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350" r:id="rId5"/>
    <p:sldId id="373" r:id="rId6"/>
    <p:sldId id="364" r:id="rId7"/>
    <p:sldId id="374" r:id="rId8"/>
    <p:sldId id="376" r:id="rId9"/>
    <p:sldId id="377" r:id="rId10"/>
    <p:sldId id="378" r:id="rId11"/>
    <p:sldId id="381" r:id="rId12"/>
    <p:sldId id="375" r:id="rId13"/>
    <p:sldId id="379" r:id="rId14"/>
    <p:sldId id="382" r:id="rId15"/>
    <p:sldId id="383" r:id="rId16"/>
    <p:sldId id="384" r:id="rId17"/>
    <p:sldId id="385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86" r:id="rId27"/>
    <p:sldId id="387" r:id="rId28"/>
    <p:sldId id="388" r:id="rId29"/>
    <p:sldId id="389" r:id="rId30"/>
    <p:sldId id="3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7.3.2 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4E003-8D4A-3BA1-4382-FC07EDD5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13" y="1962482"/>
            <a:ext cx="8848907" cy="45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67812-8BB8-8E68-CDCB-861060C92006}"/>
              </a:ext>
            </a:extLst>
          </p:cNvPr>
          <p:cNvSpPr txBox="1"/>
          <p:nvPr/>
        </p:nvSpPr>
        <p:spPr>
          <a:xfrm>
            <a:off x="937518" y="2239831"/>
            <a:ext cx="10382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Liệt kê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vi-VN" sz="1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 kiếm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đều cần duyệt các phần tử từ đầu đến cuối mảng. Mỗi lần duyệt, kiểm tra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từng phần tử có thoả điều kiện cho trước hay không? </a:t>
            </a:r>
            <a:endParaRPr lang="en-US" sz="18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có thì xử lý theo yêu cầu của lập trình</a:t>
            </a:r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viên. </a:t>
            </a:r>
            <a:endParaRPr lang="en-US" sz="18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Nếu không thì tiếp tục duyệt phần tử kế tiếp. </a:t>
            </a:r>
            <a:endParaRPr lang="en-US" sz="18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 duyệt đến phần tử cuối cùng mà vẫn không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 thấy bất kỳ phần tử nào thoả mãn điều kiện thì trả về -1 (quy ước -1 là giá trị không tìm thấy)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EFD9B-7947-D0FD-4E83-D640DCA7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4481552"/>
            <a:ext cx="10435115" cy="11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E71C4-01F8-9BC9-54C6-005C3B33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2355869"/>
            <a:ext cx="9611212" cy="27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B45E6-197B-B40A-EA84-6856D9E6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1870107"/>
            <a:ext cx="10141299" cy="39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892235" y="2223052"/>
            <a:ext cx="10407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Sắp xếp là quá trình xử lý một danh sách các phần tử để đặt chúng theo một trật tự thỏa mãn một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 chuẩn nào đó (tăng dần/giảm dần) dựa trên nội dung thông tin lưu giữ tại mỗi phần tử. Hãy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thử tưởng tượng chúng ta có một bộ bài đã được xáo, và muốn sắp xếp lại các lá bài theo thứ tự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tăng dần. Có rất nhiều cách tiếp cận khác nhau, những cách tiếp cận khác nhau sẽ có thời gian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nhanh chậm khác nhau. Các thuật toán sắp xếp cũng vậy, có rất nhiều cách tiếp cận, với ưu, nhược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 khác nhau.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1170530" y="1930027"/>
            <a:ext cx="394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Selection sort</a:t>
            </a:r>
            <a:endParaRPr lang="en-US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0E1BD-C587-5D1F-0365-459FFF54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25" y="2709852"/>
            <a:ext cx="10323749" cy="11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1170530" y="1930027"/>
            <a:ext cx="394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Selection sort</a:t>
            </a:r>
            <a:endParaRPr lang="en-US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E823-14E3-85BE-B6E2-81D2F45A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96" y="2441319"/>
            <a:ext cx="7543530" cy="42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6D0DA-EEE6-094A-FD80-7C46E818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99" y="753033"/>
            <a:ext cx="8099602" cy="56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1170530" y="1930027"/>
            <a:ext cx="394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Selection sort</a:t>
            </a:r>
            <a:endParaRPr lang="en-US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0E083-3AE1-A7D7-63F6-083D14F5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76" y="2526993"/>
            <a:ext cx="5454541" cy="33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1170530" y="1930027"/>
            <a:ext cx="363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Bubble sort</a:t>
            </a:r>
            <a:endParaRPr lang="en-US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1A865-D737-0627-E715-03D9B357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5" y="2643219"/>
            <a:ext cx="11163519" cy="16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1467605" y="2017034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B89CC-9E51-68BC-9433-DA9C83D5EAF0}"/>
              </a:ext>
            </a:extLst>
          </p:cNvPr>
          <p:cNvSpPr txBox="1"/>
          <p:nvPr/>
        </p:nvSpPr>
        <p:spPr>
          <a:xfrm>
            <a:off x="1580147" y="2500779"/>
            <a:ext cx="4177747" cy="317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ký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tự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chiều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chiều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BE4E3-58E0-0BF6-5035-52D4187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02" y="642823"/>
            <a:ext cx="7956996" cy="59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6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3585-4B9C-9D6D-3611-19A33B8E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502" y="642823"/>
            <a:ext cx="8083099" cy="59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1170530" y="1930027"/>
            <a:ext cx="363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Bubble sort</a:t>
            </a:r>
            <a:endParaRPr lang="en-US" sz="2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03EC4-1811-8560-05DE-97DF8431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30" y="2509368"/>
            <a:ext cx="5165816" cy="32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7FC18B88-4068-E649-0ADD-CE02C8EB5BCD}"/>
              </a:ext>
            </a:extLst>
          </p:cNvPr>
          <p:cNvSpPr txBox="1">
            <a:spLocks/>
          </p:cNvSpPr>
          <p:nvPr/>
        </p:nvSpPr>
        <p:spPr>
          <a:xfrm>
            <a:off x="777553" y="2161438"/>
            <a:ext cx="408929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 có thể được định nghĩa như là một mảng kiểu ký tự, được kết thúc bằng ký tự null</a:t>
            </a:r>
          </a:p>
          <a:p>
            <a:pPr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ký tự trong chuỗi chiếm một byte và ký tự cuối cùng của chuỗi là “\0” (null)</a:t>
            </a:r>
          </a:p>
          <a:p>
            <a:pPr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438150" indent="-285750"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641" indent="-285750">
              <a:buClr>
                <a:schemeClr val="dk1"/>
              </a:buClr>
              <a:buSzPts val="1765"/>
              <a:buFont typeface="Courier New" panose="02070309020205020404" pitchFamily="49" charset="0"/>
              <a:buChar char="o"/>
            </a:pP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294;p11">
            <a:extLst>
              <a:ext uri="{FF2B5EF4-FFF2-40B4-BE49-F238E27FC236}">
                <a16:creationId xmlns:a16="http://schemas.microsoft.com/office/drawing/2014/main" id="{D789DD23-2A2E-7FAB-8385-5157118C08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5878" y="2161438"/>
            <a:ext cx="6194426" cy="443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5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7.4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7FC18B88-4068-E649-0ADD-CE02C8EB5BCD}"/>
              </a:ext>
            </a:extLst>
          </p:cNvPr>
          <p:cNvSpPr txBox="1">
            <a:spLocks/>
          </p:cNvSpPr>
          <p:nvPr/>
        </p:nvSpPr>
        <p:spPr>
          <a:xfrm>
            <a:off x="605274" y="2307211"/>
            <a:ext cx="3966725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oogle Shape;312;p13">
            <a:extLst>
              <a:ext uri="{FF2B5EF4-FFF2-40B4-BE49-F238E27FC236}">
                <a16:creationId xmlns:a16="http://schemas.microsoft.com/office/drawing/2014/main" id="{0049087B-9D05-CAD6-3B46-9666D738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079029"/>
              </p:ext>
            </p:extLst>
          </p:nvPr>
        </p:nvGraphicFramePr>
        <p:xfrm>
          <a:off x="3339549" y="2359830"/>
          <a:ext cx="8057321" cy="37755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3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Tên</a:t>
                      </a:r>
                      <a:r>
                        <a:rPr lang="en-US" sz="1800" u="none" strike="noStrike" cap="none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hàm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năng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strcpy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(s1,s2)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Sao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chép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s2 sang s1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strcat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(s1,s2)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Nối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s2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vào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cuối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strlen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Trả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về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độ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dài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strcmp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(s1,s2)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Trả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về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0,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nếu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giống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s2, &lt; 0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nếu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s1&lt; s2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và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&gt; 0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nếu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s1&gt;s2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strchr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(s1,ch)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trả về một con trỏ xuất hiện đầu tiên của ký tự ch trong s1</a:t>
                      </a:r>
                      <a:endParaRPr sz="18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strstr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(s1,s2)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trả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về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một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con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trỏ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xuất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hiện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đầu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tiên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s2 </a:t>
                      </a:r>
                      <a:r>
                        <a:rPr lang="en-US" sz="180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trong</a:t>
                      </a:r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s1</a:t>
                      </a:r>
                      <a:endParaRPr sz="18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0675" marR="80675" marT="40350" marB="403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291;p11">
            <a:extLst>
              <a:ext uri="{FF2B5EF4-FFF2-40B4-BE49-F238E27FC236}">
                <a16:creationId xmlns:a16="http://schemas.microsoft.com/office/drawing/2014/main" id="{7FC18B88-4068-E649-0ADD-CE02C8EB5BCD}"/>
              </a:ext>
            </a:extLst>
          </p:cNvPr>
          <p:cNvSpPr txBox="1">
            <a:spLocks/>
          </p:cNvSpPr>
          <p:nvPr/>
        </p:nvSpPr>
        <p:spPr>
          <a:xfrm>
            <a:off x="777553" y="2161438"/>
            <a:ext cx="653764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đa chiều đơn giản nhất và thường được dùng nhất là mảng hai chiều 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 hai chiều có thể xem như là một mảng với mỗi phần tử là mảng một chiều.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logic, một mảng hai chiều trông giống như một bảng lịch trình xe lửa, gồm các dòng và các cột.</a:t>
            </a: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mảng hai chiều:  int temp[4][3];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oogle Shape;330;p15">
            <a:extLst>
              <a:ext uri="{FF2B5EF4-FFF2-40B4-BE49-F238E27FC236}">
                <a16:creationId xmlns:a16="http://schemas.microsoft.com/office/drawing/2014/main" id="{5C485B79-93CE-E609-A1A8-BA2E730EA3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96" y="1887491"/>
            <a:ext cx="7115582" cy="476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31;p15">
            <a:extLst>
              <a:ext uri="{FF2B5EF4-FFF2-40B4-BE49-F238E27FC236}">
                <a16:creationId xmlns:a16="http://schemas.microsoft.com/office/drawing/2014/main" id="{216CBCC3-32C7-3405-DC51-D1D33C2E96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421" y="2110249"/>
            <a:ext cx="3808683" cy="405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oogle Shape;340;p16">
            <a:extLst>
              <a:ext uri="{FF2B5EF4-FFF2-40B4-BE49-F238E27FC236}">
                <a16:creationId xmlns:a16="http://schemas.microsoft.com/office/drawing/2014/main" id="{F426F11F-2113-5C11-C3DD-3F7936D92B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30" y="2204035"/>
            <a:ext cx="7975434" cy="409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1;p16">
            <a:extLst>
              <a:ext uri="{FF2B5EF4-FFF2-40B4-BE49-F238E27FC236}">
                <a16:creationId xmlns:a16="http://schemas.microsoft.com/office/drawing/2014/main" id="{DF382B50-C1F0-7347-45D8-7084D7ADA1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5144" y="2204035"/>
            <a:ext cx="3474188" cy="394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8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 PHẦN TỬ VÀ CHỈ SỐ CỦA 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7937-ABCF-56D9-E9B7-91C500236628}"/>
              </a:ext>
            </a:extLst>
          </p:cNvPr>
          <p:cNvSpPr txBox="1"/>
          <p:nvPr/>
        </p:nvSpPr>
        <p:spPr>
          <a:xfrm>
            <a:off x="937518" y="1794726"/>
            <a:ext cx="9624465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 là một tập hợp các phần tử cố định có cùng một kiểu, gọi là kiểu phần tử. </a:t>
            </a:r>
          </a:p>
          <a:p>
            <a:pPr lvl="1" algn="just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Calibri"/>
              </a:rPr>
              <a:t>   Kiểu phần tử có thể là có các kiểu bất kỳ: ký tự, số, chuỗi ký tự… </a:t>
            </a:r>
          </a:p>
          <a:p>
            <a:pPr lvl="1" algn="just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Calibri"/>
              </a:rPr>
              <a:t>   Cũng có khi ta sử dụng kiểu mảng để làm kiểu phần tử cho một mảng (trong trường hợp này ta gọi là mảng của mảng hay mảng nhiều chiều)</a:t>
            </a:r>
          </a:p>
          <a:p>
            <a:pPr lvl="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Mỗi phần tử được xác định bằng một số thứ tự (còn gọi là chỉ số) duy nhất trong mảng</a:t>
            </a:r>
          </a:p>
          <a:p>
            <a:pPr lvl="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Số chiều của mảng được xác định bằng số các chỉ số cần thiết để định danh duy nhất từng phần tử</a:t>
            </a:r>
          </a:p>
          <a:p>
            <a:pPr lvl="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 số là một số nguyên không âm trong [ ] đặt ngay sau tên mảng</a:t>
            </a:r>
          </a:p>
          <a:p>
            <a:pPr lvl="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 số của mảng (trong C) được bắt đầu là 0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Mảng </a:t>
            </a:r>
            <a:r>
              <a:rPr lang="vi-VN" sz="1600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player</a:t>
            </a:r>
            <a:r>
              <a:rPr lang="vi-VN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với 11 phần tử :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player[0], player[1], player[2],…. player[10]</a:t>
            </a:r>
            <a:endParaRPr lang="vi-VN" sz="1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7937-ABCF-56D9-E9B7-91C500236628}"/>
              </a:ext>
            </a:extLst>
          </p:cNvPr>
          <p:cNvSpPr txBox="1"/>
          <p:nvPr/>
        </p:nvSpPr>
        <p:spPr>
          <a:xfrm>
            <a:off x="937517" y="2036805"/>
            <a:ext cx="9624465" cy="414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en-US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đặc tính riêng của mảng cần được định nghĩa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Lớp lưu trữ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Kiểu dữ liệu của các phần tử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Tên mảng</a:t>
            </a:r>
          </a:p>
          <a:p>
            <a:pPr lvl="1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1588"/>
              <a:buFont typeface="Wingdings" panose="05000000000000000000" pitchFamily="2" charset="2"/>
              <a:buChar char="Ø"/>
            </a:pP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Kích thước mảng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en-US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khai báo mảng một chiều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en-US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 arrayName[size];</a:t>
            </a:r>
            <a:endParaRPr lang="vi-VN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588"/>
              <a:buFont typeface="Courier New" panose="02070309020205020404" pitchFamily="49" charset="0"/>
              <a:buChar char="o"/>
            </a:pPr>
            <a:r>
              <a:rPr lang="en-US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588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mảng giống như cách khai báo biến. Chỉ khác là tên mảng được theo sau bởi một hoặc nhiều biểu thức đặt trong cặp dấu ngoặc vuông [], để xác định kích thước của mảng.</a:t>
            </a:r>
          </a:p>
        </p:txBody>
      </p:sp>
      <p:pic>
        <p:nvPicPr>
          <p:cNvPr id="3" name="Google Shape;224;p4">
            <a:extLst>
              <a:ext uri="{FF2B5EF4-FFF2-40B4-BE49-F238E27FC236}">
                <a16:creationId xmlns:a16="http://schemas.microsoft.com/office/drawing/2014/main" id="{187E6087-0F50-7C0C-7750-3342BD5000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0466" y="1489294"/>
            <a:ext cx="3723972" cy="3518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43FA5-A916-5953-B6FD-92926FB7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1" y="2219124"/>
            <a:ext cx="10552043" cy="36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0F66D-0B73-3A92-82B0-0CD3D987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7" y="4137355"/>
            <a:ext cx="10274425" cy="1327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05A63-709F-7127-BAA9-F2C3FAF2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19" y="3324639"/>
            <a:ext cx="8905420" cy="47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03306-E266-F097-EF3B-53CDA6324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18" y="2094132"/>
            <a:ext cx="8905421" cy="10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18FD9-0911-EEAB-816C-DFFF3785A0D6}"/>
              </a:ext>
            </a:extLst>
          </p:cNvPr>
          <p:cNvSpPr txBox="1"/>
          <p:nvPr/>
        </p:nvSpPr>
        <p:spPr>
          <a:xfrm>
            <a:off x="980966" y="1937624"/>
            <a:ext cx="2849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ìm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7.3.1 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90073-9980-0929-3E9D-3EBF9A331F7D}"/>
              </a:ext>
            </a:extLst>
          </p:cNvPr>
          <p:cNvSpPr txBox="1"/>
          <p:nvPr/>
        </p:nvSpPr>
        <p:spPr>
          <a:xfrm>
            <a:off x="1099835" y="2416347"/>
            <a:ext cx="9183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 truy xuất đến các phần tử có trong mảng, chúng ta dùng chỉ số (index). Chỉ số của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 mảng bắt đầu từ 0 và kết thúc ở N – 1 (với N là số lượng phần tử của mảng).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6F2D7-5F2E-D566-DE09-3B4280F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18" y="3152148"/>
            <a:ext cx="8999529" cy="25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10022030" cy="6108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7.3.2 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076A98-9696-2A2F-E73A-C37233CE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11" y="1917361"/>
            <a:ext cx="10209044" cy="1148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0E5810-DFCF-1CDE-E0E4-39D1F475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11" y="3450323"/>
            <a:ext cx="10209044" cy="21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1219</TotalTime>
  <Words>980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Franklin Gothic Demi</vt:lpstr>
      <vt:lpstr>Wingdings</vt:lpstr>
      <vt:lpstr>Theme1</vt:lpstr>
      <vt:lpstr>Pre - IT</vt:lpstr>
      <vt:lpstr>7. Mảng</vt:lpstr>
      <vt:lpstr>7.1 CÁC PHẦN TỬ VÀ CHỈ SỐ CỦA MẢNG</vt:lpstr>
      <vt:lpstr>7.2 Khai báo mảng</vt:lpstr>
      <vt:lpstr>7.2 Khai báo mảng</vt:lpstr>
      <vt:lpstr>7.2 Khai báo mảng</vt:lpstr>
      <vt:lpstr>7.3 Cách quản lý mảng trong C</vt:lpstr>
      <vt:lpstr>7.3.1  Truy xuất</vt:lpstr>
      <vt:lpstr>7.3.2  Duyệt mảng</vt:lpstr>
      <vt:lpstr>7.3.2  Duyệt mảng</vt:lpstr>
      <vt:lpstr>7.3.3 Tìm kiếm &amp; liệt kê</vt:lpstr>
      <vt:lpstr>7.3.3 Tìm kiếm &amp; liệt kê</vt:lpstr>
      <vt:lpstr>7.3.3 Tìm kiếm &amp; liệt kê</vt:lpstr>
      <vt:lpstr>7.3.4 Sắp xếp</vt:lpstr>
      <vt:lpstr>7.3.4 Sắp xếp</vt:lpstr>
      <vt:lpstr>7.3.4 Sắp xếp</vt:lpstr>
      <vt:lpstr>PowerPoint Presentation</vt:lpstr>
      <vt:lpstr>7.3.4 Sắp xếp</vt:lpstr>
      <vt:lpstr>7.3.4 Sắp xếp</vt:lpstr>
      <vt:lpstr>PowerPoint Presentation</vt:lpstr>
      <vt:lpstr>PowerPoint Presentation</vt:lpstr>
      <vt:lpstr>7.3.4 Sắp xếp</vt:lpstr>
      <vt:lpstr>7.4 Chuỗi – mảng ký tự</vt:lpstr>
      <vt:lpstr>7.4 Chuỗi – mảng ký tự</vt:lpstr>
      <vt:lpstr>7.5 Mảng hai chiều</vt:lpstr>
      <vt:lpstr>7.5 Mảng hai chiều</vt:lpstr>
      <vt:lpstr>7.5 Mảng hai chiều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12</cp:revision>
  <dcterms:created xsi:type="dcterms:W3CDTF">2023-06-16T13:14:34Z</dcterms:created>
  <dcterms:modified xsi:type="dcterms:W3CDTF">2024-04-03T16:27:01Z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