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28" r:id="rId1"/>
  </p:sldMasterIdLst>
  <p:notesMasterIdLst>
    <p:notesMasterId r:id="rId50"/>
  </p:notesMasterIdLst>
  <p:handoutMasterIdLst>
    <p:handoutMasterId r:id="rId51"/>
  </p:handoutMasterIdLst>
  <p:sldIdLst>
    <p:sldId id="256" r:id="rId2"/>
    <p:sldId id="257" r:id="rId3"/>
    <p:sldId id="259" r:id="rId4"/>
    <p:sldId id="264" r:id="rId5"/>
    <p:sldId id="270" r:id="rId6"/>
    <p:sldId id="268" r:id="rId7"/>
    <p:sldId id="269" r:id="rId8"/>
    <p:sldId id="260" r:id="rId9"/>
    <p:sldId id="265" r:id="rId10"/>
    <p:sldId id="266" r:id="rId11"/>
    <p:sldId id="273" r:id="rId12"/>
    <p:sldId id="267" r:id="rId13"/>
    <p:sldId id="274" r:id="rId14"/>
    <p:sldId id="261" r:id="rId15"/>
    <p:sldId id="276" r:id="rId16"/>
    <p:sldId id="278" r:id="rId17"/>
    <p:sldId id="279" r:id="rId18"/>
    <p:sldId id="280" r:id="rId19"/>
    <p:sldId id="277" r:id="rId20"/>
    <p:sldId id="275" r:id="rId21"/>
    <p:sldId id="282" r:id="rId22"/>
    <p:sldId id="283" r:id="rId23"/>
    <p:sldId id="284" r:id="rId24"/>
    <p:sldId id="285" r:id="rId25"/>
    <p:sldId id="286" r:id="rId26"/>
    <p:sldId id="287" r:id="rId27"/>
    <p:sldId id="288" r:id="rId28"/>
    <p:sldId id="289" r:id="rId29"/>
    <p:sldId id="290" r:id="rId30"/>
    <p:sldId id="291" r:id="rId31"/>
    <p:sldId id="292" r:id="rId32"/>
    <p:sldId id="306" r:id="rId33"/>
    <p:sldId id="294" r:id="rId34"/>
    <p:sldId id="295" r:id="rId35"/>
    <p:sldId id="262" r:id="rId36"/>
    <p:sldId id="296" r:id="rId37"/>
    <p:sldId id="299" r:id="rId38"/>
    <p:sldId id="298" r:id="rId39"/>
    <p:sldId id="300" r:id="rId40"/>
    <p:sldId id="301" r:id="rId41"/>
    <p:sldId id="302" r:id="rId42"/>
    <p:sldId id="303" r:id="rId43"/>
    <p:sldId id="304" r:id="rId44"/>
    <p:sldId id="305" r:id="rId45"/>
    <p:sldId id="263" r:id="rId46"/>
    <p:sldId id="271" r:id="rId47"/>
    <p:sldId id="272" r:id="rId48"/>
    <p:sldId id="258" r:id="rId49"/>
  </p:sldIdLst>
  <p:sldSz cx="9144000" cy="6858000" type="screen4x3"/>
  <p:notesSz cx="7099300" cy="10234613"/>
  <p:defaultTextStyle>
    <a:defPPr>
      <a:defRPr lang="zh-TW"/>
    </a:defPPr>
    <a:lvl1pPr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淺色樣式 2 - 輔色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中等深淺樣式 1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505E3EF-67EA-436B-97B2-0124C06EBD24}" styleName="中等深淺樣式 4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EB344D84-9AFB-497E-A393-DC336BA19D2E}" styleName="中等深淺樣式 3 - 輔色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B301B821-A1FF-4177-AEE7-76D212191A09}" styleName="中等深淺樣式 1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中等深淺樣式 1 - 輔色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82834" autoAdjust="0"/>
  </p:normalViewPr>
  <p:slideViewPr>
    <p:cSldViewPr>
      <p:cViewPr varScale="1">
        <p:scale>
          <a:sx n="93" d="100"/>
          <a:sy n="93" d="100"/>
        </p:scale>
        <p:origin x="2046" y="72"/>
      </p:cViewPr>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3076575" cy="511175"/>
          </a:xfrm>
          <a:prstGeom prst="rect">
            <a:avLst/>
          </a:prstGeom>
        </p:spPr>
        <p:txBody>
          <a:bodyPr vert="horz" lIns="99048" tIns="49524" rIns="99048" bIns="49524" rtlCol="0"/>
          <a:lstStyle>
            <a:lvl1pPr algn="l" fontAlgn="auto">
              <a:spcBef>
                <a:spcPts val="0"/>
              </a:spcBef>
              <a:spcAft>
                <a:spcPts val="0"/>
              </a:spcAft>
              <a:defRPr kumimoji="0" sz="1300">
                <a:latin typeface="+mn-lt"/>
                <a:ea typeface="+mn-ea"/>
              </a:defRPr>
            </a:lvl1pPr>
          </a:lstStyle>
          <a:p>
            <a:pPr>
              <a:defRPr/>
            </a:pPr>
            <a:endParaRPr lang="zh-TW" altLang="en-US"/>
          </a:p>
        </p:txBody>
      </p:sp>
      <p:sp>
        <p:nvSpPr>
          <p:cNvPr id="4" name="頁尾版面配置區 3"/>
          <p:cNvSpPr>
            <a:spLocks noGrp="1"/>
          </p:cNvSpPr>
          <p:nvPr>
            <p:ph type="ftr" sz="quarter" idx="2"/>
          </p:nvPr>
        </p:nvSpPr>
        <p:spPr>
          <a:xfrm>
            <a:off x="0" y="9721850"/>
            <a:ext cx="3076575" cy="511175"/>
          </a:xfrm>
          <a:prstGeom prst="rect">
            <a:avLst/>
          </a:prstGeom>
        </p:spPr>
        <p:txBody>
          <a:bodyPr vert="horz" lIns="99048" tIns="49524" rIns="99048" bIns="49524" rtlCol="0" anchor="b"/>
          <a:lstStyle>
            <a:lvl1pPr algn="l" fontAlgn="auto">
              <a:spcBef>
                <a:spcPts val="0"/>
              </a:spcBef>
              <a:spcAft>
                <a:spcPts val="0"/>
              </a:spcAft>
              <a:defRPr kumimoji="0" sz="1300">
                <a:latin typeface="+mn-lt"/>
                <a:ea typeface="+mn-ea"/>
              </a:defRPr>
            </a:lvl1pPr>
          </a:lstStyle>
          <a:p>
            <a:pPr>
              <a:defRPr/>
            </a:pPr>
            <a:endParaRPr lang="zh-TW" altLang="en-US"/>
          </a:p>
        </p:txBody>
      </p:sp>
    </p:spTree>
    <p:extLst>
      <p:ext uri="{BB962C8B-B14F-4D97-AF65-F5344CB8AC3E}">
        <p14:creationId xmlns:p14="http://schemas.microsoft.com/office/powerpoint/2010/main" val="25611585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3076575" cy="511175"/>
          </a:xfrm>
          <a:prstGeom prst="rect">
            <a:avLst/>
          </a:prstGeom>
        </p:spPr>
        <p:txBody>
          <a:bodyPr vert="horz" lIns="99048" tIns="49524" rIns="99048" bIns="49524" rtlCol="0"/>
          <a:lstStyle>
            <a:lvl1pPr algn="l">
              <a:defRPr sz="1300">
                <a:latin typeface="Arial" charset="0"/>
                <a:ea typeface="新細明體" charset="-120"/>
              </a:defRPr>
            </a:lvl1pPr>
          </a:lstStyle>
          <a:p>
            <a:pPr>
              <a:defRPr/>
            </a:pPr>
            <a:endParaRPr lang="zh-TW" altLang="en-US"/>
          </a:p>
        </p:txBody>
      </p:sp>
      <p:sp>
        <p:nvSpPr>
          <p:cNvPr id="3" name="日期版面配置區 2"/>
          <p:cNvSpPr>
            <a:spLocks noGrp="1"/>
          </p:cNvSpPr>
          <p:nvPr>
            <p:ph type="dt" idx="1"/>
          </p:nvPr>
        </p:nvSpPr>
        <p:spPr>
          <a:xfrm>
            <a:off x="4021138" y="0"/>
            <a:ext cx="3076575" cy="511175"/>
          </a:xfrm>
          <a:prstGeom prst="rect">
            <a:avLst/>
          </a:prstGeom>
        </p:spPr>
        <p:txBody>
          <a:bodyPr vert="horz" lIns="99048" tIns="49524" rIns="99048" bIns="49524" rtlCol="0"/>
          <a:lstStyle>
            <a:lvl1pPr algn="r">
              <a:defRPr sz="1300">
                <a:latin typeface="Arial" charset="0"/>
                <a:ea typeface="新細明體" charset="-120"/>
              </a:defRPr>
            </a:lvl1pPr>
          </a:lstStyle>
          <a:p>
            <a:pPr>
              <a:defRPr/>
            </a:pPr>
            <a:fld id="{6BBA71C1-8B2B-4B79-8E7C-02628A826799}" type="datetimeFigureOut">
              <a:rPr lang="zh-TW" altLang="en-US"/>
              <a:pPr>
                <a:defRPr/>
              </a:pPr>
              <a:t>2018/6/4</a:t>
            </a:fld>
            <a:endParaRPr lang="zh-TW" altLang="en-US"/>
          </a:p>
        </p:txBody>
      </p:sp>
      <p:sp>
        <p:nvSpPr>
          <p:cNvPr id="4" name="投影片圖像版面配置區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pPr lvl="0"/>
            <a:endParaRPr lang="zh-TW" altLang="en-US" noProof="0"/>
          </a:p>
        </p:txBody>
      </p:sp>
      <p:sp>
        <p:nvSpPr>
          <p:cNvPr id="5" name="備忘稿版面配置區 4"/>
          <p:cNvSpPr>
            <a:spLocks noGrp="1"/>
          </p:cNvSpPr>
          <p:nvPr>
            <p:ph type="body" sz="quarter" idx="3"/>
          </p:nvPr>
        </p:nvSpPr>
        <p:spPr>
          <a:xfrm>
            <a:off x="709613" y="4860925"/>
            <a:ext cx="5680075" cy="4605338"/>
          </a:xfrm>
          <a:prstGeom prst="rect">
            <a:avLst/>
          </a:prstGeom>
        </p:spPr>
        <p:txBody>
          <a:bodyPr vert="horz" lIns="99048" tIns="49524" rIns="99048" bIns="49524" rtlCol="0">
            <a:normAutofit/>
          </a:bodyPr>
          <a:lstStyle/>
          <a:p>
            <a:pPr lvl="0"/>
            <a:r>
              <a:rPr lang="zh-TW" altLang="en-US" noProof="0" smtClean="0"/>
              <a:t>按一下以編輯母片文字樣式</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endParaRPr lang="zh-TW" altLang="en-US" noProof="0"/>
          </a:p>
        </p:txBody>
      </p:sp>
      <p:sp>
        <p:nvSpPr>
          <p:cNvPr id="6" name="頁尾版面配置區 5"/>
          <p:cNvSpPr>
            <a:spLocks noGrp="1"/>
          </p:cNvSpPr>
          <p:nvPr>
            <p:ph type="ftr" sz="quarter" idx="4"/>
          </p:nvPr>
        </p:nvSpPr>
        <p:spPr>
          <a:xfrm>
            <a:off x="0" y="9721850"/>
            <a:ext cx="3076575" cy="511175"/>
          </a:xfrm>
          <a:prstGeom prst="rect">
            <a:avLst/>
          </a:prstGeom>
        </p:spPr>
        <p:txBody>
          <a:bodyPr vert="horz" lIns="99048" tIns="49524" rIns="99048" bIns="49524" rtlCol="0" anchor="b"/>
          <a:lstStyle>
            <a:lvl1pPr algn="l">
              <a:defRPr sz="1300">
                <a:latin typeface="Arial" charset="0"/>
                <a:ea typeface="新細明體" charset="-120"/>
              </a:defRPr>
            </a:lvl1pPr>
          </a:lstStyle>
          <a:p>
            <a:pPr>
              <a:defRPr/>
            </a:pPr>
            <a:endParaRPr lang="zh-TW" altLang="en-US"/>
          </a:p>
        </p:txBody>
      </p:sp>
      <p:sp>
        <p:nvSpPr>
          <p:cNvPr id="7" name="投影片編號版面配置區 6"/>
          <p:cNvSpPr>
            <a:spLocks noGrp="1"/>
          </p:cNvSpPr>
          <p:nvPr>
            <p:ph type="sldNum" sz="quarter" idx="5"/>
          </p:nvPr>
        </p:nvSpPr>
        <p:spPr>
          <a:xfrm>
            <a:off x="4021138" y="9721850"/>
            <a:ext cx="3076575" cy="511175"/>
          </a:xfrm>
          <a:prstGeom prst="rect">
            <a:avLst/>
          </a:prstGeom>
        </p:spPr>
        <p:txBody>
          <a:bodyPr vert="horz" wrap="square" lIns="99048" tIns="49524" rIns="99048" bIns="49524" numCol="1" anchor="b" anchorCtr="0" compatLnSpc="1">
            <a:prstTxWarp prst="textNoShape">
              <a:avLst/>
            </a:prstTxWarp>
          </a:bodyPr>
          <a:lstStyle>
            <a:lvl1pPr algn="r">
              <a:defRPr sz="1300"/>
            </a:lvl1pPr>
          </a:lstStyle>
          <a:p>
            <a:fld id="{56F5E423-F0A5-4329-87E9-0DE4DB9F145E}" type="slidenum">
              <a:rPr lang="zh-TW" altLang="en-US"/>
              <a:pPr/>
              <a:t>‹#›</a:t>
            </a:fld>
            <a:endParaRPr lang="zh-TW" altLang="en-US"/>
          </a:p>
        </p:txBody>
      </p:sp>
    </p:spTree>
    <p:extLst>
      <p:ext uri="{BB962C8B-B14F-4D97-AF65-F5344CB8AC3E}">
        <p14:creationId xmlns:p14="http://schemas.microsoft.com/office/powerpoint/2010/main" val="122374598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kern="1200" dirty="0" smtClean="0">
                <a:solidFill>
                  <a:schemeClr val="tx1"/>
                </a:solidFill>
                <a:latin typeface="+mn-lt"/>
                <a:ea typeface="+mn-ea"/>
                <a:cs typeface="+mn-cs"/>
              </a:rPr>
              <a:t>一開始是為了讓一個軟體系統實驗室開發的軟體</a:t>
            </a:r>
            <a:r>
              <a:rPr lang="en-US" altLang="zh-TW" sz="1200" kern="1200" dirty="0" err="1" smtClean="0">
                <a:solidFill>
                  <a:schemeClr val="tx1"/>
                </a:solidFill>
                <a:latin typeface="+mn-lt"/>
                <a:ea typeface="+mn-ea"/>
                <a:cs typeface="+mn-cs"/>
              </a:rPr>
              <a:t>ezScrum</a:t>
            </a:r>
            <a:r>
              <a:rPr lang="zh-TW" altLang="en-US" sz="1200" b="1" u="sng" kern="1200" dirty="0" smtClean="0">
                <a:solidFill>
                  <a:schemeClr val="tx1"/>
                </a:solidFill>
                <a:latin typeface="+mn-lt"/>
                <a:ea typeface="+mn-ea"/>
                <a:cs typeface="+mn-cs"/>
              </a:rPr>
              <a:t>具備更好的強健度。而剛好實驗室正在開發一個靜態分析工具</a:t>
            </a:r>
            <a:r>
              <a:rPr lang="en-US" altLang="zh-TW" sz="1200" b="1" u="sng" kern="1200" dirty="0" smtClean="0">
                <a:solidFill>
                  <a:schemeClr val="tx1"/>
                </a:solidFill>
                <a:latin typeface="+mn-lt"/>
                <a:ea typeface="+mn-ea"/>
                <a:cs typeface="+mn-cs"/>
              </a:rPr>
              <a:t>Robusta</a:t>
            </a:r>
            <a:r>
              <a:rPr lang="zh-TW" altLang="en-US" sz="1200" b="1" u="sng" kern="1200" dirty="0" smtClean="0">
                <a:solidFill>
                  <a:schemeClr val="tx1"/>
                </a:solidFill>
                <a:latin typeface="+mn-lt"/>
                <a:ea typeface="+mn-ea"/>
                <a:cs typeface="+mn-cs"/>
              </a:rPr>
              <a:t>，它能分析出隱藏在軟</a:t>
            </a:r>
            <a:r>
              <a:rPr lang="zh-TW" altLang="en-US" sz="1200" kern="1200" dirty="0" smtClean="0">
                <a:solidFill>
                  <a:schemeClr val="tx1"/>
                </a:solidFill>
                <a:latin typeface="+mn-lt"/>
                <a:ea typeface="+mn-ea"/>
                <a:cs typeface="+mn-cs"/>
              </a:rPr>
              <a:t>體裡面的例外處理缺陷</a:t>
            </a:r>
            <a:r>
              <a:rPr lang="en-US" altLang="zh-TW" sz="1200" kern="1200" dirty="0" smtClean="0">
                <a:solidFill>
                  <a:schemeClr val="tx1"/>
                </a:solidFill>
                <a:latin typeface="+mn-lt"/>
                <a:ea typeface="+mn-ea"/>
                <a:cs typeface="+mn-cs"/>
              </a:rPr>
              <a:t>:</a:t>
            </a:r>
            <a:r>
              <a:rPr lang="zh-TW" altLang="en-US" sz="1200" kern="1200" dirty="0" smtClean="0">
                <a:solidFill>
                  <a:schemeClr val="tx1"/>
                </a:solidFill>
                <a:latin typeface="+mn-lt"/>
                <a:ea typeface="+mn-ea"/>
                <a:cs typeface="+mn-cs"/>
              </a:rPr>
              <a:t>例外處理的壞味道</a:t>
            </a:r>
            <a:r>
              <a:rPr lang="zh-TW" altLang="en-US" sz="1200" b="1" u="sng" kern="1200" dirty="0" smtClean="0">
                <a:solidFill>
                  <a:schemeClr val="tx1"/>
                </a:solidFill>
                <a:latin typeface="+mn-lt"/>
                <a:ea typeface="+mn-ea"/>
                <a:cs typeface="+mn-cs"/>
              </a:rPr>
              <a:t>。</a:t>
            </a:r>
            <a:endParaRPr lang="en-US" altLang="zh-TW" sz="1200" b="1" u="sng" kern="1200" dirty="0" smtClean="0">
              <a:solidFill>
                <a:schemeClr val="tx1"/>
              </a:solidFill>
              <a:latin typeface="+mn-lt"/>
              <a:ea typeface="+mn-ea"/>
              <a:cs typeface="+mn-cs"/>
            </a:endParaRPr>
          </a:p>
          <a:p>
            <a:endParaRPr lang="en-US" altLang="zh-TW" sz="1200" b="1" u="sng" kern="1200" dirty="0" smtClean="0">
              <a:solidFill>
                <a:schemeClr val="tx1"/>
              </a:solidFill>
              <a:latin typeface="+mn-lt"/>
              <a:ea typeface="+mn-ea"/>
              <a:cs typeface="+mn-cs"/>
            </a:endParaRPr>
          </a:p>
          <a:p>
            <a:r>
              <a:rPr lang="zh-TW" altLang="en-US" sz="1200" b="1" u="sng" kern="1200" dirty="0" smtClean="0">
                <a:solidFill>
                  <a:schemeClr val="tx1"/>
                </a:solidFill>
                <a:latin typeface="+mn-lt"/>
                <a:ea typeface="+mn-ea"/>
                <a:cs typeface="+mn-cs"/>
              </a:rPr>
              <a:t>便有了拿自家人做的工具，幫自家人做的軟體提高品質的想法與契機。在掃描、分析途中，發現就算</a:t>
            </a:r>
            <a:endParaRPr lang="en-US" altLang="zh-TW" sz="1200" b="1" u="sng" kern="1200" dirty="0" smtClean="0">
              <a:solidFill>
                <a:schemeClr val="tx1"/>
              </a:solidFill>
              <a:latin typeface="+mn-lt"/>
              <a:ea typeface="+mn-ea"/>
              <a:cs typeface="+mn-cs"/>
            </a:endParaRPr>
          </a:p>
          <a:p>
            <a:endParaRPr lang="zh-TW" altLang="en-US" sz="1200" b="1" u="sng" kern="1200" dirty="0" smtClean="0">
              <a:solidFill>
                <a:schemeClr val="tx1"/>
              </a:solidFill>
              <a:latin typeface="+mn-lt"/>
              <a:ea typeface="+mn-ea"/>
              <a:cs typeface="+mn-cs"/>
            </a:endParaRPr>
          </a:p>
          <a:p>
            <a:r>
              <a:rPr lang="zh-TW" altLang="en-US" sz="1200" kern="1200" dirty="0" smtClean="0">
                <a:solidFill>
                  <a:schemeClr val="tx1"/>
                </a:solidFill>
                <a:latin typeface="+mn-lt"/>
                <a:ea typeface="+mn-ea"/>
                <a:cs typeface="+mn-cs"/>
              </a:rPr>
              <a:t>找到再多的壞味道，如果不能證明這些壞味道是問題也是徒勞無功。因此，便有了找其他方法呈現例外處理壞味道影響的念頭。</a:t>
            </a:r>
            <a:endParaRPr lang="en-US" altLang="zh-TW" sz="1200" kern="1200" dirty="0" smtClean="0">
              <a:solidFill>
                <a:schemeClr val="tx1"/>
              </a:solidFill>
              <a:latin typeface="+mn-lt"/>
              <a:ea typeface="+mn-ea"/>
              <a:cs typeface="+mn-cs"/>
            </a:endParaRPr>
          </a:p>
          <a:p>
            <a:endParaRPr lang="zh-TW" altLang="en-US" dirty="0"/>
          </a:p>
        </p:txBody>
      </p:sp>
      <p:sp>
        <p:nvSpPr>
          <p:cNvPr id="4" name="投影片編號版面配置區 3"/>
          <p:cNvSpPr>
            <a:spLocks noGrp="1"/>
          </p:cNvSpPr>
          <p:nvPr>
            <p:ph type="sldNum" sz="quarter" idx="10"/>
          </p:nvPr>
        </p:nvSpPr>
        <p:spPr/>
        <p:txBody>
          <a:bodyPr/>
          <a:lstStyle/>
          <a:p>
            <a:fld id="{56F5E423-F0A5-4329-87E9-0DE4DB9F145E}" type="slidenum">
              <a:rPr lang="zh-TW" altLang="en-US" smtClean="0"/>
              <a:pPr/>
              <a:t>4</a:t>
            </a:fld>
            <a:endParaRPr lang="zh-TW" altLang="en-US"/>
          </a:p>
        </p:txBody>
      </p:sp>
    </p:spTree>
    <p:extLst>
      <p:ext uri="{BB962C8B-B14F-4D97-AF65-F5344CB8AC3E}">
        <p14:creationId xmlns:p14="http://schemas.microsoft.com/office/powerpoint/2010/main" val="24449500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為了呈現例外處例壞味道對於系統的影響而特別去學習如何撰寫</a:t>
            </a:r>
            <a:r>
              <a:rPr lang="en-US" altLang="zh-TW" dirty="0" err="1" smtClean="0"/>
              <a:t>AspectJ</a:t>
            </a:r>
            <a:r>
              <a:rPr lang="zh-TW" altLang="en-US" dirty="0" smtClean="0"/>
              <a:t>程式，對於一般軟體開發或是維護人原來說學習效益低</a:t>
            </a:r>
            <a:endParaRPr lang="en-US" altLang="zh-TW" dirty="0" smtClean="0"/>
          </a:p>
          <a:p>
            <a:endParaRPr lang="en-US" altLang="zh-TW" dirty="0" smtClean="0"/>
          </a:p>
          <a:p>
            <a:r>
              <a:rPr lang="zh-TW" altLang="en-US" dirty="0" smtClean="0"/>
              <a:t>能夠跟劇具備壞味道的程式碼特徵產生對應的</a:t>
            </a:r>
            <a:r>
              <a:rPr lang="en-US" altLang="zh-TW" dirty="0" err="1" smtClean="0"/>
              <a:t>AspectJ</a:t>
            </a:r>
            <a:r>
              <a:rPr lang="zh-TW" altLang="en-US" dirty="0" smtClean="0"/>
              <a:t>程式碼，對於開發人員會便利許多，</a:t>
            </a:r>
            <a:r>
              <a:rPr lang="en-US" altLang="zh-TW" dirty="0" err="1" smtClean="0"/>
              <a:t>robusta</a:t>
            </a:r>
            <a:r>
              <a:rPr lang="zh-TW" altLang="en-US" dirty="0" smtClean="0"/>
              <a:t>也會更有價值</a:t>
            </a:r>
            <a:endParaRPr lang="en-US" altLang="zh-TW" dirty="0" smtClean="0"/>
          </a:p>
          <a:p>
            <a:endParaRPr lang="en-US" altLang="zh-TW" dirty="0" smtClean="0"/>
          </a:p>
          <a:p>
            <a:r>
              <a:rPr lang="zh-TW" altLang="en-US" dirty="0" smtClean="0"/>
              <a:t>自動產生測試案例並在待測程式中引發例外來驗證程式行為式可行且有價值的</a:t>
            </a:r>
            <a:endParaRPr lang="en-US" altLang="zh-TW" dirty="0" smtClean="0"/>
          </a:p>
          <a:p>
            <a:endParaRPr lang="en-US" altLang="zh-TW" dirty="0" smtClean="0"/>
          </a:p>
          <a:p>
            <a:r>
              <a:rPr lang="zh-TW" altLang="en-US" dirty="0" smtClean="0"/>
              <a:t>撰寫</a:t>
            </a:r>
            <a:r>
              <a:rPr lang="en-US" altLang="zh-TW" dirty="0" err="1" smtClean="0"/>
              <a:t>AspectJ</a:t>
            </a:r>
            <a:r>
              <a:rPr lang="zh-TW" altLang="en-US" dirty="0" smtClean="0"/>
              <a:t> 程式及對應的測試案例須要花費大量時間，降低軟體維護的成本</a:t>
            </a:r>
            <a:endParaRPr lang="en-US" altLang="zh-TW" dirty="0" smtClean="0"/>
          </a:p>
          <a:p>
            <a:endParaRPr lang="en-US" altLang="zh-TW" dirty="0" smtClean="0"/>
          </a:p>
          <a:p>
            <a:endParaRPr lang="en-US" altLang="zh-TW" dirty="0" smtClean="0"/>
          </a:p>
          <a:p>
            <a:endParaRPr lang="en-US" altLang="zh-TW" dirty="0" smtClean="0"/>
          </a:p>
        </p:txBody>
      </p:sp>
      <p:sp>
        <p:nvSpPr>
          <p:cNvPr id="4" name="投影片編號版面配置區 3"/>
          <p:cNvSpPr>
            <a:spLocks noGrp="1"/>
          </p:cNvSpPr>
          <p:nvPr>
            <p:ph type="sldNum" sz="quarter" idx="10"/>
          </p:nvPr>
        </p:nvSpPr>
        <p:spPr/>
        <p:txBody>
          <a:bodyPr/>
          <a:lstStyle/>
          <a:p>
            <a:fld id="{56F5E423-F0A5-4329-87E9-0DE4DB9F145E}" type="slidenum">
              <a:rPr lang="zh-TW" altLang="en-US" smtClean="0"/>
              <a:pPr/>
              <a:t>5</a:t>
            </a:fld>
            <a:endParaRPr lang="zh-TW" altLang="en-US"/>
          </a:p>
        </p:txBody>
      </p:sp>
    </p:spTree>
    <p:extLst>
      <p:ext uri="{BB962C8B-B14F-4D97-AF65-F5344CB8AC3E}">
        <p14:creationId xmlns:p14="http://schemas.microsoft.com/office/powerpoint/2010/main" val="4065484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kern="1200" dirty="0" smtClean="0">
                <a:solidFill>
                  <a:schemeClr val="tx1"/>
                </a:solidFill>
                <a:latin typeface="+mn-lt"/>
                <a:ea typeface="+mn-ea"/>
                <a:cs typeface="+mn-cs"/>
              </a:rPr>
              <a:t>Robusta </a:t>
            </a:r>
            <a:r>
              <a:rPr lang="zh-TW" altLang="en-US" sz="1200" kern="1200" dirty="0" smtClean="0">
                <a:solidFill>
                  <a:schemeClr val="tx1"/>
                </a:solidFill>
                <a:latin typeface="+mn-lt"/>
                <a:ea typeface="+mn-ea"/>
                <a:cs typeface="+mn-cs"/>
              </a:rPr>
              <a:t>是一個開放原始碼的專案，主要的功能是用來偵測 </a:t>
            </a:r>
            <a:r>
              <a:rPr lang="en-US" altLang="zh-TW" sz="1200" kern="1200" dirty="0" smtClean="0">
                <a:solidFill>
                  <a:schemeClr val="tx1"/>
                </a:solidFill>
                <a:latin typeface="+mn-lt"/>
                <a:ea typeface="+mn-ea"/>
                <a:cs typeface="+mn-cs"/>
              </a:rPr>
              <a:t>Java </a:t>
            </a:r>
            <a:r>
              <a:rPr lang="zh-TW" altLang="en-US" sz="1200" kern="1200" dirty="0" smtClean="0">
                <a:solidFill>
                  <a:schemeClr val="tx1"/>
                </a:solidFill>
                <a:latin typeface="+mn-lt"/>
                <a:ea typeface="+mn-ea"/>
                <a:cs typeface="+mn-cs"/>
              </a:rPr>
              <a:t>專案中的例外處理壞味道。</a:t>
            </a:r>
            <a:endParaRPr lang="en-US" altLang="zh-TW" sz="1200" kern="1200" dirty="0" smtClean="0">
              <a:solidFill>
                <a:schemeClr val="tx1"/>
              </a:solidFill>
              <a:latin typeface="+mn-lt"/>
              <a:ea typeface="+mn-ea"/>
              <a:cs typeface="+mn-cs"/>
            </a:endParaRPr>
          </a:p>
          <a:p>
            <a:r>
              <a:rPr lang="zh-TW" altLang="en-US" dirty="0" smtClean="0"/>
              <a:t>開發人員可以透過它來偵測壞味道，降低人工閱覽程式碼的成本</a:t>
            </a:r>
            <a:endParaRPr lang="en-US" altLang="zh-TW" dirty="0" smtClean="0"/>
          </a:p>
          <a:p>
            <a:r>
              <a:rPr lang="zh-TW" altLang="en-US" dirty="0" smtClean="0"/>
              <a:t>本論文將會把想法實作上</a:t>
            </a:r>
            <a:r>
              <a:rPr lang="en-US" altLang="zh-TW" dirty="0" smtClean="0"/>
              <a:t>ROBUSTA</a:t>
            </a:r>
            <a:r>
              <a:rPr lang="zh-TW" altLang="en-US" dirty="0" smtClean="0"/>
              <a:t>上</a:t>
            </a:r>
            <a:endParaRPr lang="zh-TW" altLang="en-US" dirty="0"/>
          </a:p>
        </p:txBody>
      </p:sp>
      <p:sp>
        <p:nvSpPr>
          <p:cNvPr id="4" name="投影片編號版面配置區 3"/>
          <p:cNvSpPr>
            <a:spLocks noGrp="1"/>
          </p:cNvSpPr>
          <p:nvPr>
            <p:ph type="sldNum" sz="quarter" idx="10"/>
          </p:nvPr>
        </p:nvSpPr>
        <p:spPr/>
        <p:txBody>
          <a:bodyPr/>
          <a:lstStyle/>
          <a:p>
            <a:fld id="{56F5E423-F0A5-4329-87E9-0DE4DB9F145E}" type="slidenum">
              <a:rPr lang="zh-TW" altLang="en-US" smtClean="0"/>
              <a:pPr/>
              <a:t>9</a:t>
            </a:fld>
            <a:endParaRPr lang="zh-TW" altLang="en-US"/>
          </a:p>
        </p:txBody>
      </p:sp>
    </p:spTree>
    <p:extLst>
      <p:ext uri="{BB962C8B-B14F-4D97-AF65-F5344CB8AC3E}">
        <p14:creationId xmlns:p14="http://schemas.microsoft.com/office/powerpoint/2010/main" val="3974103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6F5E423-F0A5-4329-87E9-0DE4DB9F145E}" type="slidenum">
              <a:rPr lang="zh-TW" altLang="en-US" smtClean="0"/>
              <a:pPr/>
              <a:t>16</a:t>
            </a:fld>
            <a:endParaRPr lang="zh-TW" altLang="en-US"/>
          </a:p>
        </p:txBody>
      </p:sp>
    </p:spTree>
    <p:extLst>
      <p:ext uri="{BB962C8B-B14F-4D97-AF65-F5344CB8AC3E}">
        <p14:creationId xmlns:p14="http://schemas.microsoft.com/office/powerpoint/2010/main" val="68064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6F5E423-F0A5-4329-87E9-0DE4DB9F145E}" type="slidenum">
              <a:rPr lang="zh-TW" altLang="en-US" smtClean="0"/>
              <a:pPr/>
              <a:t>21</a:t>
            </a:fld>
            <a:endParaRPr lang="zh-TW" altLang="en-US"/>
          </a:p>
        </p:txBody>
      </p:sp>
    </p:spTree>
    <p:extLst>
      <p:ext uri="{BB962C8B-B14F-4D97-AF65-F5344CB8AC3E}">
        <p14:creationId xmlns:p14="http://schemas.microsoft.com/office/powerpoint/2010/main" val="11295512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TW" altLang="en-US" dirty="0"/>
          </a:p>
        </p:txBody>
      </p:sp>
      <p:sp>
        <p:nvSpPr>
          <p:cNvPr id="4" name="投影片編號版面配置區 3"/>
          <p:cNvSpPr>
            <a:spLocks noGrp="1"/>
          </p:cNvSpPr>
          <p:nvPr>
            <p:ph type="sldNum" sz="quarter" idx="10"/>
          </p:nvPr>
        </p:nvSpPr>
        <p:spPr/>
        <p:txBody>
          <a:bodyPr/>
          <a:lstStyle/>
          <a:p>
            <a:fld id="{56F5E423-F0A5-4329-87E9-0DE4DB9F145E}" type="slidenum">
              <a:rPr lang="zh-TW" altLang="en-US" smtClean="0"/>
              <a:pPr/>
              <a:t>46</a:t>
            </a:fld>
            <a:endParaRPr lang="zh-TW" altLang="en-US"/>
          </a:p>
        </p:txBody>
      </p:sp>
    </p:spTree>
    <p:extLst>
      <p:ext uri="{BB962C8B-B14F-4D97-AF65-F5344CB8AC3E}">
        <p14:creationId xmlns:p14="http://schemas.microsoft.com/office/powerpoint/2010/main" val="1367335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1142976" y="1285860"/>
            <a:ext cx="7772400" cy="1470025"/>
          </a:xfrm>
        </p:spPr>
        <p:txBody>
          <a:bodyPr/>
          <a:lstStyle>
            <a:lvl1pPr algn="l">
              <a:defRPr b="0" cap="none" spc="0">
                <a:ln w="18415" cmpd="sng">
                  <a:solidFill>
                    <a:srgbClr val="FFFFFF"/>
                  </a:solidFill>
                  <a:prstDash val="solid"/>
                </a:ln>
                <a:solidFill>
                  <a:schemeClr val="bg1"/>
                </a:solidFill>
                <a:effectLst>
                  <a:outerShdw blurRad="63500" dir="3600000" algn="tl" rotWithShape="0">
                    <a:srgbClr val="000000">
                      <a:alpha val="70000"/>
                    </a:srgbClr>
                  </a:outerShdw>
                </a:effectLst>
                <a:latin typeface="微軟正黑體" pitchFamily="34" charset="-120"/>
                <a:ea typeface="微軟正黑體" pitchFamily="34" charset="-120"/>
              </a:defRPr>
            </a:lvl1pPr>
          </a:lstStyle>
          <a:p>
            <a:r>
              <a:rPr lang="zh-TW" altLang="en-US" smtClean="0"/>
              <a:t>按一下以編輯母片標題樣式</a:t>
            </a:r>
            <a:endParaRPr lang="zh-TW" altLang="en-US" dirty="0"/>
          </a:p>
        </p:txBody>
      </p:sp>
      <p:sp>
        <p:nvSpPr>
          <p:cNvPr id="3" name="副標題 2"/>
          <p:cNvSpPr>
            <a:spLocks noGrp="1"/>
          </p:cNvSpPr>
          <p:nvPr>
            <p:ph type="subTitle" idx="1"/>
          </p:nvPr>
        </p:nvSpPr>
        <p:spPr>
          <a:xfrm>
            <a:off x="1142976" y="3071810"/>
            <a:ext cx="6400800" cy="1752600"/>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dirty="0"/>
          </a:p>
        </p:txBody>
      </p:sp>
      <p:sp>
        <p:nvSpPr>
          <p:cNvPr id="4" name="日期版面配置區 3"/>
          <p:cNvSpPr>
            <a:spLocks noGrp="1"/>
          </p:cNvSpPr>
          <p:nvPr>
            <p:ph type="dt" sz="half" idx="10"/>
          </p:nvPr>
        </p:nvSpPr>
        <p:spPr/>
        <p:txBody>
          <a:bodyPr/>
          <a:lstStyle>
            <a:lvl1pPr>
              <a:defRPr/>
            </a:lvl1pPr>
          </a:lstStyle>
          <a:p>
            <a:pPr>
              <a:defRPr/>
            </a:pPr>
            <a:fld id="{6E4A910A-3B72-465A-8F2D-5598494557E8}" type="datetime1">
              <a:rPr lang="zh-TW" altLang="en-US"/>
              <a:pPr>
                <a:defRPr/>
              </a:pPr>
              <a:t>2018/6/4</a:t>
            </a:fld>
            <a:endParaRPr lang="zh-TW" altLang="en-US"/>
          </a:p>
        </p:txBody>
      </p:sp>
      <p:sp>
        <p:nvSpPr>
          <p:cNvPr id="5" name="頁尾版面配置區 4"/>
          <p:cNvSpPr>
            <a:spLocks noGrp="1"/>
          </p:cNvSpPr>
          <p:nvPr>
            <p:ph type="ftr" sz="quarter" idx="11"/>
          </p:nvPr>
        </p:nvSpPr>
        <p:spPr/>
        <p:txBody>
          <a:bodyPr/>
          <a:lstStyle>
            <a:lvl1pPr>
              <a:defRPr/>
            </a:lvl1p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lvl1pPr>
              <a:defRPr/>
            </a:lvl1pPr>
          </a:lstStyle>
          <a:p>
            <a:fld id="{2AC56A44-1C62-4CA7-B148-5CA55AD65063}" type="slidenum">
              <a:rPr lang="zh-TW" altLang="en-US"/>
              <a:pPr/>
              <a:t>‹#›</a:t>
            </a:fld>
            <a:endParaRPr lang="zh-TW" altLang="en-US"/>
          </a:p>
        </p:txBody>
      </p:sp>
    </p:spTree>
    <p:extLst>
      <p:ext uri="{BB962C8B-B14F-4D97-AF65-F5344CB8AC3E}">
        <p14:creationId xmlns:p14="http://schemas.microsoft.com/office/powerpoint/2010/main" val="395284940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pPr>
              <a:defRPr/>
            </a:pPr>
            <a:fld id="{B8C3C9C7-C8C4-4C62-8E89-667722F268B3}" type="datetime1">
              <a:rPr lang="zh-TW" altLang="en-US"/>
              <a:pPr>
                <a:defRPr/>
              </a:pPr>
              <a:t>2018/6/4</a:t>
            </a:fld>
            <a:endParaRPr lang="zh-TW" altLang="en-US"/>
          </a:p>
        </p:txBody>
      </p:sp>
      <p:sp>
        <p:nvSpPr>
          <p:cNvPr id="5" name="頁尾版面配置區 4"/>
          <p:cNvSpPr>
            <a:spLocks noGrp="1"/>
          </p:cNvSpPr>
          <p:nvPr>
            <p:ph type="ftr" sz="quarter" idx="11"/>
          </p:nvPr>
        </p:nvSpPr>
        <p:spPr/>
        <p:txBody>
          <a:bodyPr/>
          <a:lstStyle>
            <a:lvl1pPr>
              <a:defRPr/>
            </a:lvl1p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lvl1pPr>
              <a:defRPr/>
            </a:lvl1pPr>
          </a:lstStyle>
          <a:p>
            <a:fld id="{BA4CA622-4360-4AFF-B45B-C9A2D32E7C62}" type="slidenum">
              <a:rPr lang="zh-TW" altLang="en-US"/>
              <a:pPr/>
              <a:t>‹#›</a:t>
            </a:fld>
            <a:endParaRPr lang="zh-TW" altLang="en-US"/>
          </a:p>
        </p:txBody>
      </p:sp>
    </p:spTree>
    <p:extLst>
      <p:ext uri="{BB962C8B-B14F-4D97-AF65-F5344CB8AC3E}">
        <p14:creationId xmlns:p14="http://schemas.microsoft.com/office/powerpoint/2010/main" val="369469236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直排標題及文字">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lvl1pPr>
              <a:defRPr/>
            </a:lvl1pPr>
          </a:lstStyle>
          <a:p>
            <a:pPr>
              <a:defRPr/>
            </a:pPr>
            <a:fld id="{68DC1670-5F1C-4278-95C2-F02A838AFFCF}" type="datetime1">
              <a:rPr lang="zh-TW" altLang="en-US"/>
              <a:pPr>
                <a:defRPr/>
              </a:pPr>
              <a:t>2018/6/4</a:t>
            </a:fld>
            <a:endParaRPr lang="zh-TW" altLang="en-US"/>
          </a:p>
        </p:txBody>
      </p:sp>
      <p:sp>
        <p:nvSpPr>
          <p:cNvPr id="5" name="頁尾版面配置區 4"/>
          <p:cNvSpPr>
            <a:spLocks noGrp="1"/>
          </p:cNvSpPr>
          <p:nvPr>
            <p:ph type="ftr" sz="quarter" idx="11"/>
          </p:nvPr>
        </p:nvSpPr>
        <p:spPr/>
        <p:txBody>
          <a:bodyPr/>
          <a:lstStyle>
            <a:lvl1pPr>
              <a:defRPr/>
            </a:lvl1p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lvl1pPr>
              <a:defRPr/>
            </a:lvl1pPr>
          </a:lstStyle>
          <a:p>
            <a:fld id="{8575A052-62B5-44C6-8A00-F596B29931A9}" type="slidenum">
              <a:rPr lang="zh-TW" altLang="en-US"/>
              <a:pPr/>
              <a:t>‹#›</a:t>
            </a:fld>
            <a:endParaRPr lang="zh-TW" altLang="en-US"/>
          </a:p>
        </p:txBody>
      </p:sp>
      <p:sp>
        <p:nvSpPr>
          <p:cNvPr id="7" name="矩形 6"/>
          <p:cNvSpPr/>
          <p:nvPr userDrawn="1"/>
        </p:nvSpPr>
        <p:spPr>
          <a:xfrm>
            <a:off x="0" y="0"/>
            <a:ext cx="9144000" cy="26369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12021072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solidFill>
                  <a:schemeClr val="bg1"/>
                </a:solidFill>
              </a:defRPr>
            </a:lvl1pPr>
          </a:lstStyle>
          <a:p>
            <a:r>
              <a:rPr lang="zh-TW" altLang="en-US" smtClean="0"/>
              <a:t>按一下以編輯母片標題樣式</a:t>
            </a:r>
            <a:endParaRPr lang="zh-TW" altLang="en-US" dirty="0"/>
          </a:p>
        </p:txBody>
      </p:sp>
      <p:sp>
        <p:nvSpPr>
          <p:cNvPr id="3" name="內容版面配置區 2"/>
          <p:cNvSpPr>
            <a:spLocks noGrp="1"/>
          </p:cNvSpPr>
          <p:nvPr>
            <p:ph idx="1"/>
          </p:nvPr>
        </p:nvSpPr>
        <p:spPr/>
        <p:txBody>
          <a:bodyPr/>
          <a:lstStyle>
            <a:lvl1pPr>
              <a:defRPr>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dirty="0"/>
          </a:p>
        </p:txBody>
      </p:sp>
      <p:sp>
        <p:nvSpPr>
          <p:cNvPr id="4" name="日期版面配置區 3"/>
          <p:cNvSpPr>
            <a:spLocks noGrp="1"/>
          </p:cNvSpPr>
          <p:nvPr>
            <p:ph type="dt" sz="half" idx="10"/>
          </p:nvPr>
        </p:nvSpPr>
        <p:spPr/>
        <p:txBody>
          <a:bodyPr/>
          <a:lstStyle>
            <a:lvl1pPr>
              <a:defRPr/>
            </a:lvl1pPr>
          </a:lstStyle>
          <a:p>
            <a:pPr>
              <a:defRPr/>
            </a:pPr>
            <a:fld id="{EAFA5826-B682-454B-8A20-4501725C21E3}" type="datetime1">
              <a:rPr lang="zh-TW" altLang="en-US"/>
              <a:pPr>
                <a:defRPr/>
              </a:pPr>
              <a:t>2018/6/4</a:t>
            </a:fld>
            <a:endParaRPr lang="zh-TW" altLang="en-US"/>
          </a:p>
        </p:txBody>
      </p:sp>
      <p:sp>
        <p:nvSpPr>
          <p:cNvPr id="5" name="頁尾版面配置區 4"/>
          <p:cNvSpPr>
            <a:spLocks noGrp="1"/>
          </p:cNvSpPr>
          <p:nvPr>
            <p:ph type="ftr" sz="quarter" idx="11"/>
          </p:nvPr>
        </p:nvSpPr>
        <p:spPr/>
        <p:txBody>
          <a:bodyPr/>
          <a:lstStyle>
            <a:lvl1pPr>
              <a:defRPr/>
            </a:lvl1p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lvl1pPr>
              <a:defRPr/>
            </a:lvl1pPr>
          </a:lstStyle>
          <a:p>
            <a:fld id="{75A2A58D-E85D-4719-B617-A12C5B989F66}" type="slidenum">
              <a:rPr lang="zh-TW" altLang="en-US"/>
              <a:pPr/>
              <a:t>‹#›</a:t>
            </a:fld>
            <a:endParaRPr lang="zh-TW" altLang="en-US"/>
          </a:p>
        </p:txBody>
      </p:sp>
    </p:spTree>
    <p:extLst>
      <p:ext uri="{BB962C8B-B14F-4D97-AF65-F5344CB8AC3E}">
        <p14:creationId xmlns:p14="http://schemas.microsoft.com/office/powerpoint/2010/main" val="146869436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0" cap="all"/>
            </a:lvl1pPr>
          </a:lstStyle>
          <a:p>
            <a:r>
              <a:rPr lang="zh-TW" altLang="en-US" smtClean="0"/>
              <a:t>按一下以編輯母片標題樣式</a:t>
            </a:r>
            <a:endParaRPr lang="zh-TW" altLang="en-US" dirty="0"/>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rgbClr val="002060"/>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lvl1pPr>
              <a:defRPr/>
            </a:lvl1pPr>
          </a:lstStyle>
          <a:p>
            <a:pPr>
              <a:defRPr/>
            </a:pPr>
            <a:fld id="{550CD915-C50C-47D8-BFC2-4550664F7711}" type="datetime1">
              <a:rPr lang="zh-TW" altLang="en-US"/>
              <a:pPr>
                <a:defRPr/>
              </a:pPr>
              <a:t>2018/6/4</a:t>
            </a:fld>
            <a:endParaRPr lang="zh-TW" altLang="en-US"/>
          </a:p>
        </p:txBody>
      </p:sp>
      <p:sp>
        <p:nvSpPr>
          <p:cNvPr id="5" name="頁尾版面配置區 4"/>
          <p:cNvSpPr>
            <a:spLocks noGrp="1"/>
          </p:cNvSpPr>
          <p:nvPr>
            <p:ph type="ftr" sz="quarter" idx="11"/>
          </p:nvPr>
        </p:nvSpPr>
        <p:spPr/>
        <p:txBody>
          <a:bodyPr/>
          <a:lstStyle>
            <a:lvl1pPr>
              <a:defRPr/>
            </a:lvl1p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lvl1pPr>
              <a:defRPr/>
            </a:lvl1pPr>
          </a:lstStyle>
          <a:p>
            <a:fld id="{9117CE75-CB58-4F58-9DED-8842D877DC87}" type="slidenum">
              <a:rPr lang="zh-TW" altLang="en-US"/>
              <a:pPr/>
              <a:t>‹#›</a:t>
            </a:fld>
            <a:endParaRPr lang="zh-TW" altLang="en-US"/>
          </a:p>
        </p:txBody>
      </p:sp>
    </p:spTree>
    <p:extLst>
      <p:ext uri="{BB962C8B-B14F-4D97-AF65-F5344CB8AC3E}">
        <p14:creationId xmlns:p14="http://schemas.microsoft.com/office/powerpoint/2010/main" val="301317469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3"/>
          <p:cNvSpPr>
            <a:spLocks noGrp="1"/>
          </p:cNvSpPr>
          <p:nvPr>
            <p:ph type="dt" sz="half" idx="10"/>
          </p:nvPr>
        </p:nvSpPr>
        <p:spPr/>
        <p:txBody>
          <a:bodyPr/>
          <a:lstStyle>
            <a:lvl1pPr>
              <a:defRPr/>
            </a:lvl1pPr>
          </a:lstStyle>
          <a:p>
            <a:pPr>
              <a:defRPr/>
            </a:pPr>
            <a:fld id="{F29FAA94-035F-4CA4-8266-7651CFFE3BF8}" type="datetime1">
              <a:rPr lang="zh-TW" altLang="en-US"/>
              <a:pPr>
                <a:defRPr/>
              </a:pPr>
              <a:t>2018/6/4</a:t>
            </a:fld>
            <a:endParaRPr lang="zh-TW" altLang="en-US"/>
          </a:p>
        </p:txBody>
      </p:sp>
      <p:sp>
        <p:nvSpPr>
          <p:cNvPr id="6" name="頁尾版面配置區 4"/>
          <p:cNvSpPr>
            <a:spLocks noGrp="1"/>
          </p:cNvSpPr>
          <p:nvPr>
            <p:ph type="ftr" sz="quarter" idx="11"/>
          </p:nvPr>
        </p:nvSpPr>
        <p:spPr/>
        <p:txBody>
          <a:bodyPr/>
          <a:lstStyle>
            <a:lvl1pPr>
              <a:defRPr/>
            </a:lvl1pPr>
          </a:lstStyle>
          <a:p>
            <a:pPr>
              <a:defRPr/>
            </a:pPr>
            <a:r>
              <a:rPr lang="zh-TW" altLang="en-US"/>
              <a:t>軟體系統實驗室</a:t>
            </a:r>
          </a:p>
        </p:txBody>
      </p:sp>
      <p:sp>
        <p:nvSpPr>
          <p:cNvPr id="7" name="投影片編號版面配置區 5"/>
          <p:cNvSpPr>
            <a:spLocks noGrp="1"/>
          </p:cNvSpPr>
          <p:nvPr>
            <p:ph type="sldNum" sz="quarter" idx="12"/>
          </p:nvPr>
        </p:nvSpPr>
        <p:spPr/>
        <p:txBody>
          <a:bodyPr/>
          <a:lstStyle>
            <a:lvl1pPr>
              <a:defRPr/>
            </a:lvl1pPr>
          </a:lstStyle>
          <a:p>
            <a:fld id="{35447FCB-D43C-4840-B023-49C1DBC4C105}" type="slidenum">
              <a:rPr lang="zh-TW" altLang="en-US"/>
              <a:pPr/>
              <a:t>‹#›</a:t>
            </a:fld>
            <a:endParaRPr lang="zh-TW" altLang="en-US"/>
          </a:p>
        </p:txBody>
      </p:sp>
    </p:spTree>
    <p:extLst>
      <p:ext uri="{BB962C8B-B14F-4D97-AF65-F5344CB8AC3E}">
        <p14:creationId xmlns:p14="http://schemas.microsoft.com/office/powerpoint/2010/main" val="96422310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3"/>
          <p:cNvSpPr>
            <a:spLocks noGrp="1"/>
          </p:cNvSpPr>
          <p:nvPr>
            <p:ph type="dt" sz="half" idx="10"/>
          </p:nvPr>
        </p:nvSpPr>
        <p:spPr/>
        <p:txBody>
          <a:bodyPr/>
          <a:lstStyle>
            <a:lvl1pPr>
              <a:defRPr/>
            </a:lvl1pPr>
          </a:lstStyle>
          <a:p>
            <a:pPr>
              <a:defRPr/>
            </a:pPr>
            <a:fld id="{0432F1B8-B30E-47FC-95C6-8D37519479BA}" type="datetime1">
              <a:rPr lang="zh-TW" altLang="en-US"/>
              <a:pPr>
                <a:defRPr/>
              </a:pPr>
              <a:t>2018/6/4</a:t>
            </a:fld>
            <a:endParaRPr lang="zh-TW" altLang="en-US"/>
          </a:p>
        </p:txBody>
      </p:sp>
      <p:sp>
        <p:nvSpPr>
          <p:cNvPr id="8" name="頁尾版面配置區 4"/>
          <p:cNvSpPr>
            <a:spLocks noGrp="1"/>
          </p:cNvSpPr>
          <p:nvPr>
            <p:ph type="ftr" sz="quarter" idx="11"/>
          </p:nvPr>
        </p:nvSpPr>
        <p:spPr/>
        <p:txBody>
          <a:bodyPr/>
          <a:lstStyle>
            <a:lvl1pPr>
              <a:defRPr/>
            </a:lvl1pPr>
          </a:lstStyle>
          <a:p>
            <a:pPr>
              <a:defRPr/>
            </a:pPr>
            <a:r>
              <a:rPr lang="zh-TW" altLang="en-US"/>
              <a:t>軟體系統實驗室</a:t>
            </a:r>
          </a:p>
        </p:txBody>
      </p:sp>
      <p:sp>
        <p:nvSpPr>
          <p:cNvPr id="9" name="投影片編號版面配置區 5"/>
          <p:cNvSpPr>
            <a:spLocks noGrp="1"/>
          </p:cNvSpPr>
          <p:nvPr>
            <p:ph type="sldNum" sz="quarter" idx="12"/>
          </p:nvPr>
        </p:nvSpPr>
        <p:spPr/>
        <p:txBody>
          <a:bodyPr/>
          <a:lstStyle>
            <a:lvl1pPr>
              <a:defRPr/>
            </a:lvl1pPr>
          </a:lstStyle>
          <a:p>
            <a:fld id="{916FFE32-9660-4F6C-B2CB-D9B2A58A29C5}" type="slidenum">
              <a:rPr lang="zh-TW" altLang="en-US"/>
              <a:pPr/>
              <a:t>‹#›</a:t>
            </a:fld>
            <a:endParaRPr lang="zh-TW" altLang="en-US"/>
          </a:p>
        </p:txBody>
      </p:sp>
    </p:spTree>
    <p:extLst>
      <p:ext uri="{BB962C8B-B14F-4D97-AF65-F5344CB8AC3E}">
        <p14:creationId xmlns:p14="http://schemas.microsoft.com/office/powerpoint/2010/main" val="391005976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3"/>
          <p:cNvSpPr>
            <a:spLocks noGrp="1"/>
          </p:cNvSpPr>
          <p:nvPr>
            <p:ph type="dt" sz="half" idx="10"/>
          </p:nvPr>
        </p:nvSpPr>
        <p:spPr/>
        <p:txBody>
          <a:bodyPr/>
          <a:lstStyle>
            <a:lvl1pPr>
              <a:defRPr/>
            </a:lvl1pPr>
          </a:lstStyle>
          <a:p>
            <a:pPr>
              <a:defRPr/>
            </a:pPr>
            <a:fld id="{1029247E-2A33-4BF4-8D79-8BED23AF4F82}" type="datetime1">
              <a:rPr lang="zh-TW" altLang="en-US"/>
              <a:pPr>
                <a:defRPr/>
              </a:pPr>
              <a:t>2018/6/4</a:t>
            </a:fld>
            <a:endParaRPr lang="zh-TW" altLang="en-US"/>
          </a:p>
        </p:txBody>
      </p:sp>
      <p:sp>
        <p:nvSpPr>
          <p:cNvPr id="4" name="頁尾版面配置區 4"/>
          <p:cNvSpPr>
            <a:spLocks noGrp="1"/>
          </p:cNvSpPr>
          <p:nvPr>
            <p:ph type="ftr" sz="quarter" idx="11"/>
          </p:nvPr>
        </p:nvSpPr>
        <p:spPr/>
        <p:txBody>
          <a:bodyPr/>
          <a:lstStyle>
            <a:lvl1pPr>
              <a:defRPr/>
            </a:lvl1pPr>
          </a:lstStyle>
          <a:p>
            <a:pPr>
              <a:defRPr/>
            </a:pPr>
            <a:r>
              <a:rPr lang="zh-TW" altLang="en-US"/>
              <a:t>軟體系統實驗室</a:t>
            </a:r>
          </a:p>
        </p:txBody>
      </p:sp>
      <p:sp>
        <p:nvSpPr>
          <p:cNvPr id="5" name="投影片編號版面配置區 5"/>
          <p:cNvSpPr>
            <a:spLocks noGrp="1"/>
          </p:cNvSpPr>
          <p:nvPr>
            <p:ph type="sldNum" sz="quarter" idx="12"/>
          </p:nvPr>
        </p:nvSpPr>
        <p:spPr/>
        <p:txBody>
          <a:bodyPr/>
          <a:lstStyle>
            <a:lvl1pPr>
              <a:defRPr/>
            </a:lvl1pPr>
          </a:lstStyle>
          <a:p>
            <a:fld id="{61552DA5-6DFC-484E-B64D-F2257D4E2CA8}" type="slidenum">
              <a:rPr lang="zh-TW" altLang="en-US"/>
              <a:pPr/>
              <a:t>‹#›</a:t>
            </a:fld>
            <a:endParaRPr lang="zh-TW" altLang="en-US"/>
          </a:p>
        </p:txBody>
      </p:sp>
    </p:spTree>
    <p:extLst>
      <p:ext uri="{BB962C8B-B14F-4D97-AF65-F5344CB8AC3E}">
        <p14:creationId xmlns:p14="http://schemas.microsoft.com/office/powerpoint/2010/main" val="105720633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3"/>
          <p:cNvSpPr>
            <a:spLocks noGrp="1"/>
          </p:cNvSpPr>
          <p:nvPr>
            <p:ph type="dt" sz="half" idx="10"/>
          </p:nvPr>
        </p:nvSpPr>
        <p:spPr/>
        <p:txBody>
          <a:bodyPr/>
          <a:lstStyle>
            <a:lvl1pPr>
              <a:defRPr/>
            </a:lvl1pPr>
          </a:lstStyle>
          <a:p>
            <a:pPr>
              <a:defRPr/>
            </a:pPr>
            <a:fld id="{79C1F73D-231D-45FF-8ABA-244CC0DD027D}" type="datetime1">
              <a:rPr lang="zh-TW" altLang="en-US"/>
              <a:pPr>
                <a:defRPr/>
              </a:pPr>
              <a:t>2018/6/4</a:t>
            </a:fld>
            <a:endParaRPr lang="zh-TW" altLang="en-US"/>
          </a:p>
        </p:txBody>
      </p:sp>
      <p:sp>
        <p:nvSpPr>
          <p:cNvPr id="3" name="頁尾版面配置區 4"/>
          <p:cNvSpPr>
            <a:spLocks noGrp="1"/>
          </p:cNvSpPr>
          <p:nvPr>
            <p:ph type="ftr" sz="quarter" idx="11"/>
          </p:nvPr>
        </p:nvSpPr>
        <p:spPr/>
        <p:txBody>
          <a:bodyPr/>
          <a:lstStyle>
            <a:lvl1pPr>
              <a:defRPr/>
            </a:lvl1pPr>
          </a:lstStyle>
          <a:p>
            <a:pPr>
              <a:defRPr/>
            </a:pPr>
            <a:r>
              <a:rPr lang="zh-TW" altLang="en-US"/>
              <a:t>軟體系統實驗室</a:t>
            </a:r>
          </a:p>
        </p:txBody>
      </p:sp>
      <p:sp>
        <p:nvSpPr>
          <p:cNvPr id="4" name="投影片編號版面配置區 5"/>
          <p:cNvSpPr>
            <a:spLocks noGrp="1"/>
          </p:cNvSpPr>
          <p:nvPr>
            <p:ph type="sldNum" sz="quarter" idx="12"/>
          </p:nvPr>
        </p:nvSpPr>
        <p:spPr/>
        <p:txBody>
          <a:bodyPr/>
          <a:lstStyle>
            <a:lvl1pPr>
              <a:defRPr/>
            </a:lvl1pPr>
          </a:lstStyle>
          <a:p>
            <a:fld id="{6A158A1C-5660-4775-B43F-66F3369004C4}" type="slidenum">
              <a:rPr lang="zh-TW" altLang="en-US"/>
              <a:pPr/>
              <a:t>‹#›</a:t>
            </a:fld>
            <a:endParaRPr lang="zh-TW" altLang="en-US"/>
          </a:p>
        </p:txBody>
      </p:sp>
    </p:spTree>
    <p:extLst>
      <p:ext uri="{BB962C8B-B14F-4D97-AF65-F5344CB8AC3E}">
        <p14:creationId xmlns:p14="http://schemas.microsoft.com/office/powerpoint/2010/main" val="365515703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0"/>
            </a:lvl1pPr>
          </a:lstStyle>
          <a:p>
            <a:r>
              <a:rPr lang="zh-TW" altLang="en-US" smtClean="0"/>
              <a:t>按一下以編輯母片標題樣式</a:t>
            </a:r>
            <a:endParaRPr lang="zh-TW" altLang="en-US" dirty="0"/>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3"/>
          <p:cNvSpPr>
            <a:spLocks noGrp="1"/>
          </p:cNvSpPr>
          <p:nvPr>
            <p:ph type="dt" sz="half" idx="10"/>
          </p:nvPr>
        </p:nvSpPr>
        <p:spPr/>
        <p:txBody>
          <a:bodyPr/>
          <a:lstStyle>
            <a:lvl1pPr>
              <a:defRPr/>
            </a:lvl1pPr>
          </a:lstStyle>
          <a:p>
            <a:pPr>
              <a:defRPr/>
            </a:pPr>
            <a:fld id="{E90192DD-3ED0-447D-87FB-FF8F7F6A1879}" type="datetime1">
              <a:rPr lang="zh-TW" altLang="en-US"/>
              <a:pPr>
                <a:defRPr/>
              </a:pPr>
              <a:t>2018/6/4</a:t>
            </a:fld>
            <a:endParaRPr lang="zh-TW" altLang="en-US"/>
          </a:p>
        </p:txBody>
      </p:sp>
      <p:sp>
        <p:nvSpPr>
          <p:cNvPr id="6" name="頁尾版面配置區 4"/>
          <p:cNvSpPr>
            <a:spLocks noGrp="1"/>
          </p:cNvSpPr>
          <p:nvPr>
            <p:ph type="ftr" sz="quarter" idx="11"/>
          </p:nvPr>
        </p:nvSpPr>
        <p:spPr/>
        <p:txBody>
          <a:bodyPr/>
          <a:lstStyle>
            <a:lvl1pPr>
              <a:defRPr/>
            </a:lvl1pPr>
          </a:lstStyle>
          <a:p>
            <a:pPr>
              <a:defRPr/>
            </a:pPr>
            <a:r>
              <a:rPr lang="zh-TW" altLang="en-US"/>
              <a:t>軟體系統實驗室</a:t>
            </a:r>
          </a:p>
        </p:txBody>
      </p:sp>
      <p:sp>
        <p:nvSpPr>
          <p:cNvPr id="7" name="投影片編號版面配置區 5"/>
          <p:cNvSpPr>
            <a:spLocks noGrp="1"/>
          </p:cNvSpPr>
          <p:nvPr>
            <p:ph type="sldNum" sz="quarter" idx="12"/>
          </p:nvPr>
        </p:nvSpPr>
        <p:spPr/>
        <p:txBody>
          <a:bodyPr/>
          <a:lstStyle>
            <a:lvl1pPr>
              <a:defRPr/>
            </a:lvl1pPr>
          </a:lstStyle>
          <a:p>
            <a:fld id="{F60414DC-DC1B-487E-A91B-675B45198470}" type="slidenum">
              <a:rPr lang="zh-TW" altLang="en-US"/>
              <a:pPr/>
              <a:t>‹#›</a:t>
            </a:fld>
            <a:endParaRPr lang="zh-TW" altLang="en-US"/>
          </a:p>
        </p:txBody>
      </p:sp>
    </p:spTree>
    <p:extLst>
      <p:ext uri="{BB962C8B-B14F-4D97-AF65-F5344CB8AC3E}">
        <p14:creationId xmlns:p14="http://schemas.microsoft.com/office/powerpoint/2010/main" val="18529178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TW" altLang="en-US" noProof="0" smtClean="0"/>
              <a:t>按一下圖示以新增圖片</a:t>
            </a:r>
            <a:endParaRPr lang="zh-TW" altLang="en-US" noProof="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3"/>
          <p:cNvSpPr>
            <a:spLocks noGrp="1"/>
          </p:cNvSpPr>
          <p:nvPr>
            <p:ph type="dt" sz="half" idx="10"/>
          </p:nvPr>
        </p:nvSpPr>
        <p:spPr/>
        <p:txBody>
          <a:bodyPr/>
          <a:lstStyle>
            <a:lvl1pPr>
              <a:defRPr/>
            </a:lvl1pPr>
          </a:lstStyle>
          <a:p>
            <a:pPr>
              <a:defRPr/>
            </a:pPr>
            <a:fld id="{510650E6-F6A9-4C0C-ACEB-9BB4E9F17CFF}" type="datetime1">
              <a:rPr lang="zh-TW" altLang="en-US"/>
              <a:pPr>
                <a:defRPr/>
              </a:pPr>
              <a:t>2018/6/4</a:t>
            </a:fld>
            <a:endParaRPr lang="zh-TW" altLang="en-US"/>
          </a:p>
        </p:txBody>
      </p:sp>
      <p:sp>
        <p:nvSpPr>
          <p:cNvPr id="6" name="頁尾版面配置區 4"/>
          <p:cNvSpPr>
            <a:spLocks noGrp="1"/>
          </p:cNvSpPr>
          <p:nvPr>
            <p:ph type="ftr" sz="quarter" idx="11"/>
          </p:nvPr>
        </p:nvSpPr>
        <p:spPr/>
        <p:txBody>
          <a:bodyPr/>
          <a:lstStyle>
            <a:lvl1pPr>
              <a:defRPr/>
            </a:lvl1pPr>
          </a:lstStyle>
          <a:p>
            <a:pPr>
              <a:defRPr/>
            </a:pPr>
            <a:r>
              <a:rPr lang="zh-TW" altLang="en-US"/>
              <a:t>軟體系統實驗室</a:t>
            </a:r>
          </a:p>
        </p:txBody>
      </p:sp>
      <p:sp>
        <p:nvSpPr>
          <p:cNvPr id="7" name="投影片編號版面配置區 5"/>
          <p:cNvSpPr>
            <a:spLocks noGrp="1"/>
          </p:cNvSpPr>
          <p:nvPr>
            <p:ph type="sldNum" sz="quarter" idx="12"/>
          </p:nvPr>
        </p:nvSpPr>
        <p:spPr/>
        <p:txBody>
          <a:bodyPr/>
          <a:lstStyle>
            <a:lvl1pPr>
              <a:defRPr/>
            </a:lvl1pPr>
          </a:lstStyle>
          <a:p>
            <a:fld id="{971F8750-E655-4931-ADEE-4ED2445015E2}" type="slidenum">
              <a:rPr lang="zh-TW" altLang="en-US"/>
              <a:pPr/>
              <a:t>‹#›</a:t>
            </a:fld>
            <a:endParaRPr lang="zh-TW" altLang="en-US"/>
          </a:p>
        </p:txBody>
      </p:sp>
    </p:spTree>
    <p:extLst>
      <p:ext uri="{BB962C8B-B14F-4D97-AF65-F5344CB8AC3E}">
        <p14:creationId xmlns:p14="http://schemas.microsoft.com/office/powerpoint/2010/main" val="77880058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標題版面配置區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TW" altLang="en-US" dirty="0" smtClean="0"/>
              <a:t>按一下以編輯母片標題樣式</a:t>
            </a:r>
          </a:p>
        </p:txBody>
      </p:sp>
      <p:sp>
        <p:nvSpPr>
          <p:cNvPr id="1027" name="文字版面配置區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kumimoji="0" sz="1200" smtClean="0">
                <a:solidFill>
                  <a:schemeClr val="accent5">
                    <a:lumMod val="50000"/>
                  </a:schemeClr>
                </a:solidFill>
                <a:latin typeface="+mn-lt"/>
                <a:ea typeface="+mn-ea"/>
              </a:defRPr>
            </a:lvl1pPr>
          </a:lstStyle>
          <a:p>
            <a:pPr>
              <a:defRPr/>
            </a:pPr>
            <a:fld id="{DD0657AD-A817-44E9-8F98-00DAB12C9F41}" type="datetime1">
              <a:rPr lang="zh-TW" altLang="en-US"/>
              <a:pPr>
                <a:defRPr/>
              </a:pPr>
              <a:t>2018/6/4</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kumimoji="0" sz="1200" smtClean="0">
                <a:solidFill>
                  <a:schemeClr val="accent5">
                    <a:lumMod val="50000"/>
                  </a:schemeClr>
                </a:solidFill>
                <a:latin typeface="+mn-lt"/>
                <a:ea typeface="+mn-ea"/>
              </a:defRPr>
            </a:lvl1pPr>
          </a:lstStyle>
          <a:p>
            <a:pPr>
              <a:defRPr/>
            </a:pPr>
            <a:r>
              <a:rPr lang="zh-TW" altLang="en-US"/>
              <a:t>軟體系統實驗室</a:t>
            </a:r>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kumimoji="0" sz="1200">
                <a:solidFill>
                  <a:srgbClr val="215968"/>
                </a:solidFill>
                <a:latin typeface="Calibri" panose="020F0502020204030204" pitchFamily="34" charset="0"/>
              </a:defRPr>
            </a:lvl1pPr>
          </a:lstStyle>
          <a:p>
            <a:fld id="{6E66053F-3A28-463C-B132-3A0A56898DAC}" type="slidenum">
              <a:rPr lang="zh-TW" altLang="en-US"/>
              <a:pPr/>
              <a:t>‹#›</a:t>
            </a:fld>
            <a:endParaRPr lang="zh-TW" altLang="en-US"/>
          </a:p>
        </p:txBody>
      </p:sp>
    </p:spTree>
  </p:cSld>
  <p:clrMap bg1="lt1" tx1="dk1" bg2="lt2" tx2="dk2" accent1="accent1" accent2="accent2" accent3="accent3" accent4="accent4" accent5="accent5" accent6="accent6" hlink="hlink" folHlink="folHlink"/>
  <p:sldLayoutIdLst>
    <p:sldLayoutId id="2147483998" r:id="rId1"/>
    <p:sldLayoutId id="2147483999" r:id="rId2"/>
    <p:sldLayoutId id="2147484000" r:id="rId3"/>
    <p:sldLayoutId id="2147484001" r:id="rId4"/>
    <p:sldLayoutId id="2147484002" r:id="rId5"/>
    <p:sldLayoutId id="2147484003" r:id="rId6"/>
    <p:sldLayoutId id="2147484004" r:id="rId7"/>
    <p:sldLayoutId id="2147484005" r:id="rId8"/>
    <p:sldLayoutId id="2147484006" r:id="rId9"/>
    <p:sldLayoutId id="2147484007" r:id="rId10"/>
    <p:sldLayoutId id="2147484008" r:id="rId11"/>
  </p:sldLayoutIdLst>
  <p:timing>
    <p:tnLst>
      <p:par>
        <p:cTn id="1" dur="indefinite" restart="never" nodeType="tmRoot"/>
      </p:par>
    </p:tnLst>
  </p:timing>
  <p:hf hdr="0"/>
  <p:txStyles>
    <p:titleStyle>
      <a:lvl1pPr algn="ctr" rtl="0" eaLnBrk="1" fontAlgn="base" hangingPunct="1">
        <a:spcBef>
          <a:spcPct val="0"/>
        </a:spcBef>
        <a:spcAft>
          <a:spcPct val="0"/>
        </a:spcAft>
        <a:defRPr sz="4400" kern="1200">
          <a:ln w="18415" cmpd="sng">
            <a:solidFill>
              <a:srgbClr val="FFFFFF"/>
            </a:solidFill>
            <a:prstDash val="solid"/>
          </a:ln>
          <a:solidFill>
            <a:srgbClr val="FFFFFF"/>
          </a:solidFill>
          <a:effectLst>
            <a:outerShdw blurRad="63500" dir="3600000" algn="tl" rotWithShape="0">
              <a:srgbClr val="000000">
                <a:alpha val="70000"/>
              </a:srgbClr>
            </a:outerShdw>
          </a:effectLst>
          <a:latin typeface="微軟正黑體" pitchFamily="34" charset="-120"/>
          <a:ea typeface="微軟正黑體" pitchFamily="34" charset="-120"/>
          <a:cs typeface="+mj-cs"/>
        </a:defRPr>
      </a:lvl1pPr>
      <a:lvl2pPr algn="ctr" rtl="0" eaLnBrk="1" fontAlgn="base" hangingPunct="1">
        <a:spcBef>
          <a:spcPct val="0"/>
        </a:spcBef>
        <a:spcAft>
          <a:spcPct val="0"/>
        </a:spcAft>
        <a:defRPr sz="4400">
          <a:solidFill>
            <a:srgbClr val="FFFFFF"/>
          </a:solidFill>
          <a:latin typeface="微軟正黑體" pitchFamily="34" charset="-120"/>
          <a:ea typeface="微軟正黑體" pitchFamily="34" charset="-120"/>
        </a:defRPr>
      </a:lvl2pPr>
      <a:lvl3pPr algn="ctr" rtl="0" eaLnBrk="1" fontAlgn="base" hangingPunct="1">
        <a:spcBef>
          <a:spcPct val="0"/>
        </a:spcBef>
        <a:spcAft>
          <a:spcPct val="0"/>
        </a:spcAft>
        <a:defRPr sz="4400">
          <a:solidFill>
            <a:srgbClr val="FFFFFF"/>
          </a:solidFill>
          <a:latin typeface="微軟正黑體" pitchFamily="34" charset="-120"/>
          <a:ea typeface="微軟正黑體" pitchFamily="34" charset="-120"/>
        </a:defRPr>
      </a:lvl3pPr>
      <a:lvl4pPr algn="ctr" rtl="0" eaLnBrk="1" fontAlgn="base" hangingPunct="1">
        <a:spcBef>
          <a:spcPct val="0"/>
        </a:spcBef>
        <a:spcAft>
          <a:spcPct val="0"/>
        </a:spcAft>
        <a:defRPr sz="4400">
          <a:solidFill>
            <a:srgbClr val="FFFFFF"/>
          </a:solidFill>
          <a:latin typeface="微軟正黑體" pitchFamily="34" charset="-120"/>
          <a:ea typeface="微軟正黑體" pitchFamily="34" charset="-120"/>
        </a:defRPr>
      </a:lvl4pPr>
      <a:lvl5pPr algn="ctr" rtl="0" eaLnBrk="1" fontAlgn="base" hangingPunct="1">
        <a:spcBef>
          <a:spcPct val="0"/>
        </a:spcBef>
        <a:spcAft>
          <a:spcPct val="0"/>
        </a:spcAft>
        <a:defRPr sz="4400">
          <a:solidFill>
            <a:srgbClr val="FFFFFF"/>
          </a:solidFill>
          <a:latin typeface="微軟正黑體" pitchFamily="34" charset="-120"/>
          <a:ea typeface="微軟正黑體" pitchFamily="34" charset="-120"/>
        </a:defRPr>
      </a:lvl5pPr>
      <a:lvl6pPr marL="457200" algn="ctr" rtl="0" eaLnBrk="1" fontAlgn="base" hangingPunct="1">
        <a:spcBef>
          <a:spcPct val="0"/>
        </a:spcBef>
        <a:spcAft>
          <a:spcPct val="0"/>
        </a:spcAft>
        <a:defRPr sz="4400">
          <a:solidFill>
            <a:schemeClr val="bg1"/>
          </a:solidFill>
          <a:latin typeface="Calibri" pitchFamily="34" charset="0"/>
          <a:ea typeface="新細明體" charset="-120"/>
        </a:defRPr>
      </a:lvl6pPr>
      <a:lvl7pPr marL="914400" algn="ctr" rtl="0" eaLnBrk="1" fontAlgn="base" hangingPunct="1">
        <a:spcBef>
          <a:spcPct val="0"/>
        </a:spcBef>
        <a:spcAft>
          <a:spcPct val="0"/>
        </a:spcAft>
        <a:defRPr sz="4400">
          <a:solidFill>
            <a:schemeClr val="bg1"/>
          </a:solidFill>
          <a:latin typeface="Calibri" pitchFamily="34" charset="0"/>
          <a:ea typeface="新細明體" charset="-120"/>
        </a:defRPr>
      </a:lvl7pPr>
      <a:lvl8pPr marL="1371600" algn="ctr" rtl="0" eaLnBrk="1" fontAlgn="base" hangingPunct="1">
        <a:spcBef>
          <a:spcPct val="0"/>
        </a:spcBef>
        <a:spcAft>
          <a:spcPct val="0"/>
        </a:spcAft>
        <a:defRPr sz="4400">
          <a:solidFill>
            <a:schemeClr val="bg1"/>
          </a:solidFill>
          <a:latin typeface="Calibri" pitchFamily="34" charset="0"/>
          <a:ea typeface="新細明體" charset="-120"/>
        </a:defRPr>
      </a:lvl8pPr>
      <a:lvl9pPr marL="1828800" algn="ctr" rtl="0" eaLnBrk="1" fontAlgn="base" hangingPunct="1">
        <a:spcBef>
          <a:spcPct val="0"/>
        </a:spcBef>
        <a:spcAft>
          <a:spcPct val="0"/>
        </a:spcAft>
        <a:defRPr sz="4400">
          <a:solidFill>
            <a:schemeClr val="bg1"/>
          </a:solidFill>
          <a:latin typeface="Calibri" pitchFamily="34" charset="0"/>
          <a:ea typeface="新細明體" charset="-12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rgbClr val="002060"/>
          </a:solidFill>
          <a:latin typeface="Times New Roman" pitchFamily="18" charset="0"/>
          <a:ea typeface="標楷體" pitchFamily="65" charset="-120"/>
          <a:cs typeface="Times New Roman" pitchFamily="18" charset="0"/>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rgbClr val="002060"/>
          </a:solidFill>
          <a:latin typeface="Times New Roman" pitchFamily="18" charset="0"/>
          <a:ea typeface="標楷體" pitchFamily="65" charset="-120"/>
          <a:cs typeface="Times New Roman" pitchFamily="18" charset="0"/>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rgbClr val="002060"/>
          </a:solidFill>
          <a:latin typeface="Times New Roman" pitchFamily="18" charset="0"/>
          <a:ea typeface="標楷體" pitchFamily="65" charset="-120"/>
          <a:cs typeface="Times New Roman" pitchFamily="18" charset="0"/>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rgbClr val="002060"/>
          </a:solidFill>
          <a:latin typeface="Times New Roman" pitchFamily="18" charset="0"/>
          <a:ea typeface="標楷體" pitchFamily="65" charset="-120"/>
          <a:cs typeface="Times New Roman" pitchFamily="18" charset="0"/>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rgbClr val="002060"/>
          </a:solidFill>
          <a:latin typeface="Times New Roman" pitchFamily="18" charset="0"/>
          <a:ea typeface="標楷體" pitchFamily="65" charset="-120"/>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pPr>
              <a:defRPr/>
            </a:pPr>
            <a:r>
              <a:rPr lang="zh-TW" altLang="en-US" dirty="0" smtClean="0"/>
              <a:t>利用</a:t>
            </a:r>
            <a:r>
              <a:rPr lang="en-US" altLang="zh-TW" dirty="0" err="1" smtClean="0"/>
              <a:t>AspectJ</a:t>
            </a:r>
            <a:r>
              <a:rPr lang="zh-TW" altLang="en-US" dirty="0" smtClean="0"/>
              <a:t>搭配測試案例曝露例外處理壞味道的影響</a:t>
            </a:r>
            <a:endParaRPr lang="zh-TW" altLang="en-US" dirty="0"/>
          </a:p>
        </p:txBody>
      </p:sp>
      <p:sp>
        <p:nvSpPr>
          <p:cNvPr id="13315" name="副標題 2"/>
          <p:cNvSpPr>
            <a:spLocks noGrp="1"/>
          </p:cNvSpPr>
          <p:nvPr>
            <p:ph type="subTitle" idx="1"/>
          </p:nvPr>
        </p:nvSpPr>
        <p:spPr/>
        <p:txBody>
          <a:bodyPr/>
          <a:lstStyle/>
          <a:p>
            <a:r>
              <a:rPr lang="zh-TW" altLang="en-US" dirty="0" smtClean="0">
                <a:solidFill>
                  <a:srgbClr val="F2F2F2"/>
                </a:solidFill>
              </a:rPr>
              <a:t>研究</a:t>
            </a:r>
            <a:r>
              <a:rPr lang="zh-TW" altLang="en-US" dirty="0">
                <a:solidFill>
                  <a:srgbClr val="F2F2F2"/>
                </a:solidFill>
              </a:rPr>
              <a:t>生</a:t>
            </a:r>
            <a:r>
              <a:rPr lang="zh-TW" altLang="en-US" dirty="0" smtClean="0">
                <a:solidFill>
                  <a:srgbClr val="F2F2F2"/>
                </a:solidFill>
              </a:rPr>
              <a:t>：劉彥麟</a:t>
            </a:r>
            <a:endParaRPr lang="en-US" altLang="zh-TW" dirty="0" smtClean="0">
              <a:solidFill>
                <a:srgbClr val="F2F2F2"/>
              </a:solidFill>
            </a:endParaRPr>
          </a:p>
          <a:p>
            <a:r>
              <a:rPr lang="en-US" altLang="zh-TW" dirty="0" smtClean="0">
                <a:solidFill>
                  <a:srgbClr val="F2F2F2"/>
                </a:solidFill>
              </a:rPr>
              <a:t>2018/06/14</a:t>
            </a:r>
            <a:endParaRPr lang="en-US" altLang="zh-TW" dirty="0" smtClean="0">
              <a:solidFill>
                <a:srgbClr val="F2F2F2"/>
              </a:solidFill>
            </a:endParaRPr>
          </a:p>
          <a:p>
            <a:endParaRPr lang="en-US" altLang="zh-TW" dirty="0" smtClean="0">
              <a:solidFill>
                <a:srgbClr val="F2F2F2"/>
              </a:solidFill>
            </a:endParaRPr>
          </a:p>
        </p:txBody>
      </p:sp>
      <p:sp>
        <p:nvSpPr>
          <p:cNvPr id="6" name="矩形 5"/>
          <p:cNvSpPr/>
          <p:nvPr/>
        </p:nvSpPr>
        <p:spPr>
          <a:xfrm>
            <a:off x="1143000" y="4500563"/>
            <a:ext cx="6715125" cy="904875"/>
          </a:xfrm>
          <a:prstGeom prst="rect">
            <a:avLst/>
          </a:prstGeom>
        </p:spPr>
        <p:txBody>
          <a:bodyPr>
            <a:spAutoFit/>
          </a:bodyPr>
          <a:lstStyle/>
          <a:p>
            <a:pPr>
              <a:spcBef>
                <a:spcPct val="20000"/>
              </a:spcBef>
              <a:defRPr/>
            </a:pPr>
            <a:r>
              <a:rPr lang="zh-TW" altLang="en-US" sz="2400" dirty="0">
                <a:solidFill>
                  <a:schemeClr val="bg1">
                    <a:lumMod val="95000"/>
                  </a:schemeClr>
                </a:solidFill>
                <a:latin typeface="Times New Roman" pitchFamily="18" charset="0"/>
                <a:ea typeface="標楷體" pitchFamily="65" charset="-120"/>
                <a:cs typeface="Times New Roman" pitchFamily="18" charset="0"/>
              </a:rPr>
              <a:t>國立台北科技大學　資訊工程系</a:t>
            </a:r>
            <a:endParaRPr lang="en-US" altLang="zh-TW" sz="2400" dirty="0">
              <a:solidFill>
                <a:schemeClr val="bg1">
                  <a:lumMod val="95000"/>
                </a:schemeClr>
              </a:solidFill>
              <a:latin typeface="Times New Roman" pitchFamily="18" charset="0"/>
              <a:ea typeface="標楷體" pitchFamily="65" charset="-120"/>
              <a:cs typeface="Times New Roman" pitchFamily="18" charset="0"/>
            </a:endParaRPr>
          </a:p>
          <a:p>
            <a:pPr>
              <a:spcBef>
                <a:spcPct val="20000"/>
              </a:spcBef>
              <a:defRPr/>
            </a:pPr>
            <a:r>
              <a:rPr lang="zh-TW" altLang="en-US" sz="2400" dirty="0">
                <a:solidFill>
                  <a:schemeClr val="bg1">
                    <a:lumMod val="95000"/>
                  </a:schemeClr>
                </a:solidFill>
                <a:latin typeface="Times New Roman" pitchFamily="18" charset="0"/>
                <a:ea typeface="標楷體" pitchFamily="65" charset="-120"/>
                <a:cs typeface="Times New Roman" pitchFamily="18" charset="0"/>
              </a:rPr>
              <a:t>指導教授：鄭有進、謝金雲</a:t>
            </a:r>
            <a:endParaRPr lang="en-US" altLang="zh-TW" sz="2400" dirty="0">
              <a:solidFill>
                <a:schemeClr val="bg1">
                  <a:lumMod val="95000"/>
                </a:schemeClr>
              </a:solidFill>
              <a:latin typeface="Times New Roman" pitchFamily="18" charset="0"/>
              <a:ea typeface="標楷體" pitchFamily="65" charset="-12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ffectLst/>
              </a:rPr>
              <a:t>Abstract Syntax </a:t>
            </a:r>
            <a:r>
              <a:rPr lang="en-US" altLang="zh-TW" dirty="0" smtClean="0">
                <a:effectLst/>
              </a:rPr>
              <a:t>Tree(</a:t>
            </a:r>
            <a:r>
              <a:rPr lang="en-US" altLang="zh-TW" dirty="0" smtClean="0"/>
              <a:t>AST) </a:t>
            </a:r>
            <a:endParaRPr lang="zh-TW" altLang="en-US" dirty="0"/>
          </a:p>
        </p:txBody>
      </p:sp>
      <p:sp>
        <p:nvSpPr>
          <p:cNvPr id="3" name="內容版面配置區 2"/>
          <p:cNvSpPr>
            <a:spLocks noGrp="1"/>
          </p:cNvSpPr>
          <p:nvPr>
            <p:ph idx="1"/>
          </p:nvPr>
        </p:nvSpPr>
        <p:spPr>
          <a:xfrm>
            <a:off x="457200" y="1988840"/>
            <a:ext cx="8229600" cy="1612776"/>
          </a:xfrm>
        </p:spPr>
        <p:txBody>
          <a:bodyPr/>
          <a:lstStyle/>
          <a:p>
            <a:r>
              <a:rPr lang="zh-TW" altLang="zh-TW" dirty="0"/>
              <a:t>程式碼解析成以樹狀結構來表示的抽象語法</a:t>
            </a:r>
            <a:r>
              <a:rPr lang="zh-TW" altLang="zh-TW" dirty="0" smtClean="0"/>
              <a:t>結構</a:t>
            </a:r>
            <a:r>
              <a:rPr lang="zh-TW" altLang="en-US" dirty="0"/>
              <a:t>，</a:t>
            </a:r>
            <a:r>
              <a:rPr lang="zh-TW" altLang="zh-TW" dirty="0" smtClean="0"/>
              <a:t>樹</a:t>
            </a:r>
            <a:r>
              <a:rPr lang="zh-TW" altLang="zh-TW" dirty="0"/>
              <a:t>上的每一個節點都對應程式碼中的一種</a:t>
            </a:r>
            <a:r>
              <a:rPr lang="zh-TW" altLang="zh-TW" dirty="0" smtClean="0"/>
              <a:t>結構</a:t>
            </a:r>
            <a:endParaRPr lang="en-US" altLang="zh-TW" dirty="0"/>
          </a:p>
          <a:p>
            <a:r>
              <a:rPr lang="en-US" altLang="zh-TW" dirty="0" smtClean="0"/>
              <a:t>Eclipse JDT</a:t>
            </a:r>
            <a:r>
              <a:rPr lang="zh-TW" altLang="en-US" dirty="0" smtClean="0"/>
              <a:t>中提供</a:t>
            </a:r>
            <a:r>
              <a:rPr lang="en-US" altLang="zh-TW" dirty="0" err="1" smtClean="0"/>
              <a:t>ASTParser</a:t>
            </a:r>
            <a:r>
              <a:rPr lang="zh-TW" altLang="en-US" dirty="0" smtClean="0"/>
              <a:t>、</a:t>
            </a:r>
            <a:r>
              <a:rPr lang="en-US" altLang="zh-TW" dirty="0"/>
              <a:t> </a:t>
            </a:r>
            <a:r>
              <a:rPr lang="en-US" altLang="zh-TW" dirty="0" err="1" smtClean="0"/>
              <a:t>ASTVisitor</a:t>
            </a:r>
            <a:r>
              <a:rPr lang="zh-TW" altLang="en-US" dirty="0" smtClean="0"/>
              <a:t>供開發者使用</a:t>
            </a:r>
            <a:endParaRPr lang="en-US" altLang="zh-TW" dirty="0" smtClean="0"/>
          </a:p>
        </p:txBody>
      </p:sp>
      <p:sp>
        <p:nvSpPr>
          <p:cNvPr id="4" name="日期版面配置區 3"/>
          <p:cNvSpPr>
            <a:spLocks noGrp="1"/>
          </p:cNvSpPr>
          <p:nvPr>
            <p:ph type="dt" sz="half" idx="10"/>
          </p:nvPr>
        </p:nvSpPr>
        <p:spPr/>
        <p:txBody>
          <a:bodyPr/>
          <a:lstStyle/>
          <a:p>
            <a:pPr>
              <a:defRPr/>
            </a:pPr>
            <a:fld id="{EAFA5826-B682-454B-8A20-4501725C21E3}" type="datetime1">
              <a:rPr lang="zh-TW" altLang="en-US" smtClean="0"/>
              <a:pPr>
                <a:defRPr/>
              </a:pPr>
              <a:t>2018/6/4</a:t>
            </a:fld>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75A2A58D-E85D-4719-B617-A12C5B989F66}" type="slidenum">
              <a:rPr lang="zh-TW" altLang="en-US" smtClean="0"/>
              <a:pPr/>
              <a:t>10</a:t>
            </a:fld>
            <a:endParaRPr lang="zh-TW" altLang="en-US"/>
          </a:p>
        </p:txBody>
      </p:sp>
    </p:spTree>
    <p:extLst>
      <p:ext uri="{BB962C8B-B14F-4D97-AF65-F5344CB8AC3E}">
        <p14:creationId xmlns:p14="http://schemas.microsoft.com/office/powerpoint/2010/main" val="1226907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ffectLst/>
              </a:rPr>
              <a:t>Abstract Syntax Tree(</a:t>
            </a:r>
            <a:r>
              <a:rPr lang="en-US" altLang="zh-TW" dirty="0"/>
              <a:t>AST) </a:t>
            </a:r>
            <a:endParaRPr lang="zh-TW" altLang="en-US" dirty="0"/>
          </a:p>
        </p:txBody>
      </p:sp>
      <p:pic>
        <p:nvPicPr>
          <p:cNvPr id="9" name="內容版面配置區 8"/>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693084" y="2377152"/>
            <a:ext cx="7757832" cy="2972058"/>
          </a:xfrm>
          <a:prstGeom prst="rect">
            <a:avLst/>
          </a:prstGeom>
          <a:noFill/>
          <a:ln>
            <a:noFill/>
          </a:ln>
        </p:spPr>
      </p:pic>
      <p:sp>
        <p:nvSpPr>
          <p:cNvPr id="4" name="日期版面配置區 3"/>
          <p:cNvSpPr>
            <a:spLocks noGrp="1"/>
          </p:cNvSpPr>
          <p:nvPr>
            <p:ph type="dt" sz="half" idx="10"/>
          </p:nvPr>
        </p:nvSpPr>
        <p:spPr/>
        <p:txBody>
          <a:bodyPr/>
          <a:lstStyle/>
          <a:p>
            <a:pPr>
              <a:defRPr/>
            </a:pPr>
            <a:fld id="{EAFA5826-B682-454B-8A20-4501725C21E3}" type="datetime1">
              <a:rPr lang="zh-TW" altLang="en-US" smtClean="0"/>
              <a:pPr>
                <a:defRPr/>
              </a:pPr>
              <a:t>2018/6/4</a:t>
            </a:fld>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75A2A58D-E85D-4719-B617-A12C5B989F66}" type="slidenum">
              <a:rPr lang="zh-TW" altLang="en-US" smtClean="0"/>
              <a:pPr/>
              <a:t>11</a:t>
            </a:fld>
            <a:endParaRPr lang="zh-TW" altLang="en-US"/>
          </a:p>
        </p:txBody>
      </p:sp>
      <p:sp>
        <p:nvSpPr>
          <p:cNvPr id="10" name="向右箭號 9"/>
          <p:cNvSpPr/>
          <p:nvPr/>
        </p:nvSpPr>
        <p:spPr>
          <a:xfrm rot="19113421">
            <a:off x="4211080" y="2716782"/>
            <a:ext cx="1039207" cy="301829"/>
          </a:xfrm>
          <a:prstGeom prst="rightArrow">
            <a:avLst/>
          </a:prstGeom>
          <a:solidFill>
            <a:srgbClr val="FF0000"/>
          </a:solidFill>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TW" altLang="en-US"/>
          </a:p>
        </p:txBody>
      </p:sp>
      <p:sp>
        <p:nvSpPr>
          <p:cNvPr id="11" name="向右箭號 10"/>
          <p:cNvSpPr/>
          <p:nvPr/>
        </p:nvSpPr>
        <p:spPr>
          <a:xfrm rot="1174976">
            <a:off x="2515945" y="4293102"/>
            <a:ext cx="3635947" cy="358775"/>
          </a:xfrm>
          <a:prstGeom prst="rightArrow">
            <a:avLst>
              <a:gd name="adj1" fmla="val 24811"/>
              <a:gd name="adj2" fmla="val 50000"/>
            </a:avLst>
          </a:prstGeom>
          <a:solidFill>
            <a:srgbClr val="0070C0"/>
          </a:solidFill>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TW" altLang="en-US"/>
          </a:p>
        </p:txBody>
      </p:sp>
    </p:spTree>
    <p:extLst>
      <p:ext uri="{BB962C8B-B14F-4D97-AF65-F5344CB8AC3E}">
        <p14:creationId xmlns:p14="http://schemas.microsoft.com/office/powerpoint/2010/main" val="32798793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AspectJ</a:t>
            </a:r>
            <a:endParaRPr lang="zh-TW" altLang="en-US" dirty="0"/>
          </a:p>
        </p:txBody>
      </p:sp>
      <p:sp>
        <p:nvSpPr>
          <p:cNvPr id="3" name="內容版面配置區 2"/>
          <p:cNvSpPr>
            <a:spLocks noGrp="1"/>
          </p:cNvSpPr>
          <p:nvPr>
            <p:ph idx="1"/>
          </p:nvPr>
        </p:nvSpPr>
        <p:spPr/>
        <p:txBody>
          <a:bodyPr/>
          <a:lstStyle/>
          <a:p>
            <a:pPr marL="0" indent="0">
              <a:buNone/>
            </a:pPr>
            <a:r>
              <a:rPr lang="en-US" altLang="zh-TW" dirty="0" smtClean="0"/>
              <a:t>    </a:t>
            </a:r>
            <a:r>
              <a:rPr lang="zh-TW" altLang="zh-TW" dirty="0" smtClean="0"/>
              <a:t>基於</a:t>
            </a:r>
            <a:r>
              <a:rPr lang="en-US" altLang="zh-TW" dirty="0"/>
              <a:t>Java</a:t>
            </a:r>
            <a:r>
              <a:rPr lang="zh-TW" altLang="zh-TW" dirty="0"/>
              <a:t>實做</a:t>
            </a:r>
            <a:r>
              <a:rPr lang="en-US" altLang="zh-TW" dirty="0"/>
              <a:t>Aspect-Oriented Programming</a:t>
            </a:r>
            <a:r>
              <a:rPr lang="zh-TW" altLang="zh-TW" dirty="0"/>
              <a:t>的程式</a:t>
            </a:r>
            <a:r>
              <a:rPr lang="zh-TW" altLang="zh-TW" dirty="0" smtClean="0"/>
              <a:t>語言</a:t>
            </a:r>
            <a:endParaRPr lang="en-US" altLang="zh-TW" dirty="0" smtClean="0"/>
          </a:p>
          <a:p>
            <a:r>
              <a:rPr lang="zh-TW" altLang="zh-TW" dirty="0" smtClean="0"/>
              <a:t>不</a:t>
            </a:r>
            <a:r>
              <a:rPr lang="zh-TW" altLang="zh-TW" dirty="0"/>
              <a:t>改動原有的程式碼下，額外增加原始碼的行為或改變狀態。</a:t>
            </a:r>
            <a:endParaRPr lang="zh-TW" altLang="en-US" dirty="0"/>
          </a:p>
        </p:txBody>
      </p:sp>
      <p:sp>
        <p:nvSpPr>
          <p:cNvPr id="4" name="日期版面配置區 3"/>
          <p:cNvSpPr>
            <a:spLocks noGrp="1"/>
          </p:cNvSpPr>
          <p:nvPr>
            <p:ph type="dt" sz="half" idx="10"/>
          </p:nvPr>
        </p:nvSpPr>
        <p:spPr/>
        <p:txBody>
          <a:bodyPr/>
          <a:lstStyle/>
          <a:p>
            <a:pPr>
              <a:defRPr/>
            </a:pPr>
            <a:fld id="{EAFA5826-B682-454B-8A20-4501725C21E3}" type="datetime1">
              <a:rPr lang="zh-TW" altLang="en-US" smtClean="0"/>
              <a:pPr>
                <a:defRPr/>
              </a:pPr>
              <a:t>2018/6/4</a:t>
            </a:fld>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75A2A58D-E85D-4719-B617-A12C5B989F66}" type="slidenum">
              <a:rPr lang="zh-TW" altLang="en-US" smtClean="0"/>
              <a:pPr/>
              <a:t>12</a:t>
            </a:fld>
            <a:endParaRPr lang="zh-TW" altLang="en-US"/>
          </a:p>
        </p:txBody>
      </p:sp>
    </p:spTree>
    <p:extLst>
      <p:ext uri="{BB962C8B-B14F-4D97-AF65-F5344CB8AC3E}">
        <p14:creationId xmlns:p14="http://schemas.microsoft.com/office/powerpoint/2010/main" val="34905422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AspectJ</a:t>
            </a:r>
            <a:endParaRPr lang="zh-TW" altLang="en-US" dirty="0"/>
          </a:p>
        </p:txBody>
      </p:sp>
      <p:pic>
        <p:nvPicPr>
          <p:cNvPr id="7" name="內容版面配置區 6"/>
          <p:cNvPicPr>
            <a:picLocks noGrp="1"/>
          </p:cNvPicPr>
          <p:nvPr>
            <p:ph idx="1"/>
          </p:nvPr>
        </p:nvPicPr>
        <p:blipFill>
          <a:blip r:embed="rId2"/>
          <a:stretch>
            <a:fillRect/>
          </a:stretch>
        </p:blipFill>
        <p:spPr>
          <a:xfrm>
            <a:off x="2045621" y="2536682"/>
            <a:ext cx="4905672" cy="3611159"/>
          </a:xfrm>
          <a:prstGeom prst="rect">
            <a:avLst/>
          </a:prstGeom>
          <a:ln w="28575">
            <a:solidFill>
              <a:srgbClr val="92D050"/>
            </a:solidFill>
          </a:ln>
        </p:spPr>
      </p:pic>
      <p:sp>
        <p:nvSpPr>
          <p:cNvPr id="4" name="日期版面配置區 3"/>
          <p:cNvSpPr>
            <a:spLocks noGrp="1"/>
          </p:cNvSpPr>
          <p:nvPr>
            <p:ph type="dt" sz="half" idx="10"/>
          </p:nvPr>
        </p:nvSpPr>
        <p:spPr/>
        <p:txBody>
          <a:bodyPr/>
          <a:lstStyle/>
          <a:p>
            <a:pPr>
              <a:defRPr/>
            </a:pPr>
            <a:fld id="{EAFA5826-B682-454B-8A20-4501725C21E3}" type="datetime1">
              <a:rPr lang="zh-TW" altLang="en-US" smtClean="0"/>
              <a:pPr>
                <a:defRPr/>
              </a:pPr>
              <a:t>2018/6/4</a:t>
            </a:fld>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75A2A58D-E85D-4719-B617-A12C5B989F66}" type="slidenum">
              <a:rPr lang="zh-TW" altLang="en-US" smtClean="0"/>
              <a:pPr/>
              <a:t>13</a:t>
            </a:fld>
            <a:endParaRPr lang="zh-TW" altLang="en-US"/>
          </a:p>
        </p:txBody>
      </p:sp>
      <p:pic>
        <p:nvPicPr>
          <p:cNvPr id="9" name="圖片 8"/>
          <p:cNvPicPr>
            <a:picLocks noChangeAspect="1"/>
          </p:cNvPicPr>
          <p:nvPr/>
        </p:nvPicPr>
        <p:blipFill>
          <a:blip r:embed="rId3"/>
          <a:stretch>
            <a:fillRect/>
          </a:stretch>
        </p:blipFill>
        <p:spPr>
          <a:xfrm>
            <a:off x="179512" y="1503179"/>
            <a:ext cx="8964488" cy="1467833"/>
          </a:xfrm>
          <a:prstGeom prst="rect">
            <a:avLst/>
          </a:prstGeom>
        </p:spPr>
      </p:pic>
      <p:sp>
        <p:nvSpPr>
          <p:cNvPr id="10" name="矩形 9"/>
          <p:cNvSpPr/>
          <p:nvPr/>
        </p:nvSpPr>
        <p:spPr>
          <a:xfrm>
            <a:off x="2212457" y="3212976"/>
            <a:ext cx="4572000" cy="2031325"/>
          </a:xfrm>
          <a:prstGeom prst="rect">
            <a:avLst/>
          </a:prstGeom>
        </p:spPr>
        <p:txBody>
          <a:bodyPr>
            <a:spAutoFit/>
          </a:bodyPr>
          <a:lstStyle/>
          <a:p>
            <a:pPr marL="342900" lvl="0" indent="-342900">
              <a:spcAft>
                <a:spcPts val="0"/>
              </a:spcAft>
              <a:buFont typeface="Wingdings" panose="05000000000000000000" pitchFamily="2" charset="2"/>
              <a:buChar char=""/>
            </a:pPr>
            <a:r>
              <a:rPr lang="zh-TW" altLang="zh-TW" kern="100" dirty="0" smtClean="0">
                <a:solidFill>
                  <a:schemeClr val="tx2">
                    <a:lumMod val="75000"/>
                  </a:schemeClr>
                </a:solidFill>
                <a:effectLst/>
                <a:latin typeface="Times New Roman" panose="02020603050405020304" pitchFamily="18" charset="0"/>
                <a:ea typeface="標楷體" panose="03000509000000000000" pitchFamily="65" charset="-120"/>
                <a:cs typeface="Times New Roman" panose="02020603050405020304" pitchFamily="18" charset="0"/>
              </a:rPr>
              <a:t>時機點</a:t>
            </a:r>
            <a:r>
              <a:rPr lang="en-US" altLang="zh-TW" kern="100" dirty="0" smtClean="0">
                <a:solidFill>
                  <a:schemeClr val="tx2">
                    <a:lumMod val="75000"/>
                  </a:schemeClr>
                </a:solidFill>
                <a:effectLst/>
                <a:latin typeface="Times New Roman" panose="02020603050405020304" pitchFamily="18" charset="0"/>
                <a:ea typeface="標楷體" panose="03000509000000000000" pitchFamily="65" charset="-120"/>
                <a:cs typeface="Times New Roman" panose="02020603050405020304" pitchFamily="18" charset="0"/>
              </a:rPr>
              <a:t>:before</a:t>
            </a:r>
            <a:r>
              <a:rPr lang="zh-TW" altLang="zh-TW" kern="100" dirty="0" smtClean="0">
                <a:solidFill>
                  <a:schemeClr val="tx2">
                    <a:lumMod val="75000"/>
                  </a:schemeClr>
                </a:solidFill>
                <a:effectLst/>
                <a:latin typeface="Times New Roman" panose="02020603050405020304" pitchFamily="18" charset="0"/>
                <a:ea typeface="標楷體" panose="03000509000000000000" pitchFamily="65" charset="-120"/>
                <a:cs typeface="Times New Roman" panose="02020603050405020304" pitchFamily="18" charset="0"/>
              </a:rPr>
              <a:t>表示在執行目標函式前我們會嵌入</a:t>
            </a:r>
            <a:r>
              <a:rPr lang="en-US" altLang="zh-TW" kern="100" dirty="0" err="1" smtClean="0">
                <a:solidFill>
                  <a:schemeClr val="tx2">
                    <a:lumMod val="75000"/>
                  </a:schemeClr>
                </a:solidFill>
                <a:effectLst/>
                <a:latin typeface="Times New Roman" panose="02020603050405020304" pitchFamily="18" charset="0"/>
                <a:ea typeface="標楷體" panose="03000509000000000000" pitchFamily="65" charset="-120"/>
                <a:cs typeface="Times New Roman" panose="02020603050405020304" pitchFamily="18" charset="0"/>
              </a:rPr>
              <a:t>AspectJ</a:t>
            </a:r>
            <a:r>
              <a:rPr lang="zh-TW" altLang="zh-TW" kern="100" dirty="0" smtClean="0">
                <a:solidFill>
                  <a:schemeClr val="tx2">
                    <a:lumMod val="75000"/>
                  </a:schemeClr>
                </a:solidFill>
                <a:effectLst/>
                <a:latin typeface="Times New Roman" panose="02020603050405020304" pitchFamily="18" charset="0"/>
                <a:ea typeface="標楷體" panose="03000509000000000000" pitchFamily="65" charset="-120"/>
                <a:cs typeface="Times New Roman" panose="02020603050405020304" pitchFamily="18" charset="0"/>
              </a:rPr>
              <a:t>程式碼</a:t>
            </a:r>
          </a:p>
          <a:p>
            <a:pPr marL="342900" lvl="0" indent="-342900">
              <a:spcAft>
                <a:spcPts val="0"/>
              </a:spcAft>
              <a:buFont typeface="Wingdings" panose="05000000000000000000" pitchFamily="2" charset="2"/>
              <a:buChar char=""/>
            </a:pPr>
            <a:r>
              <a:rPr lang="zh-TW" altLang="zh-TW" kern="100" dirty="0" smtClean="0">
                <a:solidFill>
                  <a:schemeClr val="tx2">
                    <a:lumMod val="75000"/>
                  </a:schemeClr>
                </a:solidFill>
                <a:effectLst/>
                <a:latin typeface="Times New Roman" panose="02020603050405020304" pitchFamily="18" charset="0"/>
                <a:ea typeface="標楷體" panose="03000509000000000000" pitchFamily="65" charset="-120"/>
                <a:cs typeface="Times New Roman" panose="02020603050405020304" pitchFamily="18" charset="0"/>
              </a:rPr>
              <a:t>目標</a:t>
            </a:r>
            <a:r>
              <a:rPr lang="en-US" altLang="zh-TW" kern="100" dirty="0" smtClean="0">
                <a:solidFill>
                  <a:schemeClr val="tx2">
                    <a:lumMod val="75000"/>
                  </a:schemeClr>
                </a:solidFill>
                <a:effectLst/>
                <a:latin typeface="Times New Roman" panose="02020603050405020304" pitchFamily="18" charset="0"/>
                <a:ea typeface="標楷體" panose="03000509000000000000" pitchFamily="65" charset="-120"/>
                <a:cs typeface="Times New Roman" panose="02020603050405020304" pitchFamily="18" charset="0"/>
              </a:rPr>
              <a:t>:Call</a:t>
            </a:r>
            <a:r>
              <a:rPr lang="zh-TW" altLang="zh-TW" kern="100" dirty="0" smtClean="0">
                <a:solidFill>
                  <a:schemeClr val="tx2">
                    <a:lumMod val="75000"/>
                  </a:schemeClr>
                </a:solidFill>
                <a:effectLst/>
                <a:latin typeface="Times New Roman" panose="02020603050405020304" pitchFamily="18" charset="0"/>
                <a:ea typeface="標楷體" panose="03000509000000000000" pitchFamily="65" charset="-120"/>
                <a:cs typeface="Times New Roman" panose="02020603050405020304" pitchFamily="18" charset="0"/>
              </a:rPr>
              <a:t>表示目標函式</a:t>
            </a:r>
          </a:p>
          <a:p>
            <a:pPr marL="342900" lvl="0" indent="-342900">
              <a:spcAft>
                <a:spcPts val="0"/>
              </a:spcAft>
              <a:buFont typeface="Wingdings" panose="05000000000000000000" pitchFamily="2" charset="2"/>
              <a:buChar char=""/>
            </a:pPr>
            <a:r>
              <a:rPr lang="zh-TW" altLang="zh-TW" kern="100" dirty="0" smtClean="0">
                <a:solidFill>
                  <a:schemeClr val="tx2">
                    <a:lumMod val="75000"/>
                  </a:schemeClr>
                </a:solidFill>
                <a:effectLst/>
                <a:latin typeface="Times New Roman" panose="02020603050405020304" pitchFamily="18" charset="0"/>
                <a:ea typeface="標楷體" panose="03000509000000000000" pitchFamily="65" charset="-120"/>
                <a:cs typeface="Times New Roman" panose="02020603050405020304" pitchFamily="18" charset="0"/>
              </a:rPr>
              <a:t>目標所在位置</a:t>
            </a:r>
            <a:r>
              <a:rPr lang="en-US" altLang="zh-TW" kern="100" dirty="0" smtClean="0">
                <a:solidFill>
                  <a:schemeClr val="tx2">
                    <a:lumMod val="75000"/>
                  </a:schemeClr>
                </a:solidFill>
                <a:effectLst/>
                <a:latin typeface="Times New Roman" panose="02020603050405020304" pitchFamily="18" charset="0"/>
                <a:ea typeface="標楷體" panose="03000509000000000000" pitchFamily="65" charset="-120"/>
                <a:cs typeface="Times New Roman" panose="02020603050405020304" pitchFamily="18" charset="0"/>
              </a:rPr>
              <a:t>:</a:t>
            </a:r>
            <a:r>
              <a:rPr lang="en-US" altLang="zh-TW" kern="100" dirty="0" err="1" smtClean="0">
                <a:solidFill>
                  <a:schemeClr val="tx2">
                    <a:lumMod val="75000"/>
                  </a:schemeClr>
                </a:solidFill>
                <a:effectLst/>
                <a:latin typeface="Times New Roman" panose="02020603050405020304" pitchFamily="18" charset="0"/>
                <a:ea typeface="標楷體" panose="03000509000000000000" pitchFamily="65" charset="-120"/>
                <a:cs typeface="Times New Roman" panose="02020603050405020304" pitchFamily="18" charset="0"/>
              </a:rPr>
              <a:t>withincode</a:t>
            </a:r>
            <a:r>
              <a:rPr lang="zh-TW" altLang="zh-TW" kern="100" dirty="0" smtClean="0">
                <a:solidFill>
                  <a:schemeClr val="tx2">
                    <a:lumMod val="75000"/>
                  </a:schemeClr>
                </a:solidFill>
                <a:effectLst/>
                <a:latin typeface="Times New Roman" panose="02020603050405020304" pitchFamily="18" charset="0"/>
                <a:ea typeface="標楷體" panose="03000509000000000000" pitchFamily="65" charset="-120"/>
                <a:cs typeface="Times New Roman" panose="02020603050405020304" pitchFamily="18" charset="0"/>
              </a:rPr>
              <a:t>表示目標函式在檔案中的所在位置</a:t>
            </a:r>
          </a:p>
          <a:p>
            <a:pPr marL="342900" lvl="0" indent="-342900">
              <a:spcAft>
                <a:spcPts val="0"/>
              </a:spcAft>
              <a:buFont typeface="Wingdings" panose="05000000000000000000" pitchFamily="2" charset="2"/>
              <a:buChar char=""/>
            </a:pPr>
            <a:r>
              <a:rPr lang="zh-TW" altLang="zh-TW" kern="100" dirty="0" smtClean="0">
                <a:solidFill>
                  <a:schemeClr val="tx2">
                    <a:lumMod val="75000"/>
                  </a:schemeClr>
                </a:solidFill>
                <a:effectLst/>
                <a:latin typeface="Times New Roman" panose="02020603050405020304" pitchFamily="18" charset="0"/>
                <a:ea typeface="標楷體" panose="03000509000000000000" pitchFamily="65" charset="-120"/>
                <a:cs typeface="Times New Roman" panose="02020603050405020304" pitchFamily="18" charset="0"/>
              </a:rPr>
              <a:t>嵌入內容</a:t>
            </a:r>
            <a:r>
              <a:rPr lang="en-US" altLang="zh-TW" kern="100" dirty="0" smtClean="0">
                <a:solidFill>
                  <a:schemeClr val="tx2">
                    <a:lumMod val="75000"/>
                  </a:schemeClr>
                </a:solidFill>
                <a:effectLst/>
                <a:latin typeface="Times New Roman" panose="02020603050405020304" pitchFamily="18" charset="0"/>
                <a:ea typeface="標楷體" panose="03000509000000000000" pitchFamily="65" charset="-120"/>
                <a:cs typeface="Times New Roman" panose="02020603050405020304" pitchFamily="18" charset="0"/>
              </a:rPr>
              <a:t>:</a:t>
            </a:r>
            <a:r>
              <a:rPr lang="zh-TW" altLang="zh-TW" kern="100" dirty="0" smtClean="0">
                <a:solidFill>
                  <a:schemeClr val="tx2">
                    <a:lumMod val="75000"/>
                  </a:schemeClr>
                </a:solidFill>
                <a:effectLst/>
                <a:latin typeface="Times New Roman" panose="02020603050405020304" pitchFamily="18" charset="0"/>
                <a:ea typeface="標楷體" panose="03000509000000000000" pitchFamily="65" charset="-120"/>
                <a:cs typeface="Times New Roman" panose="02020603050405020304" pitchFamily="18" charset="0"/>
              </a:rPr>
              <a:t>為我們利用</a:t>
            </a:r>
            <a:r>
              <a:rPr lang="en-US" altLang="zh-TW" kern="100" dirty="0" err="1" smtClean="0">
                <a:solidFill>
                  <a:schemeClr val="tx2">
                    <a:lumMod val="75000"/>
                  </a:schemeClr>
                </a:solidFill>
                <a:effectLst/>
                <a:latin typeface="Times New Roman" panose="02020603050405020304" pitchFamily="18" charset="0"/>
                <a:ea typeface="標楷體" panose="03000509000000000000" pitchFamily="65" charset="-120"/>
                <a:cs typeface="Times New Roman" panose="02020603050405020304" pitchFamily="18" charset="0"/>
              </a:rPr>
              <a:t>AspectJ</a:t>
            </a:r>
            <a:r>
              <a:rPr lang="zh-TW" altLang="zh-TW" kern="100" dirty="0" smtClean="0">
                <a:solidFill>
                  <a:schemeClr val="tx2">
                    <a:lumMod val="75000"/>
                  </a:schemeClr>
                </a:solidFill>
                <a:effectLst/>
                <a:latin typeface="Times New Roman" panose="02020603050405020304" pitchFamily="18" charset="0"/>
                <a:ea typeface="標楷體" panose="03000509000000000000" pitchFamily="65" charset="-120"/>
                <a:cs typeface="Times New Roman" panose="02020603050405020304" pitchFamily="18" charset="0"/>
              </a:rPr>
              <a:t>想嵌入的程式碼</a:t>
            </a:r>
            <a:endParaRPr lang="zh-TW" altLang="zh-TW" kern="100" dirty="0">
              <a:solidFill>
                <a:schemeClr val="tx2">
                  <a:lumMod val="75000"/>
                </a:schemeClr>
              </a:solidFill>
              <a:effectLst/>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2569617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標題 10"/>
          <p:cNvSpPr>
            <a:spLocks noGrp="1"/>
          </p:cNvSpPr>
          <p:nvPr>
            <p:ph type="title"/>
          </p:nvPr>
        </p:nvSpPr>
        <p:spPr/>
        <p:txBody>
          <a:bodyPr/>
          <a:lstStyle/>
          <a:p>
            <a:pPr>
              <a:defRPr/>
            </a:pPr>
            <a:r>
              <a:rPr lang="zh-TW" altLang="en-US" dirty="0" smtClean="0"/>
              <a:t>大綱</a:t>
            </a:r>
            <a:endParaRPr lang="zh-TW" altLang="en-US" dirty="0"/>
          </a:p>
        </p:txBody>
      </p:sp>
      <p:sp>
        <p:nvSpPr>
          <p:cNvPr id="14339" name="內容版面配置區 11"/>
          <p:cNvSpPr>
            <a:spLocks noGrp="1"/>
          </p:cNvSpPr>
          <p:nvPr>
            <p:ph idx="1"/>
          </p:nvPr>
        </p:nvSpPr>
        <p:spPr/>
        <p:txBody>
          <a:bodyPr/>
          <a:lstStyle/>
          <a:p>
            <a:r>
              <a:rPr lang="zh-TW" altLang="en-US" dirty="0">
                <a:solidFill>
                  <a:schemeClr val="tx2">
                    <a:lumMod val="20000"/>
                    <a:lumOff val="80000"/>
                  </a:schemeClr>
                </a:solidFill>
              </a:rPr>
              <a:t>研究背景與動機</a:t>
            </a:r>
            <a:endParaRPr lang="en-US" altLang="zh-TW" dirty="0">
              <a:solidFill>
                <a:schemeClr val="tx2">
                  <a:lumMod val="20000"/>
                  <a:lumOff val="80000"/>
                </a:schemeClr>
              </a:solidFill>
            </a:endParaRPr>
          </a:p>
          <a:p>
            <a:r>
              <a:rPr lang="zh-TW" altLang="en-US" dirty="0">
                <a:solidFill>
                  <a:schemeClr val="tx2">
                    <a:lumMod val="20000"/>
                    <a:lumOff val="80000"/>
                  </a:schemeClr>
                </a:solidFill>
              </a:rPr>
              <a:t>研究目標</a:t>
            </a:r>
            <a:endParaRPr lang="en-US" altLang="zh-TW" dirty="0">
              <a:solidFill>
                <a:schemeClr val="tx2">
                  <a:lumMod val="20000"/>
                  <a:lumOff val="80000"/>
                </a:schemeClr>
              </a:solidFill>
            </a:endParaRPr>
          </a:p>
          <a:p>
            <a:r>
              <a:rPr lang="zh-TW" altLang="en-US" dirty="0">
                <a:solidFill>
                  <a:schemeClr val="tx2">
                    <a:lumMod val="20000"/>
                    <a:lumOff val="80000"/>
                  </a:schemeClr>
                </a:solidFill>
              </a:rPr>
              <a:t>相關背景知識</a:t>
            </a:r>
            <a:endParaRPr lang="en-US" altLang="zh-TW" dirty="0">
              <a:solidFill>
                <a:schemeClr val="tx2">
                  <a:lumMod val="20000"/>
                  <a:lumOff val="80000"/>
                </a:schemeClr>
              </a:solidFill>
            </a:endParaRPr>
          </a:p>
          <a:p>
            <a:r>
              <a:rPr lang="zh-TW" altLang="en-US" dirty="0">
                <a:solidFill>
                  <a:schemeClr val="tx2">
                    <a:lumMod val="75000"/>
                  </a:schemeClr>
                </a:solidFill>
              </a:rPr>
              <a:t>方法概念及實作</a:t>
            </a:r>
            <a:endParaRPr lang="en-US" altLang="zh-TW" dirty="0">
              <a:solidFill>
                <a:schemeClr val="tx2">
                  <a:lumMod val="75000"/>
                </a:schemeClr>
              </a:solidFill>
            </a:endParaRPr>
          </a:p>
          <a:p>
            <a:r>
              <a:rPr lang="zh-TW" altLang="en-US" dirty="0">
                <a:solidFill>
                  <a:schemeClr val="tx2">
                    <a:lumMod val="20000"/>
                    <a:lumOff val="80000"/>
                  </a:schemeClr>
                </a:solidFill>
              </a:rPr>
              <a:t>案例分析</a:t>
            </a:r>
            <a:endParaRPr lang="en-US" altLang="zh-TW" dirty="0">
              <a:solidFill>
                <a:schemeClr val="tx2">
                  <a:lumMod val="20000"/>
                  <a:lumOff val="80000"/>
                </a:schemeClr>
              </a:solidFill>
            </a:endParaRPr>
          </a:p>
          <a:p>
            <a:r>
              <a:rPr lang="zh-TW" altLang="en-US" dirty="0">
                <a:solidFill>
                  <a:schemeClr val="tx2">
                    <a:lumMod val="20000"/>
                    <a:lumOff val="80000"/>
                  </a:schemeClr>
                </a:solidFill>
              </a:rPr>
              <a:t>結論與未來研究方向</a:t>
            </a:r>
          </a:p>
        </p:txBody>
      </p:sp>
      <p:sp>
        <p:nvSpPr>
          <p:cNvPr id="5" name="日期版面配置區 4"/>
          <p:cNvSpPr>
            <a:spLocks noGrp="1"/>
          </p:cNvSpPr>
          <p:nvPr>
            <p:ph type="dt" sz="half" idx="10"/>
          </p:nvPr>
        </p:nvSpPr>
        <p:spPr/>
        <p:txBody>
          <a:bodyPr/>
          <a:lstStyle/>
          <a:p>
            <a:pPr>
              <a:defRPr/>
            </a:pPr>
            <a:fld id="{8C4365B6-F14D-4045-8E37-64E386527D75}" type="datetime1">
              <a:rPr lang="zh-TW" altLang="en-US" smtClean="0"/>
              <a:pPr>
                <a:defRPr/>
              </a:pPr>
              <a:t>2018/6/4</a:t>
            </a:fld>
            <a:endParaRPr lang="zh-TW" altLang="en-US" dirty="0"/>
          </a:p>
        </p:txBody>
      </p:sp>
      <p:sp>
        <p:nvSpPr>
          <p:cNvPr id="7" name="頁尾版面配置區 6"/>
          <p:cNvSpPr>
            <a:spLocks noGrp="1"/>
          </p:cNvSpPr>
          <p:nvPr>
            <p:ph type="ftr" sz="quarter" idx="11"/>
          </p:nvPr>
        </p:nvSpPr>
        <p:spPr/>
        <p:txBody>
          <a:bodyPr/>
          <a:lstStyle/>
          <a:p>
            <a:pPr>
              <a:defRPr/>
            </a:pPr>
            <a:r>
              <a:rPr lang="zh-TW" altLang="en-US" smtClean="0"/>
              <a:t>軟體系統實驗室</a:t>
            </a:r>
            <a:endParaRPr lang="zh-TW" altLang="en-US"/>
          </a:p>
        </p:txBody>
      </p:sp>
      <p:sp>
        <p:nvSpPr>
          <p:cNvPr id="4" name="投影片編號版面配置區 3"/>
          <p:cNvSpPr>
            <a:spLocks noGrp="1"/>
          </p:cNvSpPr>
          <p:nvPr>
            <p:ph type="sldNum" sz="quarter" idx="12"/>
          </p:nvPr>
        </p:nvSpPr>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190A5E35-A5C2-4CE5-935A-79786C112CF7}" type="slidenum">
              <a:rPr kumimoji="0" lang="zh-TW" altLang="en-US">
                <a:solidFill>
                  <a:srgbClr val="215968"/>
                </a:solidFill>
                <a:latin typeface="Calibri" panose="020F0502020204030204" pitchFamily="34" charset="0"/>
              </a:rPr>
              <a:pPr eaLnBrk="1" hangingPunct="1"/>
              <a:t>14</a:t>
            </a:fld>
            <a:endParaRPr kumimoji="0" lang="zh-TW" altLang="en-US">
              <a:solidFill>
                <a:srgbClr val="215968"/>
              </a:solidFill>
              <a:latin typeface="Calibri" panose="020F0502020204030204" pitchFamily="34" charset="0"/>
            </a:endParaRPr>
          </a:p>
        </p:txBody>
      </p:sp>
    </p:spTree>
    <p:extLst>
      <p:ext uri="{BB962C8B-B14F-4D97-AF65-F5344CB8AC3E}">
        <p14:creationId xmlns:p14="http://schemas.microsoft.com/office/powerpoint/2010/main" val="42683266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Dummy Handler</a:t>
            </a:r>
            <a:endParaRPr lang="zh-TW" altLang="en-US" dirty="0"/>
          </a:p>
        </p:txBody>
      </p:sp>
      <p:sp>
        <p:nvSpPr>
          <p:cNvPr id="8" name="內容版面配置區 7"/>
          <p:cNvSpPr>
            <a:spLocks noGrp="1"/>
          </p:cNvSpPr>
          <p:nvPr>
            <p:ph idx="1"/>
          </p:nvPr>
        </p:nvSpPr>
        <p:spPr/>
        <p:txBody>
          <a:bodyPr/>
          <a:lstStyle/>
          <a:p>
            <a:r>
              <a:rPr lang="zh-TW" altLang="zh-TW" smtClean="0"/>
              <a:t>「</a:t>
            </a:r>
            <a:r>
              <a:rPr lang="en-US" altLang="zh-TW" smtClean="0"/>
              <a:t>Dummy Handler</a:t>
            </a:r>
            <a:r>
              <a:rPr lang="zh-TW" altLang="zh-TW" smtClean="0"/>
              <a:t>」壞味道為當程式發生例外並捕捉例外後，處理方式只印出或紀錄例外訊息，而沒有實質做處理。</a:t>
            </a:r>
            <a:endParaRPr lang="zh-TW" altLang="zh-TW" dirty="0"/>
          </a:p>
        </p:txBody>
      </p:sp>
      <p:sp>
        <p:nvSpPr>
          <p:cNvPr id="4" name="日期版面配置區 3"/>
          <p:cNvSpPr>
            <a:spLocks noGrp="1"/>
          </p:cNvSpPr>
          <p:nvPr>
            <p:ph type="dt" sz="half" idx="10"/>
          </p:nvPr>
        </p:nvSpPr>
        <p:spPr/>
        <p:txBody>
          <a:bodyPr/>
          <a:lstStyle/>
          <a:p>
            <a:pPr>
              <a:defRPr/>
            </a:pPr>
            <a:fld id="{EAFA5826-B682-454B-8A20-4501725C21E3}" type="datetime1">
              <a:rPr lang="zh-TW" altLang="en-US" smtClean="0"/>
              <a:pPr>
                <a:defRPr/>
              </a:pPr>
              <a:t>2018/6/5</a:t>
            </a:fld>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75A2A58D-E85D-4719-B617-A12C5B989F66}" type="slidenum">
              <a:rPr lang="zh-TW" altLang="en-US" smtClean="0"/>
              <a:pPr/>
              <a:t>15</a:t>
            </a:fld>
            <a:endParaRPr lang="zh-TW" altLang="en-US"/>
          </a:p>
        </p:txBody>
      </p:sp>
      <p:pic>
        <p:nvPicPr>
          <p:cNvPr id="11" name="圖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88" y="3313330"/>
            <a:ext cx="5323277" cy="3043020"/>
          </a:xfrm>
          <a:prstGeom prst="rect">
            <a:avLst/>
          </a:prstGeom>
        </p:spPr>
      </p:pic>
    </p:spTree>
    <p:extLst>
      <p:ext uri="{BB962C8B-B14F-4D97-AF65-F5344CB8AC3E}">
        <p14:creationId xmlns:p14="http://schemas.microsoft.com/office/powerpoint/2010/main" val="22853624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pic>
        <p:nvPicPr>
          <p:cNvPr id="7" name="內容版面配置區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31640" y="2680841"/>
            <a:ext cx="5606250" cy="3204780"/>
          </a:xfrm>
          <a:prstGeom prst="rect">
            <a:avLst/>
          </a:prstGeom>
        </p:spPr>
      </p:pic>
      <p:sp>
        <p:nvSpPr>
          <p:cNvPr id="4" name="日期版面配置區 3"/>
          <p:cNvSpPr>
            <a:spLocks noGrp="1"/>
          </p:cNvSpPr>
          <p:nvPr>
            <p:ph type="dt" sz="half" idx="10"/>
          </p:nvPr>
        </p:nvSpPr>
        <p:spPr/>
        <p:txBody>
          <a:bodyPr/>
          <a:lstStyle/>
          <a:p>
            <a:pPr>
              <a:defRPr/>
            </a:pPr>
            <a:fld id="{EAFA5826-B682-454B-8A20-4501725C21E3}" type="datetime1">
              <a:rPr lang="zh-TW" altLang="en-US" smtClean="0"/>
              <a:pPr>
                <a:defRPr/>
              </a:pPr>
              <a:t>2018/6/5</a:t>
            </a:fld>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75A2A58D-E85D-4719-B617-A12C5B989F66}" type="slidenum">
              <a:rPr lang="zh-TW" altLang="en-US" smtClean="0"/>
              <a:pPr/>
              <a:t>16</a:t>
            </a:fld>
            <a:endParaRPr lang="zh-TW" altLang="en-US"/>
          </a:p>
        </p:txBody>
      </p:sp>
      <p:sp>
        <p:nvSpPr>
          <p:cNvPr id="8" name="矩形 7"/>
          <p:cNvSpPr/>
          <p:nvPr/>
        </p:nvSpPr>
        <p:spPr>
          <a:xfrm>
            <a:off x="1246836" y="1590036"/>
            <a:ext cx="7439963" cy="923330"/>
          </a:xfrm>
          <a:prstGeom prst="rect">
            <a:avLst/>
          </a:prstGeom>
        </p:spPr>
        <p:txBody>
          <a:bodyPr wrap="square">
            <a:spAutoFit/>
          </a:bodyPr>
          <a:lstStyle/>
          <a:p>
            <a:r>
              <a:rPr lang="zh-TW" altLang="zh-TW" dirty="0" smtClean="0">
                <a:solidFill>
                  <a:schemeClr val="tx2">
                    <a:lumMod val="75000"/>
                  </a:schemeClr>
                </a:solidFill>
                <a:effectLst/>
                <a:latin typeface="Times New Roman" panose="02020603050405020304" pitchFamily="18" charset="0"/>
                <a:ea typeface="標楷體" panose="03000509000000000000" pitchFamily="65" charset="-120"/>
                <a:cs typeface="Times New Roman" panose="02020603050405020304" pitchFamily="18" charset="0"/>
              </a:rPr>
              <a:t>利用測試搭配</a:t>
            </a:r>
            <a:r>
              <a:rPr lang="en-US" altLang="zh-TW" dirty="0" err="1" smtClean="0">
                <a:solidFill>
                  <a:schemeClr val="tx2">
                    <a:lumMod val="75000"/>
                  </a:schemeClr>
                </a:solidFill>
                <a:effectLst/>
                <a:latin typeface="Times New Roman" panose="02020603050405020304" pitchFamily="18" charset="0"/>
                <a:ea typeface="標楷體" panose="03000509000000000000" pitchFamily="65" charset="-120"/>
              </a:rPr>
              <a:t>AspectJ</a:t>
            </a:r>
            <a:r>
              <a:rPr lang="zh-TW" altLang="zh-TW" dirty="0" smtClean="0">
                <a:solidFill>
                  <a:schemeClr val="tx2">
                    <a:lumMod val="75000"/>
                  </a:schemeClr>
                </a:solidFill>
                <a:effectLst/>
                <a:latin typeface="Times New Roman" panose="02020603050405020304" pitchFamily="18" charset="0"/>
                <a:ea typeface="標楷體" panose="03000509000000000000" pitchFamily="65" charset="-120"/>
                <a:cs typeface="Times New Roman" panose="02020603050405020304" pitchFamily="18" charset="0"/>
              </a:rPr>
              <a:t>在</a:t>
            </a:r>
            <a:r>
              <a:rPr lang="en-US" altLang="zh-TW" dirty="0" smtClean="0">
                <a:solidFill>
                  <a:schemeClr val="tx2">
                    <a:lumMod val="75000"/>
                  </a:schemeClr>
                </a:solidFill>
                <a:effectLst/>
                <a:latin typeface="Times New Roman" panose="02020603050405020304" pitchFamily="18" charset="0"/>
                <a:ea typeface="標楷體" panose="03000509000000000000" pitchFamily="65" charset="-120"/>
              </a:rPr>
              <a:t>Try Block</a:t>
            </a:r>
            <a:r>
              <a:rPr lang="zh-TW" altLang="zh-TW" dirty="0" smtClean="0">
                <a:solidFill>
                  <a:schemeClr val="tx2">
                    <a:lumMod val="75000"/>
                  </a:schemeClr>
                </a:solidFill>
                <a:effectLst/>
                <a:latin typeface="Times New Roman" panose="02020603050405020304" pitchFamily="18" charset="0"/>
                <a:ea typeface="標楷體" panose="03000509000000000000" pitchFamily="65" charset="-120"/>
                <a:cs typeface="Times New Roman" panose="02020603050405020304" pitchFamily="18" charset="0"/>
              </a:rPr>
              <a:t>嵌入例外程式碼，使程式碼在</a:t>
            </a:r>
            <a:r>
              <a:rPr lang="en-US" altLang="zh-TW" dirty="0" smtClean="0">
                <a:solidFill>
                  <a:schemeClr val="tx2">
                    <a:lumMod val="75000"/>
                  </a:schemeClr>
                </a:solidFill>
                <a:effectLst/>
                <a:latin typeface="Times New Roman" panose="02020603050405020304" pitchFamily="18" charset="0"/>
                <a:ea typeface="標楷體" panose="03000509000000000000" pitchFamily="65" charset="-120"/>
              </a:rPr>
              <a:t>Try Block</a:t>
            </a:r>
            <a:r>
              <a:rPr lang="zh-TW" altLang="zh-TW" dirty="0" smtClean="0">
                <a:solidFill>
                  <a:schemeClr val="tx2">
                    <a:lumMod val="75000"/>
                  </a:schemeClr>
                </a:solidFill>
                <a:effectLst/>
                <a:latin typeface="Times New Roman" panose="02020603050405020304" pitchFamily="18" charset="0"/>
                <a:ea typeface="標楷體" panose="03000509000000000000" pitchFamily="65" charset="-120"/>
                <a:cs typeface="Times New Roman" panose="02020603050405020304" pitchFamily="18" charset="0"/>
              </a:rPr>
              <a:t>中發生例外狀況並讓</a:t>
            </a:r>
            <a:r>
              <a:rPr lang="en-US" altLang="zh-TW" dirty="0" smtClean="0">
                <a:solidFill>
                  <a:schemeClr val="tx2">
                    <a:lumMod val="75000"/>
                  </a:schemeClr>
                </a:solidFill>
                <a:effectLst/>
                <a:latin typeface="Times New Roman" panose="02020603050405020304" pitchFamily="18" charset="0"/>
                <a:ea typeface="標楷體" panose="03000509000000000000" pitchFamily="65" charset="-120"/>
              </a:rPr>
              <a:t>Catch Block</a:t>
            </a:r>
            <a:r>
              <a:rPr lang="zh-TW" altLang="zh-TW" dirty="0" smtClean="0">
                <a:solidFill>
                  <a:schemeClr val="tx2">
                    <a:lumMod val="75000"/>
                  </a:schemeClr>
                </a:solidFill>
                <a:effectLst/>
                <a:latin typeface="Times New Roman" panose="02020603050405020304" pitchFamily="18" charset="0"/>
                <a:ea typeface="標楷體" panose="03000509000000000000" pitchFamily="65" charset="-120"/>
                <a:cs typeface="Times New Roman" panose="02020603050405020304" pitchFamily="18" charset="0"/>
              </a:rPr>
              <a:t>來捕捉對應的例外狀況，藉此檢驗程式碼例外處理是否正確</a:t>
            </a:r>
            <a:endParaRPr lang="zh-TW" altLang="en-US" dirty="0">
              <a:solidFill>
                <a:schemeClr val="tx2">
                  <a:lumMod val="75000"/>
                </a:schemeClr>
              </a:solidFill>
            </a:endParaRPr>
          </a:p>
        </p:txBody>
      </p:sp>
    </p:spTree>
    <p:extLst>
      <p:ext uri="{BB962C8B-B14F-4D97-AF65-F5344CB8AC3E}">
        <p14:creationId xmlns:p14="http://schemas.microsoft.com/office/powerpoint/2010/main" val="3858191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pPr>
              <a:defRPr/>
            </a:pPr>
            <a:fld id="{EAFA5826-B682-454B-8A20-4501725C21E3}" type="datetime1">
              <a:rPr lang="zh-TW" altLang="en-US" smtClean="0"/>
              <a:pPr>
                <a:defRPr/>
              </a:pPr>
              <a:t>2018/6/5</a:t>
            </a:fld>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75A2A58D-E85D-4719-B617-A12C5B989F66}" type="slidenum">
              <a:rPr lang="zh-TW" altLang="en-US" smtClean="0"/>
              <a:pPr/>
              <a:t>17</a:t>
            </a:fld>
            <a:endParaRPr lang="zh-TW" altLang="en-US"/>
          </a:p>
        </p:txBody>
      </p:sp>
      <p:pic>
        <p:nvPicPr>
          <p:cNvPr id="7" name="內容版面配置區 6"/>
          <p:cNvPicPr>
            <a:picLocks noGrp="1"/>
          </p:cNvPicPr>
          <p:nvPr>
            <p:ph idx="4294967295"/>
          </p:nvPr>
        </p:nvPicPr>
        <p:blipFill>
          <a:blip r:embed="rId2" cstate="print">
            <a:extLst>
              <a:ext uri="{28A0092B-C50C-407E-A947-70E740481C1C}">
                <a14:useLocalDpi xmlns:a14="http://schemas.microsoft.com/office/drawing/2010/main" val="0"/>
              </a:ext>
            </a:extLst>
          </a:blip>
          <a:stretch>
            <a:fillRect/>
          </a:stretch>
        </p:blipFill>
        <p:spPr>
          <a:xfrm>
            <a:off x="465832" y="548680"/>
            <a:ext cx="8220968" cy="5400600"/>
          </a:xfrm>
          <a:prstGeom prst="rect">
            <a:avLst/>
          </a:prstGeom>
        </p:spPr>
      </p:pic>
    </p:spTree>
    <p:extLst>
      <p:ext uri="{BB962C8B-B14F-4D97-AF65-F5344CB8AC3E}">
        <p14:creationId xmlns:p14="http://schemas.microsoft.com/office/powerpoint/2010/main" val="13478821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pic>
        <p:nvPicPr>
          <p:cNvPr id="7" name="內容版面配置區 6"/>
          <p:cNvPicPr>
            <a:picLocks noGrp="1"/>
          </p:cNvPicPr>
          <p:nvPr>
            <p:ph idx="1"/>
          </p:nvPr>
        </p:nvPicPr>
        <p:blipFill rotWithShape="1">
          <a:blip r:embed="rId2" cstate="print">
            <a:extLst>
              <a:ext uri="{28A0092B-C50C-407E-A947-70E740481C1C}">
                <a14:useLocalDpi xmlns:a14="http://schemas.microsoft.com/office/drawing/2010/main" val="0"/>
              </a:ext>
            </a:extLst>
          </a:blip>
          <a:srcRect b="21389"/>
          <a:stretch/>
        </p:blipFill>
        <p:spPr bwMode="auto">
          <a:xfrm>
            <a:off x="0" y="1556792"/>
            <a:ext cx="5003283" cy="4525963"/>
          </a:xfrm>
          <a:prstGeom prst="rect">
            <a:avLst/>
          </a:prstGeom>
          <a:ln>
            <a:noFill/>
          </a:ln>
          <a:extLst>
            <a:ext uri="{53640926-AAD7-44D8-BBD7-CCE9431645EC}">
              <a14:shadowObscured xmlns:a14="http://schemas.microsoft.com/office/drawing/2010/main"/>
            </a:ext>
          </a:extLst>
        </p:spPr>
      </p:pic>
      <p:sp>
        <p:nvSpPr>
          <p:cNvPr id="4" name="日期版面配置區 3"/>
          <p:cNvSpPr>
            <a:spLocks noGrp="1"/>
          </p:cNvSpPr>
          <p:nvPr>
            <p:ph type="dt" sz="half" idx="10"/>
          </p:nvPr>
        </p:nvSpPr>
        <p:spPr/>
        <p:txBody>
          <a:bodyPr/>
          <a:lstStyle/>
          <a:p>
            <a:pPr>
              <a:defRPr/>
            </a:pPr>
            <a:fld id="{EAFA5826-B682-454B-8A20-4501725C21E3}" type="datetime1">
              <a:rPr lang="zh-TW" altLang="en-US" smtClean="0"/>
              <a:pPr>
                <a:defRPr/>
              </a:pPr>
              <a:t>2018/6/5</a:t>
            </a:fld>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75A2A58D-E85D-4719-B617-A12C5B989F66}" type="slidenum">
              <a:rPr lang="zh-TW" altLang="en-US" smtClean="0"/>
              <a:pPr/>
              <a:t>18</a:t>
            </a:fld>
            <a:endParaRPr lang="zh-TW" altLang="en-US"/>
          </a:p>
        </p:txBody>
      </p:sp>
      <p:pic>
        <p:nvPicPr>
          <p:cNvPr id="8" name="圖片 7" descr="C:\Users\leo\Desktop\LeoThesis\thesis\pic\Dummy&amp;Empty\smellDetect.PNG"/>
          <p:cNvPicPr/>
          <p:nvPr/>
        </p:nvPicPr>
        <p:blipFill>
          <a:blip r:embed="rId3">
            <a:extLst>
              <a:ext uri="{28A0092B-C50C-407E-A947-70E740481C1C}">
                <a14:useLocalDpi xmlns:a14="http://schemas.microsoft.com/office/drawing/2010/main" val="0"/>
              </a:ext>
            </a:extLst>
          </a:blip>
          <a:srcRect/>
          <a:stretch>
            <a:fillRect/>
          </a:stretch>
        </p:blipFill>
        <p:spPr bwMode="auto">
          <a:xfrm>
            <a:off x="5151120" y="1907310"/>
            <a:ext cx="3535680" cy="4021907"/>
          </a:xfrm>
          <a:prstGeom prst="rect">
            <a:avLst/>
          </a:prstGeom>
          <a:noFill/>
          <a:ln>
            <a:noFill/>
          </a:ln>
        </p:spPr>
      </p:pic>
    </p:spTree>
    <p:extLst>
      <p:ext uri="{BB962C8B-B14F-4D97-AF65-F5344CB8AC3E}">
        <p14:creationId xmlns:p14="http://schemas.microsoft.com/office/powerpoint/2010/main" val="27314579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pic>
        <p:nvPicPr>
          <p:cNvPr id="7" name="內容版面配置區 6" descr="C:\Users\leo\Desktop\LeoThesis\thesis\pic\Dummy&amp;Empty\aspectJ.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321203"/>
            <a:ext cx="8229600" cy="1119116"/>
          </a:xfrm>
          <a:prstGeom prst="rect">
            <a:avLst/>
          </a:prstGeom>
          <a:noFill/>
          <a:ln>
            <a:noFill/>
          </a:ln>
        </p:spPr>
      </p:pic>
      <p:sp>
        <p:nvSpPr>
          <p:cNvPr id="4" name="日期版面配置區 3"/>
          <p:cNvSpPr>
            <a:spLocks noGrp="1"/>
          </p:cNvSpPr>
          <p:nvPr>
            <p:ph type="dt" sz="half" idx="10"/>
          </p:nvPr>
        </p:nvSpPr>
        <p:spPr/>
        <p:txBody>
          <a:bodyPr/>
          <a:lstStyle/>
          <a:p>
            <a:pPr>
              <a:defRPr/>
            </a:pPr>
            <a:fld id="{EAFA5826-B682-454B-8A20-4501725C21E3}" type="datetime1">
              <a:rPr lang="zh-TW" altLang="en-US" smtClean="0"/>
              <a:pPr>
                <a:defRPr/>
              </a:pPr>
              <a:t>2018/6/5</a:t>
            </a:fld>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75A2A58D-E85D-4719-B617-A12C5B989F66}" type="slidenum">
              <a:rPr lang="zh-TW" altLang="en-US" smtClean="0"/>
              <a:pPr/>
              <a:t>19</a:t>
            </a:fld>
            <a:endParaRPr lang="zh-TW" altLang="en-US"/>
          </a:p>
        </p:txBody>
      </p:sp>
      <p:sp>
        <p:nvSpPr>
          <p:cNvPr id="8" name="矩形 7"/>
          <p:cNvSpPr/>
          <p:nvPr/>
        </p:nvSpPr>
        <p:spPr>
          <a:xfrm>
            <a:off x="4112773" y="2321203"/>
            <a:ext cx="792088" cy="1440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TW" altLang="en-US"/>
          </a:p>
        </p:txBody>
      </p:sp>
      <p:sp>
        <p:nvSpPr>
          <p:cNvPr id="9" name="矩形 8"/>
          <p:cNvSpPr/>
          <p:nvPr/>
        </p:nvSpPr>
        <p:spPr>
          <a:xfrm>
            <a:off x="6053576" y="2312280"/>
            <a:ext cx="2517839" cy="16186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TW" altLang="en-US"/>
          </a:p>
        </p:txBody>
      </p:sp>
      <p:sp>
        <p:nvSpPr>
          <p:cNvPr id="10" name="向右箭號 9"/>
          <p:cNvSpPr/>
          <p:nvPr/>
        </p:nvSpPr>
        <p:spPr>
          <a:xfrm rot="16200000">
            <a:off x="4421823" y="2154886"/>
            <a:ext cx="173990" cy="1263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TW" altLang="en-US"/>
          </a:p>
        </p:txBody>
      </p:sp>
      <p:sp>
        <p:nvSpPr>
          <p:cNvPr id="11" name="文字方塊 2"/>
          <p:cNvSpPr txBox="1">
            <a:spLocks noChangeArrowheads="1"/>
          </p:cNvSpPr>
          <p:nvPr/>
        </p:nvSpPr>
        <p:spPr bwMode="auto">
          <a:xfrm>
            <a:off x="4025264" y="1757550"/>
            <a:ext cx="967105" cy="295275"/>
          </a:xfrm>
          <a:prstGeom prst="rect">
            <a:avLst/>
          </a:prstGeom>
          <a:ln>
            <a:headEnd/>
            <a:tailEnd/>
          </a:ln>
        </p:spPr>
        <p:style>
          <a:lnRef idx="2">
            <a:schemeClr val="dk1"/>
          </a:lnRef>
          <a:fillRef idx="1">
            <a:schemeClr val="lt1"/>
          </a:fillRef>
          <a:effectRef idx="0">
            <a:schemeClr val="dk1"/>
          </a:effectRef>
          <a:fontRef idx="minor">
            <a:schemeClr val="dk1"/>
          </a:fontRef>
        </p:style>
        <p:txBody>
          <a:bodyPr rot="0" vert="horz" wrap="square" lIns="91440" tIns="45720" rIns="91440" bIns="45720" anchor="t" anchorCtr="0">
            <a:noAutofit/>
          </a:bodyPr>
          <a:lstStyle/>
          <a:p>
            <a:pPr>
              <a:spcAft>
                <a:spcPts val="0"/>
              </a:spcAft>
            </a:pPr>
            <a:r>
              <a:rPr lang="zh-TW" sz="800" kern="100">
                <a:effectLst/>
                <a:latin typeface="Times New Roman" panose="02020603050405020304" pitchFamily="18" charset="0"/>
                <a:ea typeface="標楷體" panose="03000509000000000000" pitchFamily="65" charset="-120"/>
                <a:cs typeface="Times New Roman" panose="02020603050405020304" pitchFamily="18" charset="0"/>
              </a:rPr>
              <a:t>捕捉例外的類型</a:t>
            </a:r>
            <a:endParaRPr lang="zh-TW" sz="1200" kern="100">
              <a:effectLst/>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2" name="文字方塊 2"/>
          <p:cNvSpPr txBox="1">
            <a:spLocks noChangeArrowheads="1"/>
          </p:cNvSpPr>
          <p:nvPr/>
        </p:nvSpPr>
        <p:spPr bwMode="auto">
          <a:xfrm>
            <a:off x="6136792" y="1753089"/>
            <a:ext cx="2351405" cy="295275"/>
          </a:xfrm>
          <a:prstGeom prst="rect">
            <a:avLst/>
          </a:prstGeom>
          <a:ln>
            <a:headEnd/>
            <a:tailEnd/>
          </a:ln>
        </p:spPr>
        <p:style>
          <a:lnRef idx="2">
            <a:schemeClr val="dk1"/>
          </a:lnRef>
          <a:fillRef idx="1">
            <a:schemeClr val="lt1"/>
          </a:fillRef>
          <a:effectRef idx="0">
            <a:schemeClr val="dk1"/>
          </a:effectRef>
          <a:fontRef idx="minor">
            <a:schemeClr val="dk1"/>
          </a:fontRef>
        </p:style>
        <p:txBody>
          <a:bodyPr rot="0" vert="horz" wrap="square" lIns="91440" tIns="45720" rIns="91440" bIns="45720" anchor="t" anchorCtr="0">
            <a:noAutofit/>
          </a:bodyPr>
          <a:lstStyle/>
          <a:p>
            <a:pPr>
              <a:spcAft>
                <a:spcPts val="0"/>
              </a:spcAft>
            </a:pPr>
            <a:r>
              <a:rPr lang="zh-TW" sz="800" kern="100">
                <a:effectLst/>
                <a:latin typeface="Times New Roman" panose="02020603050405020304" pitchFamily="18" charset="0"/>
                <a:ea typeface="標楷體" panose="03000509000000000000" pitchFamily="65" charset="-120"/>
                <a:cs typeface="Times New Roman" panose="02020603050405020304" pitchFamily="18" charset="0"/>
              </a:rPr>
              <a:t>壞味道所在的</a:t>
            </a:r>
            <a:r>
              <a:rPr lang="en-US" sz="800" kern="100">
                <a:effectLst/>
                <a:latin typeface="Times New Roman" panose="02020603050405020304" pitchFamily="18" charset="0"/>
                <a:ea typeface="標楷體" panose="03000509000000000000" pitchFamily="65" charset="-120"/>
                <a:cs typeface="Times New Roman" panose="02020603050405020304" pitchFamily="18" charset="0"/>
              </a:rPr>
              <a:t>class</a:t>
            </a:r>
            <a:r>
              <a:rPr lang="zh-TW" sz="800" kern="100">
                <a:effectLst/>
                <a:latin typeface="Times New Roman" panose="02020603050405020304" pitchFamily="18" charset="0"/>
                <a:ea typeface="標楷體" panose="03000509000000000000" pitchFamily="65" charset="-120"/>
                <a:cs typeface="Times New Roman" panose="02020603050405020304" pitchFamily="18" charset="0"/>
              </a:rPr>
              <a:t>及</a:t>
            </a:r>
            <a:r>
              <a:rPr lang="en-US" sz="800" kern="100">
                <a:effectLst/>
                <a:latin typeface="Times New Roman" panose="02020603050405020304" pitchFamily="18" charset="0"/>
                <a:ea typeface="標楷體" panose="03000509000000000000" pitchFamily="65" charset="-120"/>
                <a:cs typeface="Times New Roman" panose="02020603050405020304" pitchFamily="18" charset="0"/>
              </a:rPr>
              <a:t>MethodDeclaration</a:t>
            </a:r>
            <a:r>
              <a:rPr lang="zh-TW" sz="800" kern="100">
                <a:effectLst/>
                <a:latin typeface="Times New Roman" panose="02020603050405020304" pitchFamily="18" charset="0"/>
                <a:ea typeface="標楷體" panose="03000509000000000000" pitchFamily="65" charset="-120"/>
                <a:cs typeface="Times New Roman" panose="02020603050405020304" pitchFamily="18" charset="0"/>
              </a:rPr>
              <a:t>名稱</a:t>
            </a:r>
            <a:endParaRPr lang="zh-TW" sz="1200" kern="100">
              <a:effectLst/>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3" name="向右箭號 12"/>
          <p:cNvSpPr/>
          <p:nvPr/>
        </p:nvSpPr>
        <p:spPr>
          <a:xfrm rot="16200000">
            <a:off x="7280744" y="2124116"/>
            <a:ext cx="171450" cy="107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TW" altLang="en-US"/>
          </a:p>
        </p:txBody>
      </p:sp>
      <p:pic>
        <p:nvPicPr>
          <p:cNvPr id="16" name="圖片 15" descr="C:\Users\leo\Desktop\LeoThesis\thesis\pic\Dummy&amp;Empty\testCase.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23122" y="3789040"/>
            <a:ext cx="4645025" cy="1783080"/>
          </a:xfrm>
          <a:prstGeom prst="rect">
            <a:avLst/>
          </a:prstGeom>
          <a:noFill/>
          <a:ln>
            <a:noFill/>
          </a:ln>
        </p:spPr>
      </p:pic>
    </p:spTree>
    <p:extLst>
      <p:ext uri="{BB962C8B-B14F-4D97-AF65-F5344CB8AC3E}">
        <p14:creationId xmlns:p14="http://schemas.microsoft.com/office/powerpoint/2010/main" val="15241988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標題 10"/>
          <p:cNvSpPr>
            <a:spLocks noGrp="1"/>
          </p:cNvSpPr>
          <p:nvPr>
            <p:ph type="title"/>
          </p:nvPr>
        </p:nvSpPr>
        <p:spPr/>
        <p:txBody>
          <a:bodyPr/>
          <a:lstStyle/>
          <a:p>
            <a:pPr>
              <a:defRPr/>
            </a:pPr>
            <a:r>
              <a:rPr lang="zh-TW" altLang="en-US" dirty="0" smtClean="0"/>
              <a:t>大綱</a:t>
            </a:r>
            <a:endParaRPr lang="zh-TW" altLang="en-US" dirty="0"/>
          </a:p>
        </p:txBody>
      </p:sp>
      <p:sp>
        <p:nvSpPr>
          <p:cNvPr id="14339" name="內容版面配置區 11"/>
          <p:cNvSpPr>
            <a:spLocks noGrp="1"/>
          </p:cNvSpPr>
          <p:nvPr>
            <p:ph idx="1"/>
          </p:nvPr>
        </p:nvSpPr>
        <p:spPr/>
        <p:txBody>
          <a:bodyPr/>
          <a:lstStyle/>
          <a:p>
            <a:r>
              <a:rPr lang="zh-TW" altLang="en-US" dirty="0" smtClean="0"/>
              <a:t>研究</a:t>
            </a:r>
            <a:r>
              <a:rPr lang="zh-TW" altLang="en-US" dirty="0"/>
              <a:t>背景與</a:t>
            </a:r>
            <a:r>
              <a:rPr lang="zh-TW" altLang="en-US" dirty="0" smtClean="0"/>
              <a:t>動機</a:t>
            </a:r>
            <a:endParaRPr lang="en-US" altLang="zh-TW" dirty="0" smtClean="0"/>
          </a:p>
          <a:p>
            <a:r>
              <a:rPr lang="zh-TW" altLang="en-US" dirty="0" smtClean="0"/>
              <a:t>研究目</a:t>
            </a:r>
            <a:r>
              <a:rPr lang="zh-TW" altLang="en-US" dirty="0"/>
              <a:t>標</a:t>
            </a:r>
            <a:endParaRPr lang="en-US" altLang="zh-TW" dirty="0"/>
          </a:p>
          <a:p>
            <a:r>
              <a:rPr lang="zh-TW" altLang="en-US" dirty="0" smtClean="0"/>
              <a:t>相關背景知識</a:t>
            </a:r>
            <a:endParaRPr lang="en-US" altLang="zh-TW" dirty="0" smtClean="0"/>
          </a:p>
          <a:p>
            <a:r>
              <a:rPr lang="zh-TW" altLang="en-US" dirty="0" smtClean="0"/>
              <a:t>方法概念及實作</a:t>
            </a:r>
            <a:endParaRPr lang="en-US" altLang="zh-TW" dirty="0" smtClean="0"/>
          </a:p>
          <a:p>
            <a:r>
              <a:rPr lang="zh-TW" altLang="en-US" dirty="0" smtClean="0"/>
              <a:t>案例分析</a:t>
            </a:r>
            <a:endParaRPr lang="en-US" altLang="zh-TW" dirty="0" smtClean="0"/>
          </a:p>
          <a:p>
            <a:r>
              <a:rPr lang="zh-TW" altLang="en-US" dirty="0" smtClean="0"/>
              <a:t>結論與未來研究方向</a:t>
            </a:r>
            <a:endParaRPr lang="zh-TW" altLang="en-US" dirty="0" smtClean="0"/>
          </a:p>
        </p:txBody>
      </p:sp>
      <p:sp>
        <p:nvSpPr>
          <p:cNvPr id="5" name="日期版面配置區 4"/>
          <p:cNvSpPr>
            <a:spLocks noGrp="1"/>
          </p:cNvSpPr>
          <p:nvPr>
            <p:ph type="dt" sz="half" idx="10"/>
          </p:nvPr>
        </p:nvSpPr>
        <p:spPr/>
        <p:txBody>
          <a:bodyPr/>
          <a:lstStyle/>
          <a:p>
            <a:pPr>
              <a:defRPr/>
            </a:pPr>
            <a:fld id="{8C4365B6-F14D-4045-8E37-64E386527D75}" type="datetime1">
              <a:rPr lang="zh-TW" altLang="en-US" smtClean="0"/>
              <a:pPr>
                <a:defRPr/>
              </a:pPr>
              <a:t>2018/6/4</a:t>
            </a:fld>
            <a:endParaRPr lang="zh-TW" altLang="en-US" dirty="0"/>
          </a:p>
        </p:txBody>
      </p:sp>
      <p:sp>
        <p:nvSpPr>
          <p:cNvPr id="7" name="頁尾版面配置區 6"/>
          <p:cNvSpPr>
            <a:spLocks noGrp="1"/>
          </p:cNvSpPr>
          <p:nvPr>
            <p:ph type="ftr" sz="quarter" idx="11"/>
          </p:nvPr>
        </p:nvSpPr>
        <p:spPr/>
        <p:txBody>
          <a:bodyPr/>
          <a:lstStyle/>
          <a:p>
            <a:pPr>
              <a:defRPr/>
            </a:pPr>
            <a:r>
              <a:rPr lang="zh-TW" altLang="en-US" smtClean="0"/>
              <a:t>軟體系統實驗室</a:t>
            </a:r>
            <a:endParaRPr lang="zh-TW" altLang="en-US"/>
          </a:p>
        </p:txBody>
      </p:sp>
      <p:sp>
        <p:nvSpPr>
          <p:cNvPr id="4" name="投影片編號版面配置區 3"/>
          <p:cNvSpPr>
            <a:spLocks noGrp="1"/>
          </p:cNvSpPr>
          <p:nvPr>
            <p:ph type="sldNum" sz="quarter" idx="12"/>
          </p:nvPr>
        </p:nvSpPr>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190A5E35-A5C2-4CE5-935A-79786C112CF7}" type="slidenum">
              <a:rPr kumimoji="0" lang="zh-TW" altLang="en-US">
                <a:solidFill>
                  <a:srgbClr val="215968"/>
                </a:solidFill>
                <a:latin typeface="Calibri" panose="020F0502020204030204" pitchFamily="34" charset="0"/>
              </a:rPr>
              <a:pPr eaLnBrk="1" hangingPunct="1"/>
              <a:t>2</a:t>
            </a:fld>
            <a:endParaRPr kumimoji="0" lang="zh-TW" altLang="en-US">
              <a:solidFill>
                <a:srgbClr val="215968"/>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Unprotected Main Program</a:t>
            </a:r>
            <a:endParaRPr lang="zh-TW" altLang="en-US" dirty="0"/>
          </a:p>
        </p:txBody>
      </p:sp>
      <p:sp>
        <p:nvSpPr>
          <p:cNvPr id="3" name="內容版面配置區 2"/>
          <p:cNvSpPr>
            <a:spLocks noGrp="1"/>
          </p:cNvSpPr>
          <p:nvPr>
            <p:ph idx="1"/>
          </p:nvPr>
        </p:nvSpPr>
        <p:spPr/>
        <p:txBody>
          <a:bodyPr/>
          <a:lstStyle/>
          <a:p>
            <a:r>
              <a:rPr lang="zh-TW" altLang="zh-TW" dirty="0"/>
              <a:t>「</a:t>
            </a:r>
            <a:r>
              <a:rPr lang="en-US" altLang="zh-TW" dirty="0"/>
              <a:t>Unprotected Main Program</a:t>
            </a:r>
            <a:r>
              <a:rPr lang="zh-TW" altLang="zh-TW" dirty="0"/>
              <a:t>」此壞味道的意旨在程式碼中，主程式或執行緒沒有捕捉由下傳遞至自己身上的例外</a:t>
            </a:r>
            <a:r>
              <a:rPr lang="zh-TW" altLang="zh-TW" dirty="0" smtClean="0"/>
              <a:t>。</a:t>
            </a:r>
            <a:endParaRPr lang="zh-TW" altLang="zh-TW" dirty="0"/>
          </a:p>
        </p:txBody>
      </p:sp>
      <p:sp>
        <p:nvSpPr>
          <p:cNvPr id="4" name="日期版面配置區 3"/>
          <p:cNvSpPr>
            <a:spLocks noGrp="1"/>
          </p:cNvSpPr>
          <p:nvPr>
            <p:ph type="dt" sz="half" idx="10"/>
          </p:nvPr>
        </p:nvSpPr>
        <p:spPr/>
        <p:txBody>
          <a:bodyPr/>
          <a:lstStyle/>
          <a:p>
            <a:pPr>
              <a:defRPr/>
            </a:pPr>
            <a:fld id="{EAFA5826-B682-454B-8A20-4501725C21E3}" type="datetime1">
              <a:rPr lang="zh-TW" altLang="en-US" smtClean="0"/>
              <a:pPr>
                <a:defRPr/>
              </a:pPr>
              <a:t>2018/6/5</a:t>
            </a:fld>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75A2A58D-E85D-4719-B617-A12C5B989F66}" type="slidenum">
              <a:rPr lang="zh-TW" altLang="en-US" smtClean="0"/>
              <a:pPr/>
              <a:t>20</a:t>
            </a:fld>
            <a:endParaRPr lang="zh-TW" altLang="en-US"/>
          </a:p>
        </p:txBody>
      </p:sp>
      <p:pic>
        <p:nvPicPr>
          <p:cNvPr id="7" name="圖片 6"/>
          <p:cNvPicPr/>
          <p:nvPr/>
        </p:nvPicPr>
        <p:blipFill>
          <a:blip r:embed="rId2"/>
          <a:stretch>
            <a:fillRect/>
          </a:stretch>
        </p:blipFill>
        <p:spPr>
          <a:xfrm>
            <a:off x="1691680" y="3789040"/>
            <a:ext cx="5760640" cy="1438027"/>
          </a:xfrm>
          <a:prstGeom prst="rect">
            <a:avLst/>
          </a:prstGeom>
        </p:spPr>
      </p:pic>
    </p:spTree>
    <p:extLst>
      <p:ext uri="{BB962C8B-B14F-4D97-AF65-F5344CB8AC3E}">
        <p14:creationId xmlns:p14="http://schemas.microsoft.com/office/powerpoint/2010/main" val="39603248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pic>
        <p:nvPicPr>
          <p:cNvPr id="9" name="內容版面配置區 8" descr="C:\Users\leo\Downloads\image (7).png"/>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bwMode="auto">
          <a:xfrm>
            <a:off x="457200" y="2990212"/>
            <a:ext cx="8229600" cy="1745938"/>
          </a:xfrm>
          <a:prstGeom prst="rect">
            <a:avLst/>
          </a:prstGeom>
          <a:noFill/>
          <a:ln>
            <a:noFill/>
          </a:ln>
        </p:spPr>
      </p:pic>
      <p:sp>
        <p:nvSpPr>
          <p:cNvPr id="4" name="日期版面配置區 3"/>
          <p:cNvSpPr>
            <a:spLocks noGrp="1"/>
          </p:cNvSpPr>
          <p:nvPr>
            <p:ph type="dt" sz="half" idx="10"/>
          </p:nvPr>
        </p:nvSpPr>
        <p:spPr/>
        <p:txBody>
          <a:bodyPr/>
          <a:lstStyle/>
          <a:p>
            <a:pPr>
              <a:defRPr/>
            </a:pPr>
            <a:fld id="{EAFA5826-B682-454B-8A20-4501725C21E3}" type="datetime1">
              <a:rPr lang="zh-TW" altLang="en-US" smtClean="0"/>
              <a:pPr>
                <a:defRPr/>
              </a:pPr>
              <a:t>2018/6/5</a:t>
            </a:fld>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75A2A58D-E85D-4719-B617-A12C5B989F66}" type="slidenum">
              <a:rPr lang="zh-TW" altLang="en-US" smtClean="0"/>
              <a:pPr/>
              <a:t>21</a:t>
            </a:fld>
            <a:endParaRPr lang="zh-TW" altLang="en-US" dirty="0"/>
          </a:p>
        </p:txBody>
      </p:sp>
      <p:sp>
        <p:nvSpPr>
          <p:cNvPr id="8" name="矩形 7"/>
          <p:cNvSpPr/>
          <p:nvPr/>
        </p:nvSpPr>
        <p:spPr>
          <a:xfrm>
            <a:off x="1246836" y="1590036"/>
            <a:ext cx="7439963" cy="923330"/>
          </a:xfrm>
          <a:prstGeom prst="rect">
            <a:avLst/>
          </a:prstGeom>
        </p:spPr>
        <p:txBody>
          <a:bodyPr wrap="square">
            <a:spAutoFit/>
          </a:bodyPr>
          <a:lstStyle/>
          <a:p>
            <a:r>
              <a:rPr lang="zh-TW" altLang="zh-TW" dirty="0">
                <a:solidFill>
                  <a:schemeClr val="tx2">
                    <a:lumMod val="75000"/>
                  </a:schemeClr>
                </a:solidFill>
              </a:rPr>
              <a:t>利用測試搭配</a:t>
            </a:r>
            <a:r>
              <a:rPr lang="en-US" altLang="zh-TW" dirty="0" err="1">
                <a:solidFill>
                  <a:schemeClr val="tx2">
                    <a:lumMod val="75000"/>
                  </a:schemeClr>
                </a:solidFill>
              </a:rPr>
              <a:t>AspectJ</a:t>
            </a:r>
            <a:r>
              <a:rPr lang="zh-TW" altLang="zh-TW" dirty="0">
                <a:solidFill>
                  <a:schemeClr val="tx2">
                    <a:lumMod val="75000"/>
                  </a:schemeClr>
                </a:solidFill>
              </a:rPr>
              <a:t>在</a:t>
            </a:r>
            <a:r>
              <a:rPr lang="en-US" altLang="zh-TW" dirty="0">
                <a:solidFill>
                  <a:schemeClr val="tx2">
                    <a:lumMod val="75000"/>
                  </a:schemeClr>
                </a:solidFill>
              </a:rPr>
              <a:t>main program</a:t>
            </a:r>
            <a:r>
              <a:rPr lang="zh-TW" altLang="zh-TW" dirty="0">
                <a:solidFill>
                  <a:schemeClr val="tx2">
                    <a:lumMod val="75000"/>
                  </a:schemeClr>
                </a:solidFill>
              </a:rPr>
              <a:t>嵌入例外程式碼，使</a:t>
            </a:r>
            <a:r>
              <a:rPr lang="en-US" altLang="zh-TW" dirty="0">
                <a:solidFill>
                  <a:schemeClr val="tx2">
                    <a:lumMod val="75000"/>
                  </a:schemeClr>
                </a:solidFill>
              </a:rPr>
              <a:t>main program</a:t>
            </a:r>
            <a:r>
              <a:rPr lang="zh-TW" altLang="zh-TW" dirty="0">
                <a:solidFill>
                  <a:schemeClr val="tx2">
                    <a:lumMod val="75000"/>
                  </a:schemeClr>
                </a:solidFill>
              </a:rPr>
              <a:t>中使其發生例外，讓</a:t>
            </a:r>
            <a:r>
              <a:rPr lang="en-US" altLang="zh-TW" dirty="0">
                <a:solidFill>
                  <a:schemeClr val="tx2">
                    <a:lumMod val="75000"/>
                  </a:schemeClr>
                </a:solidFill>
              </a:rPr>
              <a:t>main program</a:t>
            </a:r>
            <a:r>
              <a:rPr lang="zh-TW" altLang="zh-TW" dirty="0">
                <a:solidFill>
                  <a:schemeClr val="tx2">
                    <a:lumMod val="75000"/>
                  </a:schemeClr>
                </a:solidFill>
              </a:rPr>
              <a:t>處在沒有</a:t>
            </a:r>
            <a:r>
              <a:rPr lang="en-US" altLang="zh-TW" dirty="0">
                <a:solidFill>
                  <a:schemeClr val="tx2">
                    <a:lumMod val="75000"/>
                  </a:schemeClr>
                </a:solidFill>
              </a:rPr>
              <a:t>try catch</a:t>
            </a:r>
            <a:r>
              <a:rPr lang="zh-TW" altLang="zh-TW" dirty="0">
                <a:solidFill>
                  <a:schemeClr val="tx2">
                    <a:lumMod val="75000"/>
                  </a:schemeClr>
                </a:solidFill>
              </a:rPr>
              <a:t>包覆的狀態下並發生例外狀況，藉此檢驗程式碼例外處理是否正確。</a:t>
            </a:r>
            <a:endParaRPr lang="zh-TW" altLang="en-US" dirty="0">
              <a:solidFill>
                <a:schemeClr val="tx2">
                  <a:lumMod val="75000"/>
                </a:schemeClr>
              </a:solidFill>
            </a:endParaRPr>
          </a:p>
        </p:txBody>
      </p:sp>
    </p:spTree>
    <p:extLst>
      <p:ext uri="{BB962C8B-B14F-4D97-AF65-F5344CB8AC3E}">
        <p14:creationId xmlns:p14="http://schemas.microsoft.com/office/powerpoint/2010/main" val="23481673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pPr>
              <a:defRPr/>
            </a:pPr>
            <a:fld id="{EAFA5826-B682-454B-8A20-4501725C21E3}" type="datetime1">
              <a:rPr lang="zh-TW" altLang="en-US" smtClean="0"/>
              <a:pPr>
                <a:defRPr/>
              </a:pPr>
              <a:t>2018/6/5</a:t>
            </a:fld>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75A2A58D-E85D-4719-B617-A12C5B989F66}" type="slidenum">
              <a:rPr lang="zh-TW" altLang="en-US" smtClean="0"/>
              <a:pPr/>
              <a:t>22</a:t>
            </a:fld>
            <a:endParaRPr lang="zh-TW" altLang="en-US"/>
          </a:p>
        </p:txBody>
      </p:sp>
      <p:pic>
        <p:nvPicPr>
          <p:cNvPr id="9" name="內容版面配置區 8"/>
          <p:cNvPicPr>
            <a:picLocks noGrp="1"/>
          </p:cNvPicPr>
          <p:nvPr>
            <p:ph idx="4294967295"/>
          </p:nvPr>
        </p:nvPicPr>
        <p:blipFill>
          <a:blip r:embed="rId2" cstate="print">
            <a:extLst>
              <a:ext uri="{28A0092B-C50C-407E-A947-70E740481C1C}">
                <a14:useLocalDpi xmlns:a14="http://schemas.microsoft.com/office/drawing/2010/main" val="0"/>
              </a:ext>
            </a:extLst>
          </a:blip>
          <a:stretch>
            <a:fillRect/>
          </a:stretch>
        </p:blipFill>
        <p:spPr>
          <a:xfrm>
            <a:off x="1692238" y="332656"/>
            <a:ext cx="5759524" cy="5328592"/>
          </a:xfrm>
          <a:prstGeom prst="rect">
            <a:avLst/>
          </a:prstGeom>
        </p:spPr>
      </p:pic>
    </p:spTree>
    <p:extLst>
      <p:ext uri="{BB962C8B-B14F-4D97-AF65-F5344CB8AC3E}">
        <p14:creationId xmlns:p14="http://schemas.microsoft.com/office/powerpoint/2010/main" val="19733299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pic>
        <p:nvPicPr>
          <p:cNvPr id="7" name="內容版面配置區 6"/>
          <p:cNvPicPr>
            <a:picLocks noGrp="1"/>
          </p:cNvPicPr>
          <p:nvPr>
            <p:ph idx="1"/>
          </p:nvPr>
        </p:nvPicPr>
        <p:blipFill rotWithShape="1">
          <a:blip r:embed="rId2" cstate="print">
            <a:extLst>
              <a:ext uri="{28A0092B-C50C-407E-A947-70E740481C1C}">
                <a14:useLocalDpi xmlns:a14="http://schemas.microsoft.com/office/drawing/2010/main" val="0"/>
              </a:ext>
            </a:extLst>
          </a:blip>
          <a:srcRect l="10576" t="2281" r="19527" b="13665"/>
          <a:stretch/>
        </p:blipFill>
        <p:spPr bwMode="auto">
          <a:xfrm>
            <a:off x="107503" y="1556792"/>
            <a:ext cx="3528393" cy="4320480"/>
          </a:xfrm>
          <a:prstGeom prst="rect">
            <a:avLst/>
          </a:prstGeom>
          <a:ln>
            <a:noFill/>
          </a:ln>
          <a:extLst>
            <a:ext uri="{53640926-AAD7-44D8-BBD7-CCE9431645EC}">
              <a14:shadowObscured xmlns:a14="http://schemas.microsoft.com/office/drawing/2010/main"/>
            </a:ext>
          </a:extLst>
        </p:spPr>
      </p:pic>
      <p:sp>
        <p:nvSpPr>
          <p:cNvPr id="4" name="日期版面配置區 3"/>
          <p:cNvSpPr>
            <a:spLocks noGrp="1"/>
          </p:cNvSpPr>
          <p:nvPr>
            <p:ph type="dt" sz="half" idx="10"/>
          </p:nvPr>
        </p:nvSpPr>
        <p:spPr/>
        <p:txBody>
          <a:bodyPr/>
          <a:lstStyle/>
          <a:p>
            <a:pPr>
              <a:defRPr/>
            </a:pPr>
            <a:fld id="{EAFA5826-B682-454B-8A20-4501725C21E3}" type="datetime1">
              <a:rPr lang="zh-TW" altLang="en-US" smtClean="0"/>
              <a:pPr>
                <a:defRPr/>
              </a:pPr>
              <a:t>2018/6/5</a:t>
            </a:fld>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75A2A58D-E85D-4719-B617-A12C5B989F66}" type="slidenum">
              <a:rPr lang="zh-TW" altLang="en-US" smtClean="0"/>
              <a:pPr/>
              <a:t>23</a:t>
            </a:fld>
            <a:endParaRPr lang="zh-TW" altLang="en-US"/>
          </a:p>
        </p:txBody>
      </p:sp>
      <p:pic>
        <p:nvPicPr>
          <p:cNvPr id="8" name="內容版面配置區 8" descr="C:\Users\leo\Downloads\image (7).png"/>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3789686" y="2276872"/>
            <a:ext cx="5315927" cy="2736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89406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pic>
        <p:nvPicPr>
          <p:cNvPr id="7" name="內容版面配置區 6" descr="C:\Users\leo\Desktop\LeoThesis\thesis\pic\unprotectedMain\aspectJ.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850390"/>
            <a:ext cx="7621064" cy="1629002"/>
          </a:xfrm>
          <a:prstGeom prst="rect">
            <a:avLst/>
          </a:prstGeom>
          <a:noFill/>
          <a:ln>
            <a:noFill/>
          </a:ln>
        </p:spPr>
      </p:pic>
      <p:sp>
        <p:nvSpPr>
          <p:cNvPr id="4" name="日期版面配置區 3"/>
          <p:cNvSpPr>
            <a:spLocks noGrp="1"/>
          </p:cNvSpPr>
          <p:nvPr>
            <p:ph type="dt" sz="half" idx="10"/>
          </p:nvPr>
        </p:nvSpPr>
        <p:spPr/>
        <p:txBody>
          <a:bodyPr/>
          <a:lstStyle/>
          <a:p>
            <a:pPr>
              <a:defRPr/>
            </a:pPr>
            <a:fld id="{EAFA5826-B682-454B-8A20-4501725C21E3}" type="datetime1">
              <a:rPr lang="zh-TW" altLang="en-US" smtClean="0"/>
              <a:pPr>
                <a:defRPr/>
              </a:pPr>
              <a:t>2018/6/5</a:t>
            </a:fld>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75A2A58D-E85D-4719-B617-A12C5B989F66}" type="slidenum">
              <a:rPr lang="zh-TW" altLang="en-US" smtClean="0"/>
              <a:pPr/>
              <a:t>24</a:t>
            </a:fld>
            <a:endParaRPr lang="zh-TW" altLang="en-US"/>
          </a:p>
        </p:txBody>
      </p:sp>
      <p:pic>
        <p:nvPicPr>
          <p:cNvPr id="8" name="圖片 7" descr="C:\Users\leo\Desktop\LeoThesis\thesis\pic\unprotectedMain\testCase.PNG"/>
          <p:cNvPicPr/>
          <p:nvPr/>
        </p:nvPicPr>
        <p:blipFill>
          <a:blip r:embed="rId3">
            <a:extLst>
              <a:ext uri="{28A0092B-C50C-407E-A947-70E740481C1C}">
                <a14:useLocalDpi xmlns:a14="http://schemas.microsoft.com/office/drawing/2010/main" val="0"/>
              </a:ext>
            </a:extLst>
          </a:blip>
          <a:srcRect/>
          <a:stretch>
            <a:fillRect/>
          </a:stretch>
        </p:blipFill>
        <p:spPr bwMode="auto">
          <a:xfrm>
            <a:off x="2605289" y="3889505"/>
            <a:ext cx="3284220" cy="1109345"/>
          </a:xfrm>
          <a:prstGeom prst="rect">
            <a:avLst/>
          </a:prstGeom>
          <a:noFill/>
          <a:ln>
            <a:noFill/>
          </a:ln>
        </p:spPr>
      </p:pic>
    </p:spTree>
    <p:extLst>
      <p:ext uri="{BB962C8B-B14F-4D97-AF65-F5344CB8AC3E}">
        <p14:creationId xmlns:p14="http://schemas.microsoft.com/office/powerpoint/2010/main" val="7773919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Exception </a:t>
            </a:r>
            <a:r>
              <a:rPr lang="en-US" altLang="zh-TW" dirty="0" err="1" smtClean="0"/>
              <a:t>Thrwon</a:t>
            </a:r>
            <a:r>
              <a:rPr lang="en-US" altLang="zh-TW" dirty="0" smtClean="0"/>
              <a:t> From Finally Block</a:t>
            </a:r>
            <a:endParaRPr lang="zh-TW" altLang="en-US" dirty="0"/>
          </a:p>
        </p:txBody>
      </p:sp>
      <p:sp>
        <p:nvSpPr>
          <p:cNvPr id="3" name="內容版面配置區 2"/>
          <p:cNvSpPr>
            <a:spLocks noGrp="1"/>
          </p:cNvSpPr>
          <p:nvPr>
            <p:ph idx="1"/>
          </p:nvPr>
        </p:nvSpPr>
        <p:spPr>
          <a:xfrm>
            <a:off x="457200" y="1600201"/>
            <a:ext cx="8229600" cy="1900808"/>
          </a:xfrm>
        </p:spPr>
        <p:txBody>
          <a:bodyPr/>
          <a:lstStyle/>
          <a:p>
            <a:r>
              <a:rPr lang="zh-TW" altLang="zh-TW" sz="2400" dirty="0"/>
              <a:t>「</a:t>
            </a:r>
            <a:r>
              <a:rPr lang="en-US" altLang="zh-TW" sz="2400" dirty="0"/>
              <a:t>Exception thrown From Finally Block</a:t>
            </a:r>
            <a:r>
              <a:rPr lang="zh-TW" altLang="zh-TW" sz="2400" dirty="0"/>
              <a:t>」壞味道意旨在</a:t>
            </a:r>
            <a:r>
              <a:rPr lang="en-US" altLang="zh-TW" sz="2400" dirty="0"/>
              <a:t>Finally Block</a:t>
            </a:r>
            <a:r>
              <a:rPr lang="zh-TW" altLang="zh-TW" sz="2400" dirty="0"/>
              <a:t>中發生例外且此例外也被往外丟，因此在 </a:t>
            </a:r>
            <a:r>
              <a:rPr lang="en-US" altLang="zh-TW" sz="2400" dirty="0"/>
              <a:t>Finally Block </a:t>
            </a:r>
            <a:r>
              <a:rPr lang="zh-TW" altLang="zh-TW" sz="2400" dirty="0"/>
              <a:t>發生的例外會覆蓋 </a:t>
            </a:r>
            <a:r>
              <a:rPr lang="en-US" altLang="zh-TW" sz="2400" dirty="0"/>
              <a:t>Try Block </a:t>
            </a:r>
            <a:r>
              <a:rPr lang="zh-TW" altLang="zh-TW" sz="2400" dirty="0"/>
              <a:t>或 </a:t>
            </a:r>
            <a:r>
              <a:rPr lang="en-US" altLang="zh-TW" sz="2400" dirty="0"/>
              <a:t>Catch Block </a:t>
            </a:r>
            <a:r>
              <a:rPr lang="zh-TW" altLang="zh-TW" sz="2400" dirty="0"/>
              <a:t>所發生的例外，覆蓋的例外處理訊息會誤導開發難以得知該例外是由哪一個</a:t>
            </a:r>
            <a:r>
              <a:rPr lang="en-US" altLang="zh-TW" sz="2400" dirty="0"/>
              <a:t>Block</a:t>
            </a:r>
            <a:r>
              <a:rPr lang="zh-TW" altLang="zh-TW" sz="2400" dirty="0"/>
              <a:t>所造成。</a:t>
            </a:r>
          </a:p>
        </p:txBody>
      </p:sp>
      <p:sp>
        <p:nvSpPr>
          <p:cNvPr id="4" name="日期版面配置區 3"/>
          <p:cNvSpPr>
            <a:spLocks noGrp="1"/>
          </p:cNvSpPr>
          <p:nvPr>
            <p:ph type="dt" sz="half" idx="10"/>
          </p:nvPr>
        </p:nvSpPr>
        <p:spPr/>
        <p:txBody>
          <a:bodyPr/>
          <a:lstStyle/>
          <a:p>
            <a:pPr>
              <a:defRPr/>
            </a:pPr>
            <a:fld id="{EAFA5826-B682-454B-8A20-4501725C21E3}" type="datetime1">
              <a:rPr lang="zh-TW" altLang="en-US" smtClean="0"/>
              <a:pPr>
                <a:defRPr/>
              </a:pPr>
              <a:t>2018/6/5</a:t>
            </a:fld>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75A2A58D-E85D-4719-B617-A12C5B989F66}" type="slidenum">
              <a:rPr lang="zh-TW" altLang="en-US" smtClean="0"/>
              <a:pPr/>
              <a:t>25</a:t>
            </a:fld>
            <a:endParaRPr lang="zh-TW" altLang="en-US"/>
          </a:p>
        </p:txBody>
      </p:sp>
      <p:pic>
        <p:nvPicPr>
          <p:cNvPr id="9" name="圖片 8" descr="C:\Users\leo\Desktop\LeoThesis\thesis\pic\throwFromFinally\smellDetect.PNG"/>
          <p:cNvPicPr/>
          <p:nvPr/>
        </p:nvPicPr>
        <p:blipFill>
          <a:blip r:embed="rId2">
            <a:extLst>
              <a:ext uri="{28A0092B-C50C-407E-A947-70E740481C1C}">
                <a14:useLocalDpi xmlns:a14="http://schemas.microsoft.com/office/drawing/2010/main" val="0"/>
              </a:ext>
            </a:extLst>
          </a:blip>
          <a:srcRect/>
          <a:stretch>
            <a:fillRect/>
          </a:stretch>
        </p:blipFill>
        <p:spPr bwMode="auto">
          <a:xfrm>
            <a:off x="2260917" y="4005064"/>
            <a:ext cx="4622165" cy="1444625"/>
          </a:xfrm>
          <a:prstGeom prst="rect">
            <a:avLst/>
          </a:prstGeom>
          <a:noFill/>
          <a:ln>
            <a:noFill/>
          </a:ln>
        </p:spPr>
      </p:pic>
    </p:spTree>
    <p:extLst>
      <p:ext uri="{BB962C8B-B14F-4D97-AF65-F5344CB8AC3E}">
        <p14:creationId xmlns:p14="http://schemas.microsoft.com/office/powerpoint/2010/main" val="11835693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a:xfrm>
            <a:off x="457200" y="1600201"/>
            <a:ext cx="8229600" cy="1900808"/>
          </a:xfrm>
        </p:spPr>
        <p:txBody>
          <a:bodyPr/>
          <a:lstStyle/>
          <a:p>
            <a:r>
              <a:rPr lang="zh-TW" altLang="zh-TW" dirty="0"/>
              <a:t>利用</a:t>
            </a:r>
            <a:r>
              <a:rPr lang="en-US" altLang="zh-TW" dirty="0" err="1"/>
              <a:t>AspectJ</a:t>
            </a:r>
            <a:r>
              <a:rPr lang="zh-TW" altLang="zh-TW" dirty="0"/>
              <a:t>在源始碼中的</a:t>
            </a:r>
            <a:r>
              <a:rPr lang="en-US" altLang="zh-TW" dirty="0"/>
              <a:t>Try Block</a:t>
            </a:r>
            <a:r>
              <a:rPr lang="zh-TW" altLang="zh-TW" dirty="0"/>
              <a:t>中</a:t>
            </a:r>
            <a:r>
              <a:rPr lang="en-US" altLang="zh-TW" dirty="0" err="1"/>
              <a:t>writeChartAsPNG</a:t>
            </a:r>
            <a:r>
              <a:rPr lang="zh-TW" altLang="zh-TW" dirty="0"/>
              <a:t>嵌入客製的</a:t>
            </a:r>
            <a:r>
              <a:rPr lang="en-US" altLang="zh-TW" dirty="0" err="1"/>
              <a:t>CustomRobustaException</a:t>
            </a:r>
            <a:r>
              <a:rPr lang="zh-TW" altLang="zh-TW" dirty="0"/>
              <a:t>，並在</a:t>
            </a:r>
            <a:r>
              <a:rPr lang="en-US" altLang="zh-TW" dirty="0"/>
              <a:t>Finally Block</a:t>
            </a:r>
            <a:r>
              <a:rPr lang="zh-TW" altLang="zh-TW" dirty="0"/>
              <a:t>中的</a:t>
            </a:r>
            <a:r>
              <a:rPr lang="en-US" altLang="zh-TW" dirty="0"/>
              <a:t>close</a:t>
            </a:r>
            <a:r>
              <a:rPr lang="zh-TW" altLang="zh-TW" dirty="0"/>
              <a:t>也嵌入例外</a:t>
            </a:r>
            <a:endParaRPr lang="zh-TW" altLang="en-US" dirty="0"/>
          </a:p>
        </p:txBody>
      </p:sp>
      <p:sp>
        <p:nvSpPr>
          <p:cNvPr id="4" name="日期版面配置區 3"/>
          <p:cNvSpPr>
            <a:spLocks noGrp="1"/>
          </p:cNvSpPr>
          <p:nvPr>
            <p:ph type="dt" sz="half" idx="10"/>
          </p:nvPr>
        </p:nvSpPr>
        <p:spPr/>
        <p:txBody>
          <a:bodyPr/>
          <a:lstStyle/>
          <a:p>
            <a:pPr>
              <a:defRPr/>
            </a:pPr>
            <a:fld id="{EAFA5826-B682-454B-8A20-4501725C21E3}" type="datetime1">
              <a:rPr lang="zh-TW" altLang="en-US" smtClean="0"/>
              <a:pPr>
                <a:defRPr/>
              </a:pPr>
              <a:t>2018/6/5</a:t>
            </a:fld>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75A2A58D-E85D-4719-B617-A12C5B989F66}" type="slidenum">
              <a:rPr lang="zh-TW" altLang="en-US" smtClean="0"/>
              <a:pPr/>
              <a:t>26</a:t>
            </a:fld>
            <a:endParaRPr lang="zh-TW" altLang="en-US"/>
          </a:p>
        </p:txBody>
      </p:sp>
      <p:pic>
        <p:nvPicPr>
          <p:cNvPr id="7" name="圖片 6" descr="C:\Users\leo\Desktop\LeoThesis\thesis\pic\throwFromFinally\smellDetect.PNG"/>
          <p:cNvPicPr/>
          <p:nvPr/>
        </p:nvPicPr>
        <p:blipFill>
          <a:blip r:embed="rId2">
            <a:extLst>
              <a:ext uri="{28A0092B-C50C-407E-A947-70E740481C1C}">
                <a14:useLocalDpi xmlns:a14="http://schemas.microsoft.com/office/drawing/2010/main" val="0"/>
              </a:ext>
            </a:extLst>
          </a:blip>
          <a:srcRect/>
          <a:stretch>
            <a:fillRect/>
          </a:stretch>
        </p:blipFill>
        <p:spPr bwMode="auto">
          <a:xfrm>
            <a:off x="1942953" y="4005064"/>
            <a:ext cx="4622165" cy="1444625"/>
          </a:xfrm>
          <a:prstGeom prst="rect">
            <a:avLst/>
          </a:prstGeom>
          <a:noFill/>
          <a:ln>
            <a:noFill/>
          </a:ln>
        </p:spPr>
      </p:pic>
    </p:spTree>
    <p:extLst>
      <p:ext uri="{BB962C8B-B14F-4D97-AF65-F5344CB8AC3E}">
        <p14:creationId xmlns:p14="http://schemas.microsoft.com/office/powerpoint/2010/main" val="603912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pPr>
              <a:defRPr/>
            </a:pPr>
            <a:fld id="{EAFA5826-B682-454B-8A20-4501725C21E3}" type="datetime1">
              <a:rPr lang="zh-TW" altLang="en-US" smtClean="0"/>
              <a:pPr>
                <a:defRPr/>
              </a:pPr>
              <a:t>2018/6/5</a:t>
            </a:fld>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75A2A58D-E85D-4719-B617-A12C5B989F66}" type="slidenum">
              <a:rPr lang="zh-TW" altLang="en-US" smtClean="0"/>
              <a:pPr/>
              <a:t>27</a:t>
            </a:fld>
            <a:endParaRPr lang="zh-TW" altLang="en-US"/>
          </a:p>
        </p:txBody>
      </p:sp>
      <p:pic>
        <p:nvPicPr>
          <p:cNvPr id="8" name="內容版面配置區 7" descr="C:\Users\leo\Desktop\LeoThesis\Robusta-Thesis\picture\ThrowFromFinally.png"/>
          <p:cNvPicPr>
            <a:picLocks noGrp="1"/>
          </p:cNvPicPr>
          <p:nvPr>
            <p:ph idx="4294967295"/>
          </p:nvPr>
        </p:nvPicPr>
        <p:blipFill rotWithShape="1">
          <a:blip r:embed="rId2" cstate="print">
            <a:extLst>
              <a:ext uri="{28A0092B-C50C-407E-A947-70E740481C1C}">
                <a14:useLocalDpi xmlns:a14="http://schemas.microsoft.com/office/drawing/2010/main" val="0"/>
              </a:ext>
            </a:extLst>
          </a:blip>
          <a:srcRect l="3699" t="3991" r="2597" b="3806"/>
          <a:stretch/>
        </p:blipFill>
        <p:spPr bwMode="auto">
          <a:xfrm>
            <a:off x="1708150" y="476672"/>
            <a:ext cx="5727700" cy="540067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072565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pic>
        <p:nvPicPr>
          <p:cNvPr id="9" name="內容版面配置區 8" descr="C:\Users\leo\Desktop\LeoThesis\Robusta-Thesis\picture\ThrowFromFinallySeq.png"/>
          <p:cNvPicPr>
            <a:picLocks noGrp="1"/>
          </p:cNvPicPr>
          <p:nvPr>
            <p:ph idx="1"/>
          </p:nvPr>
        </p:nvPicPr>
        <p:blipFill rotWithShape="1">
          <a:blip r:embed="rId2" cstate="print">
            <a:extLst>
              <a:ext uri="{28A0092B-C50C-407E-A947-70E740481C1C}">
                <a14:useLocalDpi xmlns:a14="http://schemas.microsoft.com/office/drawing/2010/main" val="0"/>
              </a:ext>
            </a:extLst>
          </a:blip>
          <a:srcRect l="18688" t="2247" r="1634" b="3324"/>
          <a:stretch/>
        </p:blipFill>
        <p:spPr bwMode="auto">
          <a:xfrm>
            <a:off x="9786" y="1624012"/>
            <a:ext cx="3875047" cy="4525963"/>
          </a:xfrm>
          <a:prstGeom prst="rect">
            <a:avLst/>
          </a:prstGeom>
          <a:noFill/>
          <a:ln>
            <a:noFill/>
          </a:ln>
          <a:extLst>
            <a:ext uri="{53640926-AAD7-44D8-BBD7-CCE9431645EC}">
              <a14:shadowObscured xmlns:a14="http://schemas.microsoft.com/office/drawing/2010/main"/>
            </a:ext>
          </a:extLst>
        </p:spPr>
      </p:pic>
      <p:sp>
        <p:nvSpPr>
          <p:cNvPr id="4" name="日期版面配置區 3"/>
          <p:cNvSpPr>
            <a:spLocks noGrp="1"/>
          </p:cNvSpPr>
          <p:nvPr>
            <p:ph type="dt" sz="half" idx="10"/>
          </p:nvPr>
        </p:nvSpPr>
        <p:spPr/>
        <p:txBody>
          <a:bodyPr/>
          <a:lstStyle/>
          <a:p>
            <a:pPr>
              <a:defRPr/>
            </a:pPr>
            <a:fld id="{EAFA5826-B682-454B-8A20-4501725C21E3}" type="datetime1">
              <a:rPr lang="zh-TW" altLang="en-US" smtClean="0"/>
              <a:pPr>
                <a:defRPr/>
              </a:pPr>
              <a:t>2018/6/5</a:t>
            </a:fld>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75A2A58D-E85D-4719-B617-A12C5B989F66}" type="slidenum">
              <a:rPr lang="zh-TW" altLang="en-US" smtClean="0"/>
              <a:pPr/>
              <a:t>28</a:t>
            </a:fld>
            <a:endParaRPr lang="zh-TW" altLang="en-US"/>
          </a:p>
        </p:txBody>
      </p:sp>
      <p:pic>
        <p:nvPicPr>
          <p:cNvPr id="10" name="圖片 9" descr="C:\Users\leo\Desktop\LeoThesis\thesis\pic\throwFromFinally\smellDetect.PNG"/>
          <p:cNvPicPr/>
          <p:nvPr/>
        </p:nvPicPr>
        <p:blipFill>
          <a:blip r:embed="rId3">
            <a:extLst>
              <a:ext uri="{28A0092B-C50C-407E-A947-70E740481C1C}">
                <a14:useLocalDpi xmlns:a14="http://schemas.microsoft.com/office/drawing/2010/main" val="0"/>
              </a:ext>
            </a:extLst>
          </a:blip>
          <a:srcRect/>
          <a:stretch>
            <a:fillRect/>
          </a:stretch>
        </p:blipFill>
        <p:spPr bwMode="auto">
          <a:xfrm>
            <a:off x="4070594" y="2924944"/>
            <a:ext cx="4622165" cy="1444625"/>
          </a:xfrm>
          <a:prstGeom prst="rect">
            <a:avLst/>
          </a:prstGeom>
          <a:noFill/>
          <a:ln>
            <a:noFill/>
          </a:ln>
        </p:spPr>
      </p:pic>
    </p:spTree>
    <p:extLst>
      <p:ext uri="{BB962C8B-B14F-4D97-AF65-F5344CB8AC3E}">
        <p14:creationId xmlns:p14="http://schemas.microsoft.com/office/powerpoint/2010/main" val="24582982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pic>
        <p:nvPicPr>
          <p:cNvPr id="7" name="內容版面配置區 6" descr="C:\Users\leo\Desktop\LeoThesis\thesis\pic\throwFromFinally\aspectJ.PN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1628800"/>
            <a:ext cx="8229600" cy="1602336"/>
          </a:xfrm>
          <a:prstGeom prst="rect">
            <a:avLst/>
          </a:prstGeom>
          <a:noFill/>
          <a:ln>
            <a:noFill/>
          </a:ln>
        </p:spPr>
      </p:pic>
      <p:sp>
        <p:nvSpPr>
          <p:cNvPr id="4" name="日期版面配置區 3"/>
          <p:cNvSpPr>
            <a:spLocks noGrp="1"/>
          </p:cNvSpPr>
          <p:nvPr>
            <p:ph type="dt" sz="half" idx="10"/>
          </p:nvPr>
        </p:nvSpPr>
        <p:spPr/>
        <p:txBody>
          <a:bodyPr/>
          <a:lstStyle/>
          <a:p>
            <a:pPr>
              <a:defRPr/>
            </a:pPr>
            <a:fld id="{EAFA5826-B682-454B-8A20-4501725C21E3}" type="datetime1">
              <a:rPr lang="zh-TW" altLang="en-US" smtClean="0"/>
              <a:pPr>
                <a:defRPr/>
              </a:pPr>
              <a:t>2018/6/5</a:t>
            </a:fld>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75A2A58D-E85D-4719-B617-A12C5B989F66}" type="slidenum">
              <a:rPr lang="zh-TW" altLang="en-US" smtClean="0"/>
              <a:pPr/>
              <a:t>29</a:t>
            </a:fld>
            <a:endParaRPr lang="zh-TW" altLang="en-US"/>
          </a:p>
        </p:txBody>
      </p:sp>
      <p:pic>
        <p:nvPicPr>
          <p:cNvPr id="8" name="圖片 7" descr="C:\Users\Leo\Desktop\thesis\pic\throwFromFinally\testCase.PNG"/>
          <p:cNvPicPr/>
          <p:nvPr/>
        </p:nvPicPr>
        <p:blipFill>
          <a:blip r:embed="rId3">
            <a:extLst>
              <a:ext uri="{28A0092B-C50C-407E-A947-70E740481C1C}">
                <a14:useLocalDpi xmlns:a14="http://schemas.microsoft.com/office/drawing/2010/main" val="0"/>
              </a:ext>
            </a:extLst>
          </a:blip>
          <a:srcRect/>
          <a:stretch>
            <a:fillRect/>
          </a:stretch>
        </p:blipFill>
        <p:spPr bwMode="auto">
          <a:xfrm>
            <a:off x="1585784" y="3231136"/>
            <a:ext cx="5274945" cy="2997200"/>
          </a:xfrm>
          <a:prstGeom prst="rect">
            <a:avLst/>
          </a:prstGeom>
          <a:noFill/>
          <a:ln>
            <a:noFill/>
          </a:ln>
        </p:spPr>
      </p:pic>
    </p:spTree>
    <p:extLst>
      <p:ext uri="{BB962C8B-B14F-4D97-AF65-F5344CB8AC3E}">
        <p14:creationId xmlns:p14="http://schemas.microsoft.com/office/powerpoint/2010/main" val="40420915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標題 10"/>
          <p:cNvSpPr>
            <a:spLocks noGrp="1"/>
          </p:cNvSpPr>
          <p:nvPr>
            <p:ph type="title"/>
          </p:nvPr>
        </p:nvSpPr>
        <p:spPr/>
        <p:txBody>
          <a:bodyPr/>
          <a:lstStyle/>
          <a:p>
            <a:pPr>
              <a:defRPr/>
            </a:pPr>
            <a:r>
              <a:rPr lang="zh-TW" altLang="en-US" dirty="0" smtClean="0"/>
              <a:t>大綱</a:t>
            </a:r>
            <a:endParaRPr lang="zh-TW" altLang="en-US" dirty="0"/>
          </a:p>
        </p:txBody>
      </p:sp>
      <p:sp>
        <p:nvSpPr>
          <p:cNvPr id="14339" name="內容版面配置區 11"/>
          <p:cNvSpPr>
            <a:spLocks noGrp="1"/>
          </p:cNvSpPr>
          <p:nvPr>
            <p:ph idx="1"/>
          </p:nvPr>
        </p:nvSpPr>
        <p:spPr/>
        <p:txBody>
          <a:bodyPr/>
          <a:lstStyle/>
          <a:p>
            <a:r>
              <a:rPr lang="zh-TW" altLang="en-US" dirty="0" smtClean="0"/>
              <a:t>研究背景與動機</a:t>
            </a:r>
            <a:endParaRPr lang="en-US" altLang="zh-TW" dirty="0" smtClean="0"/>
          </a:p>
          <a:p>
            <a:r>
              <a:rPr lang="zh-TW" altLang="en-US" dirty="0" smtClean="0">
                <a:solidFill>
                  <a:schemeClr val="tx2">
                    <a:lumMod val="20000"/>
                    <a:lumOff val="80000"/>
                  </a:schemeClr>
                </a:solidFill>
              </a:rPr>
              <a:t>研究目標</a:t>
            </a:r>
            <a:endParaRPr lang="en-US" altLang="zh-TW" dirty="0" smtClean="0">
              <a:solidFill>
                <a:schemeClr val="tx2">
                  <a:lumMod val="20000"/>
                  <a:lumOff val="80000"/>
                </a:schemeClr>
              </a:solidFill>
            </a:endParaRPr>
          </a:p>
          <a:p>
            <a:r>
              <a:rPr lang="zh-TW" altLang="en-US" dirty="0" smtClean="0">
                <a:solidFill>
                  <a:schemeClr val="tx2">
                    <a:lumMod val="20000"/>
                    <a:lumOff val="80000"/>
                  </a:schemeClr>
                </a:solidFill>
              </a:rPr>
              <a:t>相關背景知識</a:t>
            </a:r>
            <a:endParaRPr lang="en-US" altLang="zh-TW" dirty="0" smtClean="0">
              <a:solidFill>
                <a:schemeClr val="tx2">
                  <a:lumMod val="20000"/>
                  <a:lumOff val="80000"/>
                </a:schemeClr>
              </a:solidFill>
            </a:endParaRPr>
          </a:p>
          <a:p>
            <a:r>
              <a:rPr lang="zh-TW" altLang="en-US" dirty="0" smtClean="0">
                <a:solidFill>
                  <a:schemeClr val="tx2">
                    <a:lumMod val="20000"/>
                    <a:lumOff val="80000"/>
                  </a:schemeClr>
                </a:solidFill>
              </a:rPr>
              <a:t>方法概念及實作</a:t>
            </a:r>
            <a:endParaRPr lang="en-US" altLang="zh-TW" dirty="0" smtClean="0">
              <a:solidFill>
                <a:schemeClr val="tx2">
                  <a:lumMod val="20000"/>
                  <a:lumOff val="80000"/>
                </a:schemeClr>
              </a:solidFill>
            </a:endParaRPr>
          </a:p>
          <a:p>
            <a:r>
              <a:rPr lang="zh-TW" altLang="en-US" dirty="0" smtClean="0">
                <a:solidFill>
                  <a:schemeClr val="tx2">
                    <a:lumMod val="20000"/>
                    <a:lumOff val="80000"/>
                  </a:schemeClr>
                </a:solidFill>
              </a:rPr>
              <a:t>案例分析</a:t>
            </a:r>
            <a:endParaRPr lang="en-US" altLang="zh-TW" dirty="0" smtClean="0">
              <a:solidFill>
                <a:schemeClr val="tx2">
                  <a:lumMod val="20000"/>
                  <a:lumOff val="80000"/>
                </a:schemeClr>
              </a:solidFill>
            </a:endParaRPr>
          </a:p>
          <a:p>
            <a:r>
              <a:rPr lang="zh-TW" altLang="en-US" dirty="0" smtClean="0">
                <a:solidFill>
                  <a:schemeClr val="tx2">
                    <a:lumMod val="20000"/>
                    <a:lumOff val="80000"/>
                  </a:schemeClr>
                </a:solidFill>
              </a:rPr>
              <a:t>結論與未來研究方向</a:t>
            </a:r>
            <a:endParaRPr lang="zh-TW" altLang="en-US" dirty="0" smtClean="0">
              <a:solidFill>
                <a:schemeClr val="tx2">
                  <a:lumMod val="20000"/>
                  <a:lumOff val="80000"/>
                </a:schemeClr>
              </a:solidFill>
            </a:endParaRPr>
          </a:p>
        </p:txBody>
      </p:sp>
      <p:sp>
        <p:nvSpPr>
          <p:cNvPr id="5" name="日期版面配置區 4"/>
          <p:cNvSpPr>
            <a:spLocks noGrp="1"/>
          </p:cNvSpPr>
          <p:nvPr>
            <p:ph type="dt" sz="half" idx="10"/>
          </p:nvPr>
        </p:nvSpPr>
        <p:spPr/>
        <p:txBody>
          <a:bodyPr/>
          <a:lstStyle/>
          <a:p>
            <a:pPr>
              <a:defRPr/>
            </a:pPr>
            <a:fld id="{8C4365B6-F14D-4045-8E37-64E386527D75}" type="datetime1">
              <a:rPr lang="zh-TW" altLang="en-US" smtClean="0"/>
              <a:pPr>
                <a:defRPr/>
              </a:pPr>
              <a:t>2018/6/4</a:t>
            </a:fld>
            <a:endParaRPr lang="zh-TW" altLang="en-US" dirty="0"/>
          </a:p>
        </p:txBody>
      </p:sp>
      <p:sp>
        <p:nvSpPr>
          <p:cNvPr id="7" name="頁尾版面配置區 6"/>
          <p:cNvSpPr>
            <a:spLocks noGrp="1"/>
          </p:cNvSpPr>
          <p:nvPr>
            <p:ph type="ftr" sz="quarter" idx="11"/>
          </p:nvPr>
        </p:nvSpPr>
        <p:spPr/>
        <p:txBody>
          <a:bodyPr/>
          <a:lstStyle/>
          <a:p>
            <a:pPr>
              <a:defRPr/>
            </a:pPr>
            <a:r>
              <a:rPr lang="zh-TW" altLang="en-US" smtClean="0"/>
              <a:t>軟體系統實驗室</a:t>
            </a:r>
            <a:endParaRPr lang="zh-TW" altLang="en-US"/>
          </a:p>
        </p:txBody>
      </p:sp>
      <p:sp>
        <p:nvSpPr>
          <p:cNvPr id="4" name="投影片編號版面配置區 3"/>
          <p:cNvSpPr>
            <a:spLocks noGrp="1"/>
          </p:cNvSpPr>
          <p:nvPr>
            <p:ph type="sldNum" sz="quarter" idx="12"/>
          </p:nvPr>
        </p:nvSpPr>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190A5E35-A5C2-4CE5-935A-79786C112CF7}" type="slidenum">
              <a:rPr kumimoji="0" lang="zh-TW" altLang="en-US">
                <a:solidFill>
                  <a:srgbClr val="215968"/>
                </a:solidFill>
                <a:latin typeface="Calibri" panose="020F0502020204030204" pitchFamily="34" charset="0"/>
              </a:rPr>
              <a:pPr eaLnBrk="1" hangingPunct="1"/>
              <a:t>3</a:t>
            </a:fld>
            <a:endParaRPr kumimoji="0" lang="zh-TW" altLang="en-US">
              <a:solidFill>
                <a:srgbClr val="215968"/>
              </a:solidFill>
              <a:latin typeface="Calibri" panose="020F0502020204030204" pitchFamily="34" charset="0"/>
            </a:endParaRPr>
          </a:p>
        </p:txBody>
      </p:sp>
    </p:spTree>
    <p:extLst>
      <p:ext uri="{BB962C8B-B14F-4D97-AF65-F5344CB8AC3E}">
        <p14:creationId xmlns:p14="http://schemas.microsoft.com/office/powerpoint/2010/main" val="12423827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Careless Cleanup</a:t>
            </a:r>
            <a:endParaRPr lang="zh-TW" altLang="en-US" dirty="0"/>
          </a:p>
        </p:txBody>
      </p:sp>
      <p:sp>
        <p:nvSpPr>
          <p:cNvPr id="3" name="內容版面配置區 2"/>
          <p:cNvSpPr>
            <a:spLocks noGrp="1"/>
          </p:cNvSpPr>
          <p:nvPr>
            <p:ph idx="1"/>
          </p:nvPr>
        </p:nvSpPr>
        <p:spPr>
          <a:xfrm>
            <a:off x="457200" y="1600201"/>
            <a:ext cx="8229600" cy="1036711"/>
          </a:xfrm>
        </p:spPr>
        <p:txBody>
          <a:bodyPr/>
          <a:lstStyle/>
          <a:p>
            <a:r>
              <a:rPr lang="zh-TW" altLang="zh-TW" sz="2400" dirty="0" smtClean="0"/>
              <a:t>「</a:t>
            </a:r>
            <a:r>
              <a:rPr lang="zh-TW" altLang="zh-TW" sz="2400" dirty="0"/>
              <a:t>「</a:t>
            </a:r>
            <a:r>
              <a:rPr lang="en-US" altLang="zh-TW" sz="2400" dirty="0"/>
              <a:t>Careless Cleanup</a:t>
            </a:r>
            <a:r>
              <a:rPr lang="zh-TW" altLang="zh-TW" sz="2400" dirty="0"/>
              <a:t>」此壞味道的意旨在釋放資源前發生例外，導致資源無法被正常釋放</a:t>
            </a:r>
            <a:r>
              <a:rPr lang="zh-TW" altLang="zh-TW" sz="2400" dirty="0" smtClean="0"/>
              <a:t>。</a:t>
            </a:r>
            <a:endParaRPr lang="zh-TW" altLang="zh-TW" sz="2400" dirty="0"/>
          </a:p>
        </p:txBody>
      </p:sp>
      <p:sp>
        <p:nvSpPr>
          <p:cNvPr id="4" name="日期版面配置區 3"/>
          <p:cNvSpPr>
            <a:spLocks noGrp="1"/>
          </p:cNvSpPr>
          <p:nvPr>
            <p:ph type="dt" sz="half" idx="10"/>
          </p:nvPr>
        </p:nvSpPr>
        <p:spPr/>
        <p:txBody>
          <a:bodyPr/>
          <a:lstStyle/>
          <a:p>
            <a:pPr>
              <a:defRPr/>
            </a:pPr>
            <a:fld id="{EAFA5826-B682-454B-8A20-4501725C21E3}" type="datetime1">
              <a:rPr lang="zh-TW" altLang="en-US" smtClean="0"/>
              <a:pPr>
                <a:defRPr/>
              </a:pPr>
              <a:t>2018/6/5</a:t>
            </a:fld>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75A2A58D-E85D-4719-B617-A12C5B989F66}" type="slidenum">
              <a:rPr lang="zh-TW" altLang="en-US" smtClean="0"/>
              <a:pPr/>
              <a:t>30</a:t>
            </a:fld>
            <a:endParaRPr lang="zh-TW" altLang="en-US"/>
          </a:p>
        </p:txBody>
      </p:sp>
      <p:pic>
        <p:nvPicPr>
          <p:cNvPr id="8" name="圖片 7" descr="C:\Users\leo\Desktop\LeoThesis\thesis\pic\CC\sourceCodeWithAJ.PNG"/>
          <p:cNvPicPr/>
          <p:nvPr/>
        </p:nvPicPr>
        <p:blipFill>
          <a:blip r:embed="rId2">
            <a:extLst>
              <a:ext uri="{28A0092B-C50C-407E-A947-70E740481C1C}">
                <a14:useLocalDpi xmlns:a14="http://schemas.microsoft.com/office/drawing/2010/main" val="0"/>
              </a:ext>
            </a:extLst>
          </a:blip>
          <a:srcRect/>
          <a:stretch>
            <a:fillRect/>
          </a:stretch>
        </p:blipFill>
        <p:spPr bwMode="auto">
          <a:xfrm>
            <a:off x="2192655" y="2924944"/>
            <a:ext cx="4360545" cy="1315720"/>
          </a:xfrm>
          <a:prstGeom prst="rect">
            <a:avLst/>
          </a:prstGeom>
          <a:noFill/>
          <a:ln>
            <a:noFill/>
          </a:ln>
        </p:spPr>
      </p:pic>
    </p:spTree>
    <p:extLst>
      <p:ext uri="{BB962C8B-B14F-4D97-AF65-F5344CB8AC3E}">
        <p14:creationId xmlns:p14="http://schemas.microsoft.com/office/powerpoint/2010/main" val="5712759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a:xfrm>
            <a:off x="457200" y="1600201"/>
            <a:ext cx="8229600" cy="2116832"/>
          </a:xfrm>
        </p:spPr>
        <p:txBody>
          <a:bodyPr/>
          <a:lstStyle/>
          <a:p>
            <a:r>
              <a:rPr lang="zh-TW" altLang="zh-TW" dirty="0"/>
              <a:t>利用測試搭配</a:t>
            </a:r>
            <a:r>
              <a:rPr lang="en-US" altLang="zh-TW" dirty="0" err="1"/>
              <a:t>AspectJ</a:t>
            </a:r>
            <a:r>
              <a:rPr lang="zh-TW" altLang="zh-TW" dirty="0"/>
              <a:t>在釋放資源函式執行前嵌入例外程式碼，使程式碼在釋放資源前發生例外，讓釋放資源的函式無法被執行，藉此檢驗程式碼例外處理是否正確。</a:t>
            </a:r>
            <a:endParaRPr lang="zh-TW" altLang="en-US" dirty="0"/>
          </a:p>
        </p:txBody>
      </p:sp>
      <p:sp>
        <p:nvSpPr>
          <p:cNvPr id="4" name="日期版面配置區 3"/>
          <p:cNvSpPr>
            <a:spLocks noGrp="1"/>
          </p:cNvSpPr>
          <p:nvPr>
            <p:ph type="dt" sz="half" idx="10"/>
          </p:nvPr>
        </p:nvSpPr>
        <p:spPr/>
        <p:txBody>
          <a:bodyPr/>
          <a:lstStyle/>
          <a:p>
            <a:pPr>
              <a:defRPr/>
            </a:pPr>
            <a:fld id="{EAFA5826-B682-454B-8A20-4501725C21E3}" type="datetime1">
              <a:rPr lang="zh-TW" altLang="en-US" smtClean="0"/>
              <a:pPr>
                <a:defRPr/>
              </a:pPr>
              <a:t>2018/6/5</a:t>
            </a:fld>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75A2A58D-E85D-4719-B617-A12C5B989F66}" type="slidenum">
              <a:rPr lang="zh-TW" altLang="en-US" smtClean="0"/>
              <a:pPr/>
              <a:t>31</a:t>
            </a:fld>
            <a:endParaRPr lang="zh-TW" altLang="en-US"/>
          </a:p>
        </p:txBody>
      </p:sp>
      <p:pic>
        <p:nvPicPr>
          <p:cNvPr id="7" name="圖片 6" descr="C:\Users\leo\Desktop\LeoThesis\thesis\pic\CC\sourceCodeWithAJ.PNG"/>
          <p:cNvPicPr/>
          <p:nvPr/>
        </p:nvPicPr>
        <p:blipFill>
          <a:blip r:embed="rId2">
            <a:extLst>
              <a:ext uri="{28A0092B-C50C-407E-A947-70E740481C1C}">
                <a14:useLocalDpi xmlns:a14="http://schemas.microsoft.com/office/drawing/2010/main" val="0"/>
              </a:ext>
            </a:extLst>
          </a:blip>
          <a:srcRect/>
          <a:stretch>
            <a:fillRect/>
          </a:stretch>
        </p:blipFill>
        <p:spPr bwMode="auto">
          <a:xfrm>
            <a:off x="1979712" y="4065266"/>
            <a:ext cx="4360545" cy="1315720"/>
          </a:xfrm>
          <a:prstGeom prst="rect">
            <a:avLst/>
          </a:prstGeom>
          <a:noFill/>
          <a:ln>
            <a:noFill/>
          </a:ln>
        </p:spPr>
      </p:pic>
    </p:spTree>
    <p:extLst>
      <p:ext uri="{BB962C8B-B14F-4D97-AF65-F5344CB8AC3E}">
        <p14:creationId xmlns:p14="http://schemas.microsoft.com/office/powerpoint/2010/main" val="2508659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pPr>
              <a:defRPr/>
            </a:pPr>
            <a:fld id="{EAFA5826-B682-454B-8A20-4501725C21E3}" type="datetime1">
              <a:rPr lang="zh-TW" altLang="en-US" smtClean="0"/>
              <a:pPr>
                <a:defRPr/>
              </a:pPr>
              <a:t>2018/6/5</a:t>
            </a:fld>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75A2A58D-E85D-4719-B617-A12C5B989F66}" type="slidenum">
              <a:rPr lang="zh-TW" altLang="en-US" smtClean="0"/>
              <a:pPr/>
              <a:t>32</a:t>
            </a:fld>
            <a:endParaRPr lang="zh-TW" altLang="en-US"/>
          </a:p>
        </p:txBody>
      </p:sp>
      <p:pic>
        <p:nvPicPr>
          <p:cNvPr id="7" name="內容版面配置區 6"/>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251520" y="379686"/>
            <a:ext cx="8640960" cy="5976664"/>
          </a:xfrm>
          <a:prstGeom prst="rect">
            <a:avLst/>
          </a:prstGeom>
        </p:spPr>
      </p:pic>
    </p:spTree>
    <p:extLst>
      <p:ext uri="{BB962C8B-B14F-4D97-AF65-F5344CB8AC3E}">
        <p14:creationId xmlns:p14="http://schemas.microsoft.com/office/powerpoint/2010/main" val="23816010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pic>
        <p:nvPicPr>
          <p:cNvPr id="7" name="內容版面配置區 6"/>
          <p:cNvPicPr>
            <a:picLocks noGrp="1"/>
          </p:cNvPicPr>
          <p:nvPr>
            <p:ph idx="1"/>
          </p:nvPr>
        </p:nvPicPr>
        <p:blipFill rotWithShape="1">
          <a:blip r:embed="rId2" cstate="print">
            <a:extLst>
              <a:ext uri="{28A0092B-C50C-407E-A947-70E740481C1C}">
                <a14:useLocalDpi xmlns:a14="http://schemas.microsoft.com/office/drawing/2010/main" val="0"/>
              </a:ext>
            </a:extLst>
          </a:blip>
          <a:srcRect b="21389"/>
          <a:stretch/>
        </p:blipFill>
        <p:spPr bwMode="auto">
          <a:xfrm>
            <a:off x="25969" y="1452356"/>
            <a:ext cx="5003283" cy="4525963"/>
          </a:xfrm>
          <a:prstGeom prst="rect">
            <a:avLst/>
          </a:prstGeom>
          <a:ln>
            <a:noFill/>
          </a:ln>
          <a:extLst>
            <a:ext uri="{53640926-AAD7-44D8-BBD7-CCE9431645EC}">
              <a14:shadowObscured xmlns:a14="http://schemas.microsoft.com/office/drawing/2010/main"/>
            </a:ext>
          </a:extLst>
        </p:spPr>
      </p:pic>
      <p:sp>
        <p:nvSpPr>
          <p:cNvPr id="4" name="日期版面配置區 3"/>
          <p:cNvSpPr>
            <a:spLocks noGrp="1"/>
          </p:cNvSpPr>
          <p:nvPr>
            <p:ph type="dt" sz="half" idx="10"/>
          </p:nvPr>
        </p:nvSpPr>
        <p:spPr/>
        <p:txBody>
          <a:bodyPr/>
          <a:lstStyle/>
          <a:p>
            <a:pPr>
              <a:defRPr/>
            </a:pPr>
            <a:fld id="{EAFA5826-B682-454B-8A20-4501725C21E3}" type="datetime1">
              <a:rPr lang="zh-TW" altLang="en-US" smtClean="0"/>
              <a:pPr>
                <a:defRPr/>
              </a:pPr>
              <a:t>2018/6/5</a:t>
            </a:fld>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75A2A58D-E85D-4719-B617-A12C5B989F66}" type="slidenum">
              <a:rPr lang="zh-TW" altLang="en-US" smtClean="0"/>
              <a:pPr/>
              <a:t>33</a:t>
            </a:fld>
            <a:endParaRPr lang="zh-TW" altLang="en-US"/>
          </a:p>
        </p:txBody>
      </p:sp>
      <p:pic>
        <p:nvPicPr>
          <p:cNvPr id="8" name="圖片 7" descr="C:\Users\leo\Desktop\LeoThesis\thesis\pic\CC\sourceCodeWithAJ.PNG"/>
          <p:cNvPicPr/>
          <p:nvPr/>
        </p:nvPicPr>
        <p:blipFill>
          <a:blip r:embed="rId3">
            <a:extLst>
              <a:ext uri="{28A0092B-C50C-407E-A947-70E740481C1C}">
                <a14:useLocalDpi xmlns:a14="http://schemas.microsoft.com/office/drawing/2010/main" val="0"/>
              </a:ext>
            </a:extLst>
          </a:blip>
          <a:srcRect/>
          <a:stretch>
            <a:fillRect/>
          </a:stretch>
        </p:blipFill>
        <p:spPr bwMode="auto">
          <a:xfrm>
            <a:off x="4783455" y="3197365"/>
            <a:ext cx="4360545" cy="1315720"/>
          </a:xfrm>
          <a:prstGeom prst="rect">
            <a:avLst/>
          </a:prstGeom>
          <a:noFill/>
          <a:ln>
            <a:noFill/>
          </a:ln>
        </p:spPr>
      </p:pic>
    </p:spTree>
    <p:extLst>
      <p:ext uri="{BB962C8B-B14F-4D97-AF65-F5344CB8AC3E}">
        <p14:creationId xmlns:p14="http://schemas.microsoft.com/office/powerpoint/2010/main" val="319677606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pic>
        <p:nvPicPr>
          <p:cNvPr id="7" name="內容版面配置區 6" descr="C:\Users\leo\Desktop\LeoThesis\thesis\pic\CC\aspectJ.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3598" y="1556792"/>
            <a:ext cx="8229600" cy="1755095"/>
          </a:xfrm>
          <a:prstGeom prst="rect">
            <a:avLst/>
          </a:prstGeom>
          <a:noFill/>
          <a:ln>
            <a:noFill/>
          </a:ln>
        </p:spPr>
      </p:pic>
      <p:sp>
        <p:nvSpPr>
          <p:cNvPr id="4" name="日期版面配置區 3"/>
          <p:cNvSpPr>
            <a:spLocks noGrp="1"/>
          </p:cNvSpPr>
          <p:nvPr>
            <p:ph type="dt" sz="half" idx="10"/>
          </p:nvPr>
        </p:nvSpPr>
        <p:spPr/>
        <p:txBody>
          <a:bodyPr/>
          <a:lstStyle/>
          <a:p>
            <a:pPr>
              <a:defRPr/>
            </a:pPr>
            <a:fld id="{EAFA5826-B682-454B-8A20-4501725C21E3}" type="datetime1">
              <a:rPr lang="zh-TW" altLang="en-US" smtClean="0"/>
              <a:pPr>
                <a:defRPr/>
              </a:pPr>
              <a:t>2018/6/5</a:t>
            </a:fld>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75A2A58D-E85D-4719-B617-A12C5B989F66}" type="slidenum">
              <a:rPr lang="zh-TW" altLang="en-US" smtClean="0"/>
              <a:pPr/>
              <a:t>34</a:t>
            </a:fld>
            <a:endParaRPr lang="zh-TW" altLang="en-US"/>
          </a:p>
        </p:txBody>
      </p:sp>
      <p:pic>
        <p:nvPicPr>
          <p:cNvPr id="8" name="圖片 7" descr="C:\Users\leo\Desktop\LeoThesis\thesis\pic\CC\testCase.PNG"/>
          <p:cNvPicPr/>
          <p:nvPr/>
        </p:nvPicPr>
        <p:blipFill>
          <a:blip r:embed="rId3">
            <a:extLst>
              <a:ext uri="{28A0092B-C50C-407E-A947-70E740481C1C}">
                <a14:useLocalDpi xmlns:a14="http://schemas.microsoft.com/office/drawing/2010/main" val="0"/>
              </a:ext>
            </a:extLst>
          </a:blip>
          <a:srcRect/>
          <a:stretch>
            <a:fillRect/>
          </a:stretch>
        </p:blipFill>
        <p:spPr bwMode="auto">
          <a:xfrm>
            <a:off x="1934845" y="3573016"/>
            <a:ext cx="5274310" cy="2205355"/>
          </a:xfrm>
          <a:prstGeom prst="rect">
            <a:avLst/>
          </a:prstGeom>
          <a:noFill/>
          <a:ln>
            <a:noFill/>
          </a:ln>
        </p:spPr>
      </p:pic>
    </p:spTree>
    <p:extLst>
      <p:ext uri="{BB962C8B-B14F-4D97-AF65-F5344CB8AC3E}">
        <p14:creationId xmlns:p14="http://schemas.microsoft.com/office/powerpoint/2010/main" val="255723561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標題 10"/>
          <p:cNvSpPr>
            <a:spLocks noGrp="1"/>
          </p:cNvSpPr>
          <p:nvPr>
            <p:ph type="title"/>
          </p:nvPr>
        </p:nvSpPr>
        <p:spPr/>
        <p:txBody>
          <a:bodyPr/>
          <a:lstStyle/>
          <a:p>
            <a:pPr>
              <a:defRPr/>
            </a:pPr>
            <a:r>
              <a:rPr lang="zh-TW" altLang="en-US" dirty="0" smtClean="0"/>
              <a:t>大綱</a:t>
            </a:r>
            <a:endParaRPr lang="zh-TW" altLang="en-US" dirty="0"/>
          </a:p>
        </p:txBody>
      </p:sp>
      <p:sp>
        <p:nvSpPr>
          <p:cNvPr id="14339" name="內容版面配置區 11"/>
          <p:cNvSpPr>
            <a:spLocks noGrp="1"/>
          </p:cNvSpPr>
          <p:nvPr>
            <p:ph idx="1"/>
          </p:nvPr>
        </p:nvSpPr>
        <p:spPr/>
        <p:txBody>
          <a:bodyPr/>
          <a:lstStyle/>
          <a:p>
            <a:r>
              <a:rPr lang="zh-TW" altLang="en-US" dirty="0">
                <a:solidFill>
                  <a:schemeClr val="tx2">
                    <a:lumMod val="20000"/>
                    <a:lumOff val="80000"/>
                  </a:schemeClr>
                </a:solidFill>
              </a:rPr>
              <a:t>研究背景與動機</a:t>
            </a:r>
            <a:endParaRPr lang="en-US" altLang="zh-TW" dirty="0">
              <a:solidFill>
                <a:schemeClr val="tx2">
                  <a:lumMod val="20000"/>
                  <a:lumOff val="80000"/>
                </a:schemeClr>
              </a:solidFill>
            </a:endParaRPr>
          </a:p>
          <a:p>
            <a:r>
              <a:rPr lang="zh-TW" altLang="en-US" dirty="0">
                <a:solidFill>
                  <a:schemeClr val="tx2">
                    <a:lumMod val="20000"/>
                    <a:lumOff val="80000"/>
                  </a:schemeClr>
                </a:solidFill>
              </a:rPr>
              <a:t>研究目標</a:t>
            </a:r>
            <a:endParaRPr lang="en-US" altLang="zh-TW" dirty="0">
              <a:solidFill>
                <a:schemeClr val="tx2">
                  <a:lumMod val="20000"/>
                  <a:lumOff val="80000"/>
                </a:schemeClr>
              </a:solidFill>
            </a:endParaRPr>
          </a:p>
          <a:p>
            <a:r>
              <a:rPr lang="zh-TW" altLang="en-US" dirty="0">
                <a:solidFill>
                  <a:schemeClr val="tx2">
                    <a:lumMod val="20000"/>
                    <a:lumOff val="80000"/>
                  </a:schemeClr>
                </a:solidFill>
              </a:rPr>
              <a:t>相關背景知識</a:t>
            </a:r>
            <a:endParaRPr lang="en-US" altLang="zh-TW" dirty="0">
              <a:solidFill>
                <a:schemeClr val="tx2">
                  <a:lumMod val="20000"/>
                  <a:lumOff val="80000"/>
                </a:schemeClr>
              </a:solidFill>
            </a:endParaRPr>
          </a:p>
          <a:p>
            <a:r>
              <a:rPr lang="zh-TW" altLang="en-US" dirty="0">
                <a:solidFill>
                  <a:schemeClr val="tx2">
                    <a:lumMod val="20000"/>
                    <a:lumOff val="80000"/>
                  </a:schemeClr>
                </a:solidFill>
              </a:rPr>
              <a:t>方法概念及實作</a:t>
            </a:r>
            <a:endParaRPr lang="en-US" altLang="zh-TW" dirty="0">
              <a:solidFill>
                <a:schemeClr val="tx2">
                  <a:lumMod val="20000"/>
                  <a:lumOff val="80000"/>
                </a:schemeClr>
              </a:solidFill>
            </a:endParaRPr>
          </a:p>
          <a:p>
            <a:r>
              <a:rPr lang="zh-TW" altLang="en-US" dirty="0">
                <a:solidFill>
                  <a:schemeClr val="tx2">
                    <a:lumMod val="75000"/>
                  </a:schemeClr>
                </a:solidFill>
              </a:rPr>
              <a:t>案例分析</a:t>
            </a:r>
            <a:endParaRPr lang="en-US" altLang="zh-TW" dirty="0">
              <a:solidFill>
                <a:schemeClr val="tx2">
                  <a:lumMod val="75000"/>
                </a:schemeClr>
              </a:solidFill>
            </a:endParaRPr>
          </a:p>
          <a:p>
            <a:r>
              <a:rPr lang="zh-TW" altLang="en-US" dirty="0">
                <a:solidFill>
                  <a:schemeClr val="tx2">
                    <a:lumMod val="20000"/>
                    <a:lumOff val="80000"/>
                  </a:schemeClr>
                </a:solidFill>
              </a:rPr>
              <a:t>結論與未來研究方向</a:t>
            </a:r>
          </a:p>
        </p:txBody>
      </p:sp>
      <p:sp>
        <p:nvSpPr>
          <p:cNvPr id="5" name="日期版面配置區 4"/>
          <p:cNvSpPr>
            <a:spLocks noGrp="1"/>
          </p:cNvSpPr>
          <p:nvPr>
            <p:ph type="dt" sz="half" idx="10"/>
          </p:nvPr>
        </p:nvSpPr>
        <p:spPr/>
        <p:txBody>
          <a:bodyPr/>
          <a:lstStyle/>
          <a:p>
            <a:pPr>
              <a:defRPr/>
            </a:pPr>
            <a:fld id="{8C4365B6-F14D-4045-8E37-64E386527D75}" type="datetime1">
              <a:rPr lang="zh-TW" altLang="en-US" smtClean="0"/>
              <a:pPr>
                <a:defRPr/>
              </a:pPr>
              <a:t>2018/6/4</a:t>
            </a:fld>
            <a:endParaRPr lang="zh-TW" altLang="en-US" dirty="0"/>
          </a:p>
        </p:txBody>
      </p:sp>
      <p:sp>
        <p:nvSpPr>
          <p:cNvPr id="7" name="頁尾版面配置區 6"/>
          <p:cNvSpPr>
            <a:spLocks noGrp="1"/>
          </p:cNvSpPr>
          <p:nvPr>
            <p:ph type="ftr" sz="quarter" idx="11"/>
          </p:nvPr>
        </p:nvSpPr>
        <p:spPr/>
        <p:txBody>
          <a:bodyPr/>
          <a:lstStyle/>
          <a:p>
            <a:pPr>
              <a:defRPr/>
            </a:pPr>
            <a:r>
              <a:rPr lang="zh-TW" altLang="en-US" smtClean="0"/>
              <a:t>軟體系統實驗室</a:t>
            </a:r>
            <a:endParaRPr lang="zh-TW" altLang="en-US"/>
          </a:p>
        </p:txBody>
      </p:sp>
      <p:sp>
        <p:nvSpPr>
          <p:cNvPr id="4" name="投影片編號版面配置區 3"/>
          <p:cNvSpPr>
            <a:spLocks noGrp="1"/>
          </p:cNvSpPr>
          <p:nvPr>
            <p:ph type="sldNum" sz="quarter" idx="12"/>
          </p:nvPr>
        </p:nvSpPr>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190A5E35-A5C2-4CE5-935A-79786C112CF7}" type="slidenum">
              <a:rPr kumimoji="0" lang="zh-TW" altLang="en-US">
                <a:solidFill>
                  <a:srgbClr val="215968"/>
                </a:solidFill>
                <a:latin typeface="Calibri" panose="020F0502020204030204" pitchFamily="34" charset="0"/>
              </a:rPr>
              <a:pPr eaLnBrk="1" hangingPunct="1"/>
              <a:t>35</a:t>
            </a:fld>
            <a:endParaRPr kumimoji="0" lang="zh-TW" altLang="en-US">
              <a:solidFill>
                <a:srgbClr val="215968"/>
              </a:solidFill>
              <a:latin typeface="Calibri" panose="020F0502020204030204" pitchFamily="34" charset="0"/>
            </a:endParaRPr>
          </a:p>
        </p:txBody>
      </p:sp>
    </p:spTree>
    <p:extLst>
      <p:ext uri="{BB962C8B-B14F-4D97-AF65-F5344CB8AC3E}">
        <p14:creationId xmlns:p14="http://schemas.microsoft.com/office/powerpoint/2010/main" val="320987543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Tomighty</a:t>
            </a:r>
            <a:r>
              <a:rPr lang="zh-TW" altLang="en-US" dirty="0" smtClean="0"/>
              <a:t>案例分析</a:t>
            </a:r>
            <a:endParaRPr lang="zh-TW" altLang="en-US" dirty="0"/>
          </a:p>
        </p:txBody>
      </p:sp>
      <p:pic>
        <p:nvPicPr>
          <p:cNvPr id="13" name="內容版面配置區 1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9552" y="2924944"/>
            <a:ext cx="8229600" cy="1359901"/>
          </a:xfrm>
        </p:spPr>
      </p:pic>
      <p:sp>
        <p:nvSpPr>
          <p:cNvPr id="4" name="日期版面配置區 3"/>
          <p:cNvSpPr>
            <a:spLocks noGrp="1"/>
          </p:cNvSpPr>
          <p:nvPr>
            <p:ph type="dt" sz="half" idx="10"/>
          </p:nvPr>
        </p:nvSpPr>
        <p:spPr/>
        <p:txBody>
          <a:bodyPr/>
          <a:lstStyle/>
          <a:p>
            <a:pPr>
              <a:defRPr/>
            </a:pPr>
            <a:fld id="{EAFA5826-B682-454B-8A20-4501725C21E3}" type="datetime1">
              <a:rPr lang="zh-TW" altLang="en-US" smtClean="0"/>
              <a:pPr>
                <a:defRPr/>
              </a:pPr>
              <a:t>2018/6/5</a:t>
            </a:fld>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75A2A58D-E85D-4719-B617-A12C5B989F66}" type="slidenum">
              <a:rPr lang="zh-TW" altLang="en-US" smtClean="0"/>
              <a:pPr/>
              <a:t>36</a:t>
            </a:fld>
            <a:endParaRPr lang="zh-TW" altLang="en-US"/>
          </a:p>
        </p:txBody>
      </p:sp>
      <p:sp>
        <p:nvSpPr>
          <p:cNvPr id="10" name="內容版面配置區 2"/>
          <p:cNvSpPr txBox="1">
            <a:spLocks/>
          </p:cNvSpPr>
          <p:nvPr/>
        </p:nvSpPr>
        <p:spPr bwMode="auto">
          <a:xfrm>
            <a:off x="179512" y="1502763"/>
            <a:ext cx="8229600" cy="1204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rgbClr val="002060"/>
                </a:solidFill>
                <a:latin typeface="Times New Roman" pitchFamily="18" charset="0"/>
                <a:ea typeface="標楷體" pitchFamily="65" charset="-120"/>
                <a:cs typeface="Times New Roman" pitchFamily="18" charset="0"/>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rgbClr val="002060"/>
                </a:solidFill>
                <a:latin typeface="Times New Roman" pitchFamily="18" charset="0"/>
                <a:ea typeface="標楷體" pitchFamily="65" charset="-120"/>
                <a:cs typeface="Times New Roman" pitchFamily="18" charset="0"/>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rgbClr val="002060"/>
                </a:solidFill>
                <a:latin typeface="Times New Roman" pitchFamily="18" charset="0"/>
                <a:ea typeface="標楷體" pitchFamily="65" charset="-120"/>
                <a:cs typeface="Times New Roman" pitchFamily="18" charset="0"/>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rgbClr val="002060"/>
                </a:solidFill>
                <a:latin typeface="Times New Roman" pitchFamily="18" charset="0"/>
                <a:ea typeface="標楷體" pitchFamily="65" charset="-120"/>
                <a:cs typeface="Times New Roman" pitchFamily="18" charset="0"/>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rgbClr val="002060"/>
                </a:solidFill>
                <a:latin typeface="Times New Roman" pitchFamily="18" charset="0"/>
                <a:ea typeface="標楷體" pitchFamily="65" charset="-120"/>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0" lang="en-US" altLang="zh-TW" sz="2400" dirty="0" err="1" smtClean="0"/>
              <a:t>Tomighty</a:t>
            </a:r>
            <a:r>
              <a:rPr kumimoji="0" lang="zh-TW" altLang="en-US" sz="2400" dirty="0" smtClean="0"/>
              <a:t>為一個</a:t>
            </a:r>
            <a:r>
              <a:rPr lang="zh-TW" altLang="zh-TW" sz="2400" dirty="0" smtClean="0"/>
              <a:t>桌面</a:t>
            </a:r>
            <a:r>
              <a:rPr lang="zh-TW" altLang="zh-TW" sz="2400" dirty="0"/>
              <a:t>的時間管理工具，由</a:t>
            </a:r>
            <a:r>
              <a:rPr lang="en-US" altLang="zh-TW" sz="2400" dirty="0"/>
              <a:t>Java</a:t>
            </a:r>
            <a:r>
              <a:rPr lang="zh-TW" altLang="zh-TW" sz="2400" dirty="0"/>
              <a:t>語言所撰寫，來幫助使用者管理</a:t>
            </a:r>
            <a:r>
              <a:rPr lang="zh-TW" altLang="zh-TW" sz="2400" dirty="0" smtClean="0"/>
              <a:t>時間</a:t>
            </a:r>
            <a:r>
              <a:rPr lang="zh-TW" altLang="en-US" sz="2400" dirty="0" smtClean="0"/>
              <a:t>，</a:t>
            </a:r>
            <a:r>
              <a:rPr lang="zh-TW" altLang="zh-TW" sz="2400" dirty="0" smtClean="0"/>
              <a:t>本論文將用</a:t>
            </a:r>
            <a:r>
              <a:rPr lang="en-US" altLang="zh-TW" sz="2400" dirty="0" err="1" smtClean="0"/>
              <a:t>Tomighty</a:t>
            </a:r>
            <a:r>
              <a:rPr lang="zh-TW" altLang="zh-TW" sz="2400" dirty="0" smtClean="0"/>
              <a:t>來分析</a:t>
            </a:r>
            <a:r>
              <a:rPr lang="en-US" altLang="zh-TW" sz="2400" dirty="0" smtClean="0"/>
              <a:t>Unprotected Main Program</a:t>
            </a:r>
            <a:r>
              <a:rPr lang="zh-TW" altLang="zh-TW" sz="2400" dirty="0" smtClean="0"/>
              <a:t>壞味道。</a:t>
            </a:r>
            <a:endParaRPr lang="zh-TW" altLang="zh-TW" sz="2400" dirty="0"/>
          </a:p>
          <a:p>
            <a:endParaRPr kumimoji="0" lang="zh-TW" altLang="zh-TW" sz="2400" dirty="0"/>
          </a:p>
        </p:txBody>
      </p:sp>
      <p:pic>
        <p:nvPicPr>
          <p:cNvPr id="17" name="圖片 16"/>
          <p:cNvPicPr/>
          <p:nvPr/>
        </p:nvPicPr>
        <p:blipFill>
          <a:blip r:embed="rId3"/>
          <a:stretch>
            <a:fillRect/>
          </a:stretch>
        </p:blipFill>
        <p:spPr>
          <a:xfrm>
            <a:off x="1657157" y="4614861"/>
            <a:ext cx="5274310" cy="1177290"/>
          </a:xfrm>
          <a:prstGeom prst="rect">
            <a:avLst/>
          </a:prstGeom>
        </p:spPr>
      </p:pic>
    </p:spTree>
    <p:extLst>
      <p:ext uri="{BB962C8B-B14F-4D97-AF65-F5344CB8AC3E}">
        <p14:creationId xmlns:p14="http://schemas.microsoft.com/office/powerpoint/2010/main" val="3463048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a:xfrm>
            <a:off x="3702732" y="3284984"/>
            <a:ext cx="1738536" cy="892696"/>
          </a:xfrm>
        </p:spPr>
        <p:txBody>
          <a:bodyPr/>
          <a:lstStyle/>
          <a:p>
            <a:r>
              <a:rPr lang="zh-TW" altLang="en-US" dirty="0" smtClean="0"/>
              <a:t>影片</a:t>
            </a:r>
            <a:endParaRPr lang="zh-TW" altLang="en-US" dirty="0"/>
          </a:p>
        </p:txBody>
      </p:sp>
      <p:sp>
        <p:nvSpPr>
          <p:cNvPr id="4" name="日期版面配置區 3"/>
          <p:cNvSpPr>
            <a:spLocks noGrp="1"/>
          </p:cNvSpPr>
          <p:nvPr>
            <p:ph type="dt" sz="half" idx="10"/>
          </p:nvPr>
        </p:nvSpPr>
        <p:spPr/>
        <p:txBody>
          <a:bodyPr/>
          <a:lstStyle/>
          <a:p>
            <a:pPr>
              <a:defRPr/>
            </a:pPr>
            <a:fld id="{EAFA5826-B682-454B-8A20-4501725C21E3}" type="datetime1">
              <a:rPr lang="zh-TW" altLang="en-US" smtClean="0"/>
              <a:pPr>
                <a:defRPr/>
              </a:pPr>
              <a:t>2018/6/5</a:t>
            </a:fld>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75A2A58D-E85D-4719-B617-A12C5B989F66}" type="slidenum">
              <a:rPr lang="zh-TW" altLang="en-US" smtClean="0"/>
              <a:pPr/>
              <a:t>37</a:t>
            </a:fld>
            <a:endParaRPr lang="zh-TW" altLang="en-US"/>
          </a:p>
        </p:txBody>
      </p:sp>
    </p:spTree>
    <p:extLst>
      <p:ext uri="{BB962C8B-B14F-4D97-AF65-F5344CB8AC3E}">
        <p14:creationId xmlns:p14="http://schemas.microsoft.com/office/powerpoint/2010/main" val="21141398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pic>
        <p:nvPicPr>
          <p:cNvPr id="7" name="內容版面配置區 6" descr="C:\Users\jeni\AppData\Local\Microsoft\Windows\INetCache\Content.Word\testCase.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60" y="1772816"/>
            <a:ext cx="6563641" cy="2219635"/>
          </a:xfrm>
          <a:prstGeom prst="rect">
            <a:avLst/>
          </a:prstGeom>
          <a:noFill/>
          <a:ln>
            <a:noFill/>
          </a:ln>
        </p:spPr>
      </p:pic>
      <p:sp>
        <p:nvSpPr>
          <p:cNvPr id="4" name="日期版面配置區 3"/>
          <p:cNvSpPr>
            <a:spLocks noGrp="1"/>
          </p:cNvSpPr>
          <p:nvPr>
            <p:ph type="dt" sz="half" idx="10"/>
          </p:nvPr>
        </p:nvSpPr>
        <p:spPr/>
        <p:txBody>
          <a:bodyPr/>
          <a:lstStyle/>
          <a:p>
            <a:pPr>
              <a:defRPr/>
            </a:pPr>
            <a:fld id="{EAFA5826-B682-454B-8A20-4501725C21E3}" type="datetime1">
              <a:rPr lang="zh-TW" altLang="en-US" smtClean="0"/>
              <a:pPr>
                <a:defRPr/>
              </a:pPr>
              <a:t>2018/6/5</a:t>
            </a:fld>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75A2A58D-E85D-4719-B617-A12C5B989F66}" type="slidenum">
              <a:rPr lang="zh-TW" altLang="en-US" smtClean="0"/>
              <a:pPr/>
              <a:t>38</a:t>
            </a:fld>
            <a:endParaRPr lang="zh-TW" altLang="en-US"/>
          </a:p>
        </p:txBody>
      </p:sp>
      <p:pic>
        <p:nvPicPr>
          <p:cNvPr id="8" name="內容版面配置區 12"/>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620767" y="4373355"/>
            <a:ext cx="8229600" cy="1359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7511359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JFreeChart</a:t>
            </a:r>
            <a:r>
              <a:rPr lang="en-US" altLang="zh-TW" dirty="0" smtClean="0"/>
              <a:t>-Exception Thrown From Finally</a:t>
            </a:r>
            <a:r>
              <a:rPr lang="zh-TW" altLang="en-US" dirty="0" smtClean="0"/>
              <a:t>案例</a:t>
            </a:r>
            <a:r>
              <a:rPr lang="zh-TW" altLang="en-US" dirty="0"/>
              <a:t>分析</a:t>
            </a:r>
          </a:p>
        </p:txBody>
      </p:sp>
      <p:sp>
        <p:nvSpPr>
          <p:cNvPr id="3" name="內容版面配置區 2"/>
          <p:cNvSpPr>
            <a:spLocks noGrp="1"/>
          </p:cNvSpPr>
          <p:nvPr>
            <p:ph idx="1"/>
          </p:nvPr>
        </p:nvSpPr>
        <p:spPr>
          <a:xfrm>
            <a:off x="457200" y="1556792"/>
            <a:ext cx="8229600" cy="4525963"/>
          </a:xfrm>
        </p:spPr>
        <p:txBody>
          <a:bodyPr/>
          <a:lstStyle/>
          <a:p>
            <a:r>
              <a:rPr lang="en-US" altLang="zh-TW" dirty="0" err="1"/>
              <a:t>JFreeChart</a:t>
            </a:r>
            <a:r>
              <a:rPr lang="zh-TW" altLang="zh-TW" dirty="0"/>
              <a:t>由</a:t>
            </a:r>
            <a:r>
              <a:rPr lang="en-US" altLang="zh-TW" dirty="0"/>
              <a:t>Java</a:t>
            </a:r>
            <a:r>
              <a:rPr lang="zh-TW" altLang="zh-TW" dirty="0"/>
              <a:t>語言所撰寫，是</a:t>
            </a:r>
            <a:r>
              <a:rPr lang="en-US" altLang="zh-TW" dirty="0"/>
              <a:t>Java</a:t>
            </a:r>
            <a:r>
              <a:rPr lang="zh-TW" altLang="zh-TW" dirty="0"/>
              <a:t>平台上</a:t>
            </a:r>
            <a:r>
              <a:rPr lang="zh-TW" altLang="zh-TW" dirty="0" smtClean="0"/>
              <a:t>的</a:t>
            </a:r>
            <a:r>
              <a:rPr lang="zh-TW" altLang="en-US" dirty="0" smtClean="0"/>
              <a:t>開</a:t>
            </a:r>
            <a:r>
              <a:rPr lang="zh-TW" altLang="en-US" dirty="0"/>
              <a:t>源</a:t>
            </a:r>
            <a:r>
              <a:rPr lang="zh-TW" altLang="zh-TW" dirty="0" smtClean="0"/>
              <a:t>的</a:t>
            </a:r>
            <a:r>
              <a:rPr lang="zh-TW" altLang="zh-TW" dirty="0"/>
              <a:t>圖表庫，能夠</a:t>
            </a:r>
            <a:r>
              <a:rPr lang="zh-TW" altLang="zh-TW" dirty="0" smtClean="0"/>
              <a:t>支援</a:t>
            </a:r>
            <a:r>
              <a:rPr lang="zh-TW" altLang="en-US" dirty="0" smtClean="0"/>
              <a:t>產生</a:t>
            </a:r>
            <a:r>
              <a:rPr lang="zh-TW" altLang="zh-TW" dirty="0" smtClean="0"/>
              <a:t>多種圖表</a:t>
            </a:r>
            <a:r>
              <a:rPr lang="zh-TW" altLang="en-US" dirty="0"/>
              <a:t>，</a:t>
            </a:r>
            <a:r>
              <a:rPr lang="zh-TW" altLang="zh-TW" dirty="0" smtClean="0"/>
              <a:t>本</a:t>
            </a:r>
            <a:r>
              <a:rPr lang="zh-TW" altLang="zh-TW" dirty="0"/>
              <a:t>論文將用</a:t>
            </a:r>
            <a:r>
              <a:rPr lang="en-US" altLang="zh-TW" dirty="0" err="1"/>
              <a:t>JFreeChart</a:t>
            </a:r>
            <a:r>
              <a:rPr lang="zh-TW" altLang="zh-TW" dirty="0"/>
              <a:t>來分析</a:t>
            </a:r>
            <a:r>
              <a:rPr lang="en-US" altLang="zh-TW" dirty="0"/>
              <a:t>Dummy Handler</a:t>
            </a:r>
            <a:r>
              <a:rPr lang="zh-TW" altLang="zh-TW" dirty="0"/>
              <a:t>及</a:t>
            </a:r>
            <a:r>
              <a:rPr lang="en-US" altLang="zh-TW" dirty="0"/>
              <a:t>Exception Thrown Form Finally Block</a:t>
            </a:r>
            <a:r>
              <a:rPr lang="zh-TW" altLang="zh-TW" dirty="0"/>
              <a:t>兩種壞味道。</a:t>
            </a:r>
          </a:p>
          <a:p>
            <a:endParaRPr lang="zh-TW" altLang="en-US" dirty="0"/>
          </a:p>
        </p:txBody>
      </p:sp>
      <p:sp>
        <p:nvSpPr>
          <p:cNvPr id="4" name="日期版面配置區 3"/>
          <p:cNvSpPr>
            <a:spLocks noGrp="1"/>
          </p:cNvSpPr>
          <p:nvPr>
            <p:ph type="dt" sz="half" idx="10"/>
          </p:nvPr>
        </p:nvSpPr>
        <p:spPr/>
        <p:txBody>
          <a:bodyPr/>
          <a:lstStyle/>
          <a:p>
            <a:pPr>
              <a:defRPr/>
            </a:pPr>
            <a:fld id="{EAFA5826-B682-454B-8A20-4501725C21E3}" type="datetime1">
              <a:rPr lang="zh-TW" altLang="en-US" smtClean="0"/>
              <a:pPr>
                <a:defRPr/>
              </a:pPr>
              <a:t>2018/6/5</a:t>
            </a:fld>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75A2A58D-E85D-4719-B617-A12C5B989F66}" type="slidenum">
              <a:rPr lang="zh-TW" altLang="en-US" smtClean="0"/>
              <a:pPr/>
              <a:t>39</a:t>
            </a:fld>
            <a:endParaRPr lang="zh-TW" altLang="en-US"/>
          </a:p>
        </p:txBody>
      </p:sp>
      <p:pic>
        <p:nvPicPr>
          <p:cNvPr id="7" name="圖片 6"/>
          <p:cNvPicPr/>
          <p:nvPr/>
        </p:nvPicPr>
        <p:blipFill>
          <a:blip r:embed="rId2"/>
          <a:stretch>
            <a:fillRect/>
          </a:stretch>
        </p:blipFill>
        <p:spPr>
          <a:xfrm>
            <a:off x="1934845" y="4293096"/>
            <a:ext cx="5274310" cy="1538605"/>
          </a:xfrm>
          <a:prstGeom prst="rect">
            <a:avLst/>
          </a:prstGeom>
        </p:spPr>
      </p:pic>
    </p:spTree>
    <p:extLst>
      <p:ext uri="{BB962C8B-B14F-4D97-AF65-F5344CB8AC3E}">
        <p14:creationId xmlns:p14="http://schemas.microsoft.com/office/powerpoint/2010/main" val="38696003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研究背景</a:t>
            </a:r>
            <a:endParaRPr lang="zh-TW" altLang="en-US" dirty="0"/>
          </a:p>
        </p:txBody>
      </p:sp>
      <p:sp>
        <p:nvSpPr>
          <p:cNvPr id="3" name="內容版面配置區 2"/>
          <p:cNvSpPr>
            <a:spLocks noGrp="1"/>
          </p:cNvSpPr>
          <p:nvPr>
            <p:ph idx="1"/>
          </p:nvPr>
        </p:nvSpPr>
        <p:spPr/>
        <p:txBody>
          <a:bodyPr/>
          <a:lstStyle/>
          <a:p>
            <a:pPr marL="0" indent="0">
              <a:buNone/>
            </a:pPr>
            <a:r>
              <a:rPr lang="zh-TW" altLang="en-US" dirty="0" smtClean="0"/>
              <a:t>根據陳友倫</a:t>
            </a:r>
            <a:r>
              <a:rPr lang="zh-TW" altLang="zh-TW" b="1" i="1" dirty="0"/>
              <a:t>以</a:t>
            </a:r>
            <a:r>
              <a:rPr lang="en-US" altLang="zh-TW" b="1" i="1" dirty="0"/>
              <a:t>Aspect</a:t>
            </a:r>
            <a:r>
              <a:rPr lang="zh-TW" altLang="zh-TW" b="1" i="1" dirty="0"/>
              <a:t>揭露導因於例外處理的程式缺陷</a:t>
            </a:r>
            <a:r>
              <a:rPr lang="zh-TW" altLang="zh-TW" dirty="0" smtClean="0"/>
              <a:t>的</a:t>
            </a:r>
            <a:r>
              <a:rPr lang="zh-TW" altLang="en-US" dirty="0" smtClean="0"/>
              <a:t>論文，</a:t>
            </a:r>
            <a:r>
              <a:rPr lang="en-US" altLang="zh-TW" dirty="0" smtClean="0"/>
              <a:t>Robusta</a:t>
            </a:r>
            <a:r>
              <a:rPr lang="zh-TW" altLang="en-US" dirty="0" smtClean="0">
                <a:solidFill>
                  <a:schemeClr val="tx2">
                    <a:lumMod val="75000"/>
                  </a:schemeClr>
                </a:solidFill>
              </a:rPr>
              <a:t>掃描</a:t>
            </a:r>
            <a:r>
              <a:rPr lang="zh-TW" altLang="en-US" dirty="0">
                <a:solidFill>
                  <a:schemeClr val="tx2">
                    <a:lumMod val="75000"/>
                  </a:schemeClr>
                </a:solidFill>
              </a:rPr>
              <a:t>、分析途中，發現</a:t>
            </a:r>
            <a:r>
              <a:rPr lang="zh-TW" altLang="en-US" dirty="0" smtClean="0">
                <a:solidFill>
                  <a:schemeClr val="tx2">
                    <a:lumMod val="75000"/>
                  </a:schemeClr>
                </a:solidFill>
              </a:rPr>
              <a:t>就算找到</a:t>
            </a:r>
            <a:r>
              <a:rPr lang="zh-TW" altLang="en-US" dirty="0">
                <a:solidFill>
                  <a:schemeClr val="tx2">
                    <a:lumMod val="75000"/>
                  </a:schemeClr>
                </a:solidFill>
              </a:rPr>
              <a:t>再多的壞味道，如果不能證明這些壞味道是問題也是徒勞無功。因此，便有了找其他方法呈現例外處理壞味道影響的念頭。</a:t>
            </a:r>
            <a:endParaRPr lang="en-US" altLang="zh-TW" dirty="0">
              <a:solidFill>
                <a:schemeClr val="tx2">
                  <a:lumMod val="75000"/>
                </a:schemeClr>
              </a:solidFill>
            </a:endParaRPr>
          </a:p>
          <a:p>
            <a:endParaRPr lang="zh-TW" altLang="en-US" dirty="0"/>
          </a:p>
        </p:txBody>
      </p:sp>
      <p:sp>
        <p:nvSpPr>
          <p:cNvPr id="4" name="日期版面配置區 3"/>
          <p:cNvSpPr>
            <a:spLocks noGrp="1"/>
          </p:cNvSpPr>
          <p:nvPr>
            <p:ph type="dt" sz="half" idx="10"/>
          </p:nvPr>
        </p:nvSpPr>
        <p:spPr/>
        <p:txBody>
          <a:bodyPr/>
          <a:lstStyle/>
          <a:p>
            <a:pPr>
              <a:defRPr/>
            </a:pPr>
            <a:fld id="{EAFA5826-B682-454B-8A20-4501725C21E3}" type="datetime1">
              <a:rPr lang="zh-TW" altLang="en-US" smtClean="0"/>
              <a:pPr>
                <a:defRPr/>
              </a:pPr>
              <a:t>2018/6/5</a:t>
            </a:fld>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75A2A58D-E85D-4719-B617-A12C5B989F66}" type="slidenum">
              <a:rPr lang="zh-TW" altLang="en-US" smtClean="0"/>
              <a:pPr/>
              <a:t>4</a:t>
            </a:fld>
            <a:endParaRPr lang="zh-TW" altLang="en-US"/>
          </a:p>
        </p:txBody>
      </p:sp>
    </p:spTree>
    <p:extLst>
      <p:ext uri="{BB962C8B-B14F-4D97-AF65-F5344CB8AC3E}">
        <p14:creationId xmlns:p14="http://schemas.microsoft.com/office/powerpoint/2010/main" val="28402366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4" name="日期版面配置區 3"/>
          <p:cNvSpPr>
            <a:spLocks noGrp="1"/>
          </p:cNvSpPr>
          <p:nvPr>
            <p:ph type="dt" sz="half" idx="10"/>
          </p:nvPr>
        </p:nvSpPr>
        <p:spPr/>
        <p:txBody>
          <a:bodyPr/>
          <a:lstStyle/>
          <a:p>
            <a:pPr>
              <a:defRPr/>
            </a:pPr>
            <a:fld id="{EAFA5826-B682-454B-8A20-4501725C21E3}" type="datetime1">
              <a:rPr lang="zh-TW" altLang="en-US" smtClean="0"/>
              <a:pPr>
                <a:defRPr/>
              </a:pPr>
              <a:t>2018/6/5</a:t>
            </a:fld>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75A2A58D-E85D-4719-B617-A12C5B989F66}" type="slidenum">
              <a:rPr lang="zh-TW" altLang="en-US" smtClean="0"/>
              <a:pPr/>
              <a:t>40</a:t>
            </a:fld>
            <a:endParaRPr lang="zh-TW" altLang="en-US"/>
          </a:p>
        </p:txBody>
      </p:sp>
      <p:sp>
        <p:nvSpPr>
          <p:cNvPr id="7" name="內容版面配置區 2"/>
          <p:cNvSpPr>
            <a:spLocks noGrp="1"/>
          </p:cNvSpPr>
          <p:nvPr>
            <p:ph idx="1"/>
          </p:nvPr>
        </p:nvSpPr>
        <p:spPr>
          <a:xfrm>
            <a:off x="3635896" y="3282330"/>
            <a:ext cx="1450504" cy="604664"/>
          </a:xfrm>
        </p:spPr>
        <p:txBody>
          <a:bodyPr/>
          <a:lstStyle/>
          <a:p>
            <a:r>
              <a:rPr lang="zh-TW" altLang="en-US" dirty="0" smtClean="0"/>
              <a:t>影片</a:t>
            </a:r>
            <a:endParaRPr lang="zh-TW" altLang="en-US" dirty="0"/>
          </a:p>
        </p:txBody>
      </p:sp>
    </p:spTree>
    <p:extLst>
      <p:ext uri="{BB962C8B-B14F-4D97-AF65-F5344CB8AC3E}">
        <p14:creationId xmlns:p14="http://schemas.microsoft.com/office/powerpoint/2010/main" val="6690914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4" name="日期版面配置區 3"/>
          <p:cNvSpPr>
            <a:spLocks noGrp="1"/>
          </p:cNvSpPr>
          <p:nvPr>
            <p:ph type="dt" sz="half" idx="10"/>
          </p:nvPr>
        </p:nvSpPr>
        <p:spPr/>
        <p:txBody>
          <a:bodyPr/>
          <a:lstStyle/>
          <a:p>
            <a:pPr>
              <a:defRPr/>
            </a:pPr>
            <a:fld id="{EAFA5826-B682-454B-8A20-4501725C21E3}" type="datetime1">
              <a:rPr lang="zh-TW" altLang="en-US" smtClean="0"/>
              <a:pPr>
                <a:defRPr/>
              </a:pPr>
              <a:t>2018/6/5</a:t>
            </a:fld>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75A2A58D-E85D-4719-B617-A12C5B989F66}" type="slidenum">
              <a:rPr lang="zh-TW" altLang="en-US" smtClean="0"/>
              <a:pPr/>
              <a:t>41</a:t>
            </a:fld>
            <a:endParaRPr lang="zh-TW" altLang="en-US"/>
          </a:p>
        </p:txBody>
      </p:sp>
      <p:pic>
        <p:nvPicPr>
          <p:cNvPr id="7" name="內容版面配置區 6" descr="C:\Users\leo\Desktop\LeoThesis\thesis\pic\throwFromFinally\smellDetect.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5576" y="3861048"/>
            <a:ext cx="7516274" cy="2353003"/>
          </a:xfrm>
          <a:prstGeom prst="rect">
            <a:avLst/>
          </a:prstGeom>
          <a:noFill/>
          <a:ln>
            <a:noFill/>
          </a:ln>
        </p:spPr>
      </p:pic>
      <p:pic>
        <p:nvPicPr>
          <p:cNvPr id="8" name="圖片 7"/>
          <p:cNvPicPr/>
          <p:nvPr/>
        </p:nvPicPr>
        <p:blipFill>
          <a:blip r:embed="rId3"/>
          <a:stretch>
            <a:fillRect/>
          </a:stretch>
        </p:blipFill>
        <p:spPr>
          <a:xfrm>
            <a:off x="1876875" y="234183"/>
            <a:ext cx="5273675" cy="3512820"/>
          </a:xfrm>
          <a:prstGeom prst="rect">
            <a:avLst/>
          </a:prstGeom>
        </p:spPr>
      </p:pic>
    </p:spTree>
    <p:extLst>
      <p:ext uri="{BB962C8B-B14F-4D97-AF65-F5344CB8AC3E}">
        <p14:creationId xmlns:p14="http://schemas.microsoft.com/office/powerpoint/2010/main" val="245163540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116632"/>
            <a:ext cx="8229600" cy="1143000"/>
          </a:xfrm>
        </p:spPr>
        <p:txBody>
          <a:bodyPr/>
          <a:lstStyle/>
          <a:p>
            <a:r>
              <a:rPr lang="en-US" altLang="zh-TW" dirty="0" err="1" smtClean="0"/>
              <a:t>JFreeChart</a:t>
            </a:r>
            <a:r>
              <a:rPr lang="en-US" altLang="zh-TW" dirty="0" smtClean="0"/>
              <a:t>-</a:t>
            </a:r>
            <a:r>
              <a:rPr lang="en-US" altLang="zh-TW" dirty="0"/>
              <a:t> Dummy </a:t>
            </a:r>
            <a:r>
              <a:rPr lang="en-US" altLang="zh-TW" dirty="0" smtClean="0"/>
              <a:t>Handler</a:t>
            </a:r>
            <a:br>
              <a:rPr lang="en-US" altLang="zh-TW" dirty="0" smtClean="0"/>
            </a:br>
            <a:r>
              <a:rPr lang="zh-TW" altLang="en-US" dirty="0" smtClean="0"/>
              <a:t>案例</a:t>
            </a:r>
            <a:r>
              <a:rPr lang="zh-TW" altLang="en-US" dirty="0"/>
              <a:t>分析</a:t>
            </a:r>
          </a:p>
        </p:txBody>
      </p:sp>
      <p:sp>
        <p:nvSpPr>
          <p:cNvPr id="4" name="日期版面配置區 3"/>
          <p:cNvSpPr>
            <a:spLocks noGrp="1"/>
          </p:cNvSpPr>
          <p:nvPr>
            <p:ph type="dt" sz="half" idx="10"/>
          </p:nvPr>
        </p:nvSpPr>
        <p:spPr/>
        <p:txBody>
          <a:bodyPr/>
          <a:lstStyle/>
          <a:p>
            <a:pPr>
              <a:defRPr/>
            </a:pPr>
            <a:fld id="{EAFA5826-B682-454B-8A20-4501725C21E3}" type="datetime1">
              <a:rPr lang="zh-TW" altLang="en-US" smtClean="0"/>
              <a:pPr>
                <a:defRPr/>
              </a:pPr>
              <a:t>2018/6/5</a:t>
            </a:fld>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75A2A58D-E85D-4719-B617-A12C5B989F66}" type="slidenum">
              <a:rPr lang="zh-TW" altLang="en-US" smtClean="0"/>
              <a:pPr/>
              <a:t>42</a:t>
            </a:fld>
            <a:endParaRPr lang="zh-TW" altLang="en-US"/>
          </a:p>
        </p:txBody>
      </p:sp>
      <p:pic>
        <p:nvPicPr>
          <p:cNvPr id="7" name="內容版面配置區 6" descr="C:\Users\leo\Desktop\LeoThesis\thesis\pic\Dummy&amp;Empty\smellDetect.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47664" y="1556792"/>
            <a:ext cx="5942526" cy="2952328"/>
          </a:xfrm>
          <a:prstGeom prst="rect">
            <a:avLst/>
          </a:prstGeom>
          <a:noFill/>
          <a:ln>
            <a:noFill/>
          </a:ln>
        </p:spPr>
      </p:pic>
      <p:pic>
        <p:nvPicPr>
          <p:cNvPr id="8" name="圖片 7" descr="C:\Users\leo\Desktop\LeoThesis\thesis\pic\Dummy&amp;Empty\aspectJ.PNG"/>
          <p:cNvPicPr/>
          <p:nvPr/>
        </p:nvPicPr>
        <p:blipFill>
          <a:blip r:embed="rId3">
            <a:extLst>
              <a:ext uri="{28A0092B-C50C-407E-A947-70E740481C1C}">
                <a14:useLocalDpi xmlns:a14="http://schemas.microsoft.com/office/drawing/2010/main" val="0"/>
              </a:ext>
            </a:extLst>
          </a:blip>
          <a:srcRect/>
          <a:stretch>
            <a:fillRect/>
          </a:stretch>
        </p:blipFill>
        <p:spPr bwMode="auto">
          <a:xfrm>
            <a:off x="1559005" y="4941168"/>
            <a:ext cx="5226685" cy="709295"/>
          </a:xfrm>
          <a:prstGeom prst="rect">
            <a:avLst/>
          </a:prstGeom>
          <a:noFill/>
          <a:ln>
            <a:noFill/>
          </a:ln>
        </p:spPr>
      </p:pic>
    </p:spTree>
    <p:extLst>
      <p:ext uri="{BB962C8B-B14F-4D97-AF65-F5344CB8AC3E}">
        <p14:creationId xmlns:p14="http://schemas.microsoft.com/office/powerpoint/2010/main" val="172474651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4" name="日期版面配置區 3"/>
          <p:cNvSpPr>
            <a:spLocks noGrp="1"/>
          </p:cNvSpPr>
          <p:nvPr>
            <p:ph type="dt" sz="half" idx="10"/>
          </p:nvPr>
        </p:nvSpPr>
        <p:spPr/>
        <p:txBody>
          <a:bodyPr/>
          <a:lstStyle/>
          <a:p>
            <a:pPr>
              <a:defRPr/>
            </a:pPr>
            <a:fld id="{EAFA5826-B682-454B-8A20-4501725C21E3}" type="datetime1">
              <a:rPr lang="zh-TW" altLang="en-US" smtClean="0"/>
              <a:pPr>
                <a:defRPr/>
              </a:pPr>
              <a:t>2018/6/5</a:t>
            </a:fld>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75A2A58D-E85D-4719-B617-A12C5B989F66}" type="slidenum">
              <a:rPr lang="zh-TW" altLang="en-US" smtClean="0"/>
              <a:pPr/>
              <a:t>43</a:t>
            </a:fld>
            <a:endParaRPr lang="zh-TW" altLang="en-US"/>
          </a:p>
        </p:txBody>
      </p:sp>
      <p:sp>
        <p:nvSpPr>
          <p:cNvPr id="7" name="內容版面配置區 2"/>
          <p:cNvSpPr>
            <a:spLocks noGrp="1"/>
          </p:cNvSpPr>
          <p:nvPr>
            <p:ph idx="1"/>
          </p:nvPr>
        </p:nvSpPr>
        <p:spPr>
          <a:xfrm>
            <a:off x="3738736" y="3512912"/>
            <a:ext cx="1666528" cy="748163"/>
          </a:xfrm>
        </p:spPr>
        <p:txBody>
          <a:bodyPr/>
          <a:lstStyle/>
          <a:p>
            <a:r>
              <a:rPr lang="zh-TW" altLang="en-US" dirty="0" smtClean="0"/>
              <a:t>影片</a:t>
            </a:r>
            <a:endParaRPr lang="zh-TW" altLang="en-US" dirty="0"/>
          </a:p>
        </p:txBody>
      </p:sp>
    </p:spTree>
    <p:extLst>
      <p:ext uri="{BB962C8B-B14F-4D97-AF65-F5344CB8AC3E}">
        <p14:creationId xmlns:p14="http://schemas.microsoft.com/office/powerpoint/2010/main" val="310221135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4" name="日期版面配置區 3"/>
          <p:cNvSpPr>
            <a:spLocks noGrp="1"/>
          </p:cNvSpPr>
          <p:nvPr>
            <p:ph type="dt" sz="half" idx="10"/>
          </p:nvPr>
        </p:nvSpPr>
        <p:spPr/>
        <p:txBody>
          <a:bodyPr/>
          <a:lstStyle/>
          <a:p>
            <a:pPr>
              <a:defRPr/>
            </a:pPr>
            <a:fld id="{EAFA5826-B682-454B-8A20-4501725C21E3}" type="datetime1">
              <a:rPr lang="zh-TW" altLang="en-US" smtClean="0"/>
              <a:pPr>
                <a:defRPr/>
              </a:pPr>
              <a:t>2018/6/5</a:t>
            </a:fld>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75A2A58D-E85D-4719-B617-A12C5B989F66}" type="slidenum">
              <a:rPr lang="zh-TW" altLang="en-US" smtClean="0"/>
              <a:pPr/>
              <a:t>44</a:t>
            </a:fld>
            <a:endParaRPr lang="zh-TW" altLang="en-US"/>
          </a:p>
        </p:txBody>
      </p:sp>
      <p:pic>
        <p:nvPicPr>
          <p:cNvPr id="7" name="內容版面配置區 6" descr="C:\Users\leo\Desktop\LeoThesis\thesis\pic\Dummy&amp;Empty\testCase.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3053255"/>
            <a:ext cx="8229600" cy="3159104"/>
          </a:xfrm>
          <a:prstGeom prst="rect">
            <a:avLst/>
          </a:prstGeom>
          <a:noFill/>
          <a:ln>
            <a:noFill/>
          </a:ln>
        </p:spPr>
      </p:pic>
      <p:pic>
        <p:nvPicPr>
          <p:cNvPr id="8" name="圖片 7" descr="C:\Users\leo\Desktop\LeoThesis\thesis\pic\Dummy&amp;Empty\smellDetect.PNG"/>
          <p:cNvPicPr/>
          <p:nvPr/>
        </p:nvPicPr>
        <p:blipFill>
          <a:blip r:embed="rId3">
            <a:extLst>
              <a:ext uri="{28A0092B-C50C-407E-A947-70E740481C1C}">
                <a14:useLocalDpi xmlns:a14="http://schemas.microsoft.com/office/drawing/2010/main" val="0"/>
              </a:ext>
            </a:extLst>
          </a:blip>
          <a:srcRect/>
          <a:stretch>
            <a:fillRect/>
          </a:stretch>
        </p:blipFill>
        <p:spPr bwMode="auto">
          <a:xfrm>
            <a:off x="2601519" y="791144"/>
            <a:ext cx="4175760" cy="2190115"/>
          </a:xfrm>
          <a:prstGeom prst="rect">
            <a:avLst/>
          </a:prstGeom>
          <a:noFill/>
          <a:ln>
            <a:noFill/>
          </a:ln>
        </p:spPr>
      </p:pic>
    </p:spTree>
    <p:extLst>
      <p:ext uri="{BB962C8B-B14F-4D97-AF65-F5344CB8AC3E}">
        <p14:creationId xmlns:p14="http://schemas.microsoft.com/office/powerpoint/2010/main" val="157220380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標題 10"/>
          <p:cNvSpPr>
            <a:spLocks noGrp="1"/>
          </p:cNvSpPr>
          <p:nvPr>
            <p:ph type="title"/>
          </p:nvPr>
        </p:nvSpPr>
        <p:spPr/>
        <p:txBody>
          <a:bodyPr/>
          <a:lstStyle/>
          <a:p>
            <a:pPr>
              <a:defRPr/>
            </a:pPr>
            <a:r>
              <a:rPr lang="zh-TW" altLang="en-US" dirty="0" smtClean="0"/>
              <a:t>大綱</a:t>
            </a:r>
            <a:endParaRPr lang="zh-TW" altLang="en-US" dirty="0"/>
          </a:p>
        </p:txBody>
      </p:sp>
      <p:sp>
        <p:nvSpPr>
          <p:cNvPr id="14339" name="內容版面配置區 11"/>
          <p:cNvSpPr>
            <a:spLocks noGrp="1"/>
          </p:cNvSpPr>
          <p:nvPr>
            <p:ph idx="1"/>
          </p:nvPr>
        </p:nvSpPr>
        <p:spPr/>
        <p:txBody>
          <a:bodyPr/>
          <a:lstStyle/>
          <a:p>
            <a:r>
              <a:rPr lang="zh-TW" altLang="en-US" dirty="0">
                <a:solidFill>
                  <a:schemeClr val="tx2">
                    <a:lumMod val="20000"/>
                    <a:lumOff val="80000"/>
                  </a:schemeClr>
                </a:solidFill>
              </a:rPr>
              <a:t>研究背景與動機</a:t>
            </a:r>
            <a:endParaRPr lang="en-US" altLang="zh-TW" dirty="0">
              <a:solidFill>
                <a:schemeClr val="tx2">
                  <a:lumMod val="20000"/>
                  <a:lumOff val="80000"/>
                </a:schemeClr>
              </a:solidFill>
            </a:endParaRPr>
          </a:p>
          <a:p>
            <a:r>
              <a:rPr lang="zh-TW" altLang="en-US" dirty="0">
                <a:solidFill>
                  <a:schemeClr val="tx2">
                    <a:lumMod val="20000"/>
                    <a:lumOff val="80000"/>
                  </a:schemeClr>
                </a:solidFill>
              </a:rPr>
              <a:t>研究目標</a:t>
            </a:r>
            <a:endParaRPr lang="en-US" altLang="zh-TW" dirty="0">
              <a:solidFill>
                <a:schemeClr val="tx2">
                  <a:lumMod val="20000"/>
                  <a:lumOff val="80000"/>
                </a:schemeClr>
              </a:solidFill>
            </a:endParaRPr>
          </a:p>
          <a:p>
            <a:r>
              <a:rPr lang="zh-TW" altLang="en-US" dirty="0">
                <a:solidFill>
                  <a:schemeClr val="tx2">
                    <a:lumMod val="20000"/>
                    <a:lumOff val="80000"/>
                  </a:schemeClr>
                </a:solidFill>
              </a:rPr>
              <a:t>相關背景知識</a:t>
            </a:r>
            <a:endParaRPr lang="en-US" altLang="zh-TW" dirty="0">
              <a:solidFill>
                <a:schemeClr val="tx2">
                  <a:lumMod val="20000"/>
                  <a:lumOff val="80000"/>
                </a:schemeClr>
              </a:solidFill>
            </a:endParaRPr>
          </a:p>
          <a:p>
            <a:r>
              <a:rPr lang="zh-TW" altLang="en-US" dirty="0">
                <a:solidFill>
                  <a:schemeClr val="tx2">
                    <a:lumMod val="20000"/>
                    <a:lumOff val="80000"/>
                  </a:schemeClr>
                </a:solidFill>
              </a:rPr>
              <a:t>方法概念及實作</a:t>
            </a:r>
            <a:endParaRPr lang="en-US" altLang="zh-TW" dirty="0">
              <a:solidFill>
                <a:schemeClr val="tx2">
                  <a:lumMod val="20000"/>
                  <a:lumOff val="80000"/>
                </a:schemeClr>
              </a:solidFill>
            </a:endParaRPr>
          </a:p>
          <a:p>
            <a:r>
              <a:rPr lang="zh-TW" altLang="en-US" dirty="0">
                <a:solidFill>
                  <a:schemeClr val="tx2">
                    <a:lumMod val="20000"/>
                    <a:lumOff val="80000"/>
                  </a:schemeClr>
                </a:solidFill>
              </a:rPr>
              <a:t>案例分析</a:t>
            </a:r>
            <a:endParaRPr lang="en-US" altLang="zh-TW" dirty="0">
              <a:solidFill>
                <a:schemeClr val="tx2">
                  <a:lumMod val="20000"/>
                  <a:lumOff val="80000"/>
                </a:schemeClr>
              </a:solidFill>
            </a:endParaRPr>
          </a:p>
          <a:p>
            <a:r>
              <a:rPr lang="zh-TW" altLang="en-US" dirty="0">
                <a:solidFill>
                  <a:schemeClr val="tx2">
                    <a:lumMod val="75000"/>
                  </a:schemeClr>
                </a:solidFill>
              </a:rPr>
              <a:t>結論與未來研究方向</a:t>
            </a:r>
          </a:p>
        </p:txBody>
      </p:sp>
      <p:sp>
        <p:nvSpPr>
          <p:cNvPr id="5" name="日期版面配置區 4"/>
          <p:cNvSpPr>
            <a:spLocks noGrp="1"/>
          </p:cNvSpPr>
          <p:nvPr>
            <p:ph type="dt" sz="half" idx="10"/>
          </p:nvPr>
        </p:nvSpPr>
        <p:spPr/>
        <p:txBody>
          <a:bodyPr/>
          <a:lstStyle/>
          <a:p>
            <a:pPr>
              <a:defRPr/>
            </a:pPr>
            <a:fld id="{8C4365B6-F14D-4045-8E37-64E386527D75}" type="datetime1">
              <a:rPr lang="zh-TW" altLang="en-US" smtClean="0"/>
              <a:pPr>
                <a:defRPr/>
              </a:pPr>
              <a:t>2018/6/4</a:t>
            </a:fld>
            <a:endParaRPr lang="zh-TW" altLang="en-US" dirty="0"/>
          </a:p>
        </p:txBody>
      </p:sp>
      <p:sp>
        <p:nvSpPr>
          <p:cNvPr id="7" name="頁尾版面配置區 6"/>
          <p:cNvSpPr>
            <a:spLocks noGrp="1"/>
          </p:cNvSpPr>
          <p:nvPr>
            <p:ph type="ftr" sz="quarter" idx="11"/>
          </p:nvPr>
        </p:nvSpPr>
        <p:spPr/>
        <p:txBody>
          <a:bodyPr/>
          <a:lstStyle/>
          <a:p>
            <a:pPr>
              <a:defRPr/>
            </a:pPr>
            <a:r>
              <a:rPr lang="zh-TW" altLang="en-US" smtClean="0"/>
              <a:t>軟體系統實驗室</a:t>
            </a:r>
            <a:endParaRPr lang="zh-TW" altLang="en-US"/>
          </a:p>
        </p:txBody>
      </p:sp>
      <p:sp>
        <p:nvSpPr>
          <p:cNvPr id="4" name="投影片編號版面配置區 3"/>
          <p:cNvSpPr>
            <a:spLocks noGrp="1"/>
          </p:cNvSpPr>
          <p:nvPr>
            <p:ph type="sldNum" sz="quarter" idx="12"/>
          </p:nvPr>
        </p:nvSpPr>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190A5E35-A5C2-4CE5-935A-79786C112CF7}" type="slidenum">
              <a:rPr kumimoji="0" lang="zh-TW" altLang="en-US">
                <a:solidFill>
                  <a:srgbClr val="215968"/>
                </a:solidFill>
                <a:latin typeface="Calibri" panose="020F0502020204030204" pitchFamily="34" charset="0"/>
              </a:rPr>
              <a:pPr eaLnBrk="1" hangingPunct="1"/>
              <a:t>45</a:t>
            </a:fld>
            <a:endParaRPr kumimoji="0" lang="zh-TW" altLang="en-US">
              <a:solidFill>
                <a:srgbClr val="215968"/>
              </a:solidFill>
              <a:latin typeface="Calibri" panose="020F0502020204030204" pitchFamily="34" charset="0"/>
            </a:endParaRPr>
          </a:p>
        </p:txBody>
      </p:sp>
    </p:spTree>
    <p:extLst>
      <p:ext uri="{BB962C8B-B14F-4D97-AF65-F5344CB8AC3E}">
        <p14:creationId xmlns:p14="http://schemas.microsoft.com/office/powerpoint/2010/main" val="34113024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結論</a:t>
            </a:r>
            <a:endParaRPr lang="zh-TW" altLang="en-US" dirty="0"/>
          </a:p>
        </p:txBody>
      </p:sp>
      <p:sp>
        <p:nvSpPr>
          <p:cNvPr id="3" name="內容版面配置區 2"/>
          <p:cNvSpPr>
            <a:spLocks noGrp="1"/>
          </p:cNvSpPr>
          <p:nvPr>
            <p:ph idx="1"/>
          </p:nvPr>
        </p:nvSpPr>
        <p:spPr/>
        <p:txBody>
          <a:bodyPr/>
          <a:lstStyle/>
          <a:p>
            <a:r>
              <a:rPr lang="zh-TW" altLang="en-US" dirty="0" smtClean="0"/>
              <a:t>為所有壞味道實作了自動產</a:t>
            </a:r>
            <a:r>
              <a:rPr lang="zh-TW" altLang="en-US" dirty="0"/>
              <a:t>生</a:t>
            </a:r>
            <a:r>
              <a:rPr lang="en-US" altLang="zh-TW" dirty="0" err="1" smtClean="0"/>
              <a:t>AspectJ</a:t>
            </a:r>
            <a:r>
              <a:rPr lang="zh-TW" altLang="en-US" dirty="0" smtClean="0"/>
              <a:t>、測試案例</a:t>
            </a:r>
            <a:endParaRPr lang="en-US" altLang="zh-TW" dirty="0" smtClean="0"/>
          </a:p>
          <a:p>
            <a:r>
              <a:rPr lang="en-US" altLang="zh-TW" dirty="0"/>
              <a:t>Robusta</a:t>
            </a:r>
            <a:r>
              <a:rPr lang="zh-TW" altLang="en-US" dirty="0"/>
              <a:t>產生的</a:t>
            </a:r>
            <a:r>
              <a:rPr lang="en-US" altLang="zh-TW" dirty="0" err="1" smtClean="0"/>
              <a:t>AspectJ</a:t>
            </a:r>
            <a:r>
              <a:rPr lang="zh-TW" altLang="en-US" dirty="0" smtClean="0"/>
              <a:t>、測試案例能</a:t>
            </a:r>
            <a:r>
              <a:rPr lang="zh-TW" altLang="en-US" dirty="0"/>
              <a:t>發揮功效，揭露例外處理壞味道對於軟體的影響。</a:t>
            </a:r>
            <a:endParaRPr lang="zh-TW" altLang="en-US" dirty="0"/>
          </a:p>
        </p:txBody>
      </p:sp>
      <p:sp>
        <p:nvSpPr>
          <p:cNvPr id="4" name="日期版面配置區 3"/>
          <p:cNvSpPr>
            <a:spLocks noGrp="1"/>
          </p:cNvSpPr>
          <p:nvPr>
            <p:ph type="dt" sz="half" idx="10"/>
          </p:nvPr>
        </p:nvSpPr>
        <p:spPr/>
        <p:txBody>
          <a:bodyPr/>
          <a:lstStyle/>
          <a:p>
            <a:pPr>
              <a:defRPr/>
            </a:pPr>
            <a:fld id="{EAFA5826-B682-454B-8A20-4501725C21E3}" type="datetime1">
              <a:rPr lang="zh-TW" altLang="en-US" smtClean="0"/>
              <a:pPr>
                <a:defRPr/>
              </a:pPr>
              <a:t>2018/6/5</a:t>
            </a:fld>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75A2A58D-E85D-4719-B617-A12C5B989F66}" type="slidenum">
              <a:rPr lang="zh-TW" altLang="en-US" smtClean="0"/>
              <a:pPr/>
              <a:t>46</a:t>
            </a:fld>
            <a:endParaRPr lang="zh-TW" altLang="en-US"/>
          </a:p>
        </p:txBody>
      </p:sp>
    </p:spTree>
    <p:extLst>
      <p:ext uri="{BB962C8B-B14F-4D97-AF65-F5344CB8AC3E}">
        <p14:creationId xmlns:p14="http://schemas.microsoft.com/office/powerpoint/2010/main" val="349548906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未來研究方向</a:t>
            </a:r>
            <a:endParaRPr lang="zh-TW" altLang="en-US" dirty="0"/>
          </a:p>
        </p:txBody>
      </p:sp>
      <p:sp>
        <p:nvSpPr>
          <p:cNvPr id="3" name="內容版面配置區 2"/>
          <p:cNvSpPr>
            <a:spLocks noGrp="1"/>
          </p:cNvSpPr>
          <p:nvPr>
            <p:ph idx="1"/>
          </p:nvPr>
        </p:nvSpPr>
        <p:spPr/>
        <p:txBody>
          <a:bodyPr/>
          <a:lstStyle/>
          <a:p>
            <a:r>
              <a:rPr lang="zh-TW" altLang="en-US" dirty="0" smtClean="0"/>
              <a:t>自動產生的測試案例更完善</a:t>
            </a:r>
            <a:endParaRPr lang="zh-TW" altLang="en-US" dirty="0"/>
          </a:p>
        </p:txBody>
      </p:sp>
      <p:sp>
        <p:nvSpPr>
          <p:cNvPr id="4" name="日期版面配置區 3"/>
          <p:cNvSpPr>
            <a:spLocks noGrp="1"/>
          </p:cNvSpPr>
          <p:nvPr>
            <p:ph type="dt" sz="half" idx="10"/>
          </p:nvPr>
        </p:nvSpPr>
        <p:spPr/>
        <p:txBody>
          <a:bodyPr/>
          <a:lstStyle/>
          <a:p>
            <a:pPr>
              <a:defRPr/>
            </a:pPr>
            <a:fld id="{EAFA5826-B682-454B-8A20-4501725C21E3}" type="datetime1">
              <a:rPr lang="zh-TW" altLang="en-US" smtClean="0"/>
              <a:pPr>
                <a:defRPr/>
              </a:pPr>
              <a:t>2018/6/4</a:t>
            </a:fld>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75A2A58D-E85D-4719-B617-A12C5B989F66}" type="slidenum">
              <a:rPr lang="zh-TW" altLang="en-US" smtClean="0"/>
              <a:pPr/>
              <a:t>47</a:t>
            </a:fld>
            <a:endParaRPr lang="zh-TW" altLang="en-US"/>
          </a:p>
        </p:txBody>
      </p:sp>
      <p:pic>
        <p:nvPicPr>
          <p:cNvPr id="7" name="圖片 6"/>
          <p:cNvPicPr/>
          <p:nvPr/>
        </p:nvPicPr>
        <p:blipFill>
          <a:blip r:embed="rId2"/>
          <a:stretch>
            <a:fillRect/>
          </a:stretch>
        </p:blipFill>
        <p:spPr>
          <a:xfrm>
            <a:off x="1819048" y="2547980"/>
            <a:ext cx="5445467" cy="1573677"/>
          </a:xfrm>
          <a:prstGeom prst="rect">
            <a:avLst/>
          </a:prstGeom>
        </p:spPr>
      </p:pic>
      <p:pic>
        <p:nvPicPr>
          <p:cNvPr id="8" name="圖片 7" descr="C:\Users\leo\Downloads\image (11).png"/>
          <p:cNvPicPr/>
          <p:nvPr/>
        </p:nvPicPr>
        <p:blipFill>
          <a:blip r:embed="rId3">
            <a:extLst>
              <a:ext uri="{28A0092B-C50C-407E-A947-70E740481C1C}">
                <a14:useLocalDpi xmlns:a14="http://schemas.microsoft.com/office/drawing/2010/main" val="0"/>
              </a:ext>
            </a:extLst>
          </a:blip>
          <a:srcRect/>
          <a:stretch>
            <a:fillRect/>
          </a:stretch>
        </p:blipFill>
        <p:spPr bwMode="auto">
          <a:xfrm>
            <a:off x="1819048" y="4351844"/>
            <a:ext cx="5445467" cy="1309403"/>
          </a:xfrm>
          <a:prstGeom prst="rect">
            <a:avLst/>
          </a:prstGeom>
          <a:noFill/>
          <a:ln>
            <a:noFill/>
          </a:ln>
        </p:spPr>
      </p:pic>
    </p:spTree>
    <p:extLst>
      <p:ext uri="{BB962C8B-B14F-4D97-AF65-F5344CB8AC3E}">
        <p14:creationId xmlns:p14="http://schemas.microsoft.com/office/powerpoint/2010/main" val="171286324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a:xfrm>
            <a:off x="432427" y="3062038"/>
            <a:ext cx="8229600" cy="824955"/>
          </a:xfrm>
        </p:spPr>
        <p:txBody>
          <a:bodyPr/>
          <a:lstStyle/>
          <a:p>
            <a:pPr marL="0" indent="0" algn="ctr">
              <a:buNone/>
            </a:pPr>
            <a:r>
              <a:rPr lang="en-US" altLang="zh-TW" sz="8800" dirty="0" smtClean="0"/>
              <a:t>Q&amp;A</a:t>
            </a:r>
            <a:endParaRPr lang="zh-TW" altLang="en-US" sz="8800" dirty="0"/>
          </a:p>
        </p:txBody>
      </p:sp>
      <p:sp>
        <p:nvSpPr>
          <p:cNvPr id="4" name="日期版面配置區 3"/>
          <p:cNvSpPr>
            <a:spLocks noGrp="1"/>
          </p:cNvSpPr>
          <p:nvPr>
            <p:ph type="dt" sz="half" idx="10"/>
          </p:nvPr>
        </p:nvSpPr>
        <p:spPr/>
        <p:txBody>
          <a:bodyPr/>
          <a:lstStyle/>
          <a:p>
            <a:pPr>
              <a:defRPr/>
            </a:pPr>
            <a:fld id="{EAFA5826-B682-454B-8A20-4501725C21E3}" type="datetime1">
              <a:rPr lang="zh-TW" altLang="en-US" smtClean="0"/>
              <a:pPr>
                <a:defRPr/>
              </a:pPr>
              <a:t>2018/6/4</a:t>
            </a:fld>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75A2A58D-E85D-4719-B617-A12C5B989F66}" type="slidenum">
              <a:rPr lang="zh-TW" altLang="en-US" smtClean="0"/>
              <a:pPr/>
              <a:t>48</a:t>
            </a:fld>
            <a:endParaRPr lang="zh-TW" altLang="en-US"/>
          </a:p>
        </p:txBody>
      </p:sp>
    </p:spTree>
    <p:extLst>
      <p:ext uri="{BB962C8B-B14F-4D97-AF65-F5344CB8AC3E}">
        <p14:creationId xmlns:p14="http://schemas.microsoft.com/office/powerpoint/2010/main" val="26127223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研</a:t>
            </a:r>
            <a:r>
              <a:rPr lang="zh-TW" altLang="en-US" dirty="0"/>
              <a:t>究</a:t>
            </a:r>
            <a:r>
              <a:rPr lang="zh-TW" altLang="en-US" dirty="0" smtClean="0"/>
              <a:t>動機</a:t>
            </a:r>
            <a:endParaRPr lang="zh-TW" altLang="en-US" dirty="0"/>
          </a:p>
        </p:txBody>
      </p:sp>
      <p:sp>
        <p:nvSpPr>
          <p:cNvPr id="3" name="內容版面配置區 2"/>
          <p:cNvSpPr>
            <a:spLocks noGrp="1"/>
          </p:cNvSpPr>
          <p:nvPr>
            <p:ph idx="1"/>
          </p:nvPr>
        </p:nvSpPr>
        <p:spPr/>
        <p:txBody>
          <a:bodyPr/>
          <a:lstStyle/>
          <a:p>
            <a:r>
              <a:rPr lang="zh-TW" altLang="en-US" dirty="0"/>
              <a:t>為了呈現例外處例壞味道對於系統的影響而特別去學習如何撰寫</a:t>
            </a:r>
            <a:r>
              <a:rPr lang="en-US" altLang="zh-TW" dirty="0" err="1"/>
              <a:t>AspectJ</a:t>
            </a:r>
            <a:r>
              <a:rPr lang="zh-TW" altLang="en-US" dirty="0"/>
              <a:t>程式，對於一般軟體開發或是維護</a:t>
            </a:r>
            <a:r>
              <a:rPr lang="zh-TW" altLang="en-US" dirty="0" smtClean="0"/>
              <a:t>人員來</a:t>
            </a:r>
            <a:r>
              <a:rPr lang="zh-TW" altLang="en-US" dirty="0"/>
              <a:t>說學習效益</a:t>
            </a:r>
            <a:r>
              <a:rPr lang="zh-TW" altLang="en-US" dirty="0" smtClean="0"/>
              <a:t>低</a:t>
            </a:r>
            <a:endParaRPr lang="en-US" altLang="zh-TW" dirty="0" smtClean="0"/>
          </a:p>
          <a:p>
            <a:r>
              <a:rPr lang="zh-TW" altLang="en-US" dirty="0"/>
              <a:t>撰寫</a:t>
            </a:r>
            <a:r>
              <a:rPr lang="en-US" altLang="zh-TW" dirty="0" err="1"/>
              <a:t>AspectJ</a:t>
            </a:r>
            <a:r>
              <a:rPr lang="zh-TW" altLang="en-US" dirty="0"/>
              <a:t> 程式及對應的測試案例須要花費大量時間，降低軟體維護的</a:t>
            </a:r>
            <a:r>
              <a:rPr lang="zh-TW" altLang="en-US" dirty="0" smtClean="0"/>
              <a:t>成本</a:t>
            </a:r>
            <a:endParaRPr lang="en-US" altLang="zh-TW" dirty="0" smtClean="0"/>
          </a:p>
        </p:txBody>
      </p:sp>
      <p:sp>
        <p:nvSpPr>
          <p:cNvPr id="4" name="日期版面配置區 3"/>
          <p:cNvSpPr>
            <a:spLocks noGrp="1"/>
          </p:cNvSpPr>
          <p:nvPr>
            <p:ph type="dt" sz="half" idx="10"/>
          </p:nvPr>
        </p:nvSpPr>
        <p:spPr/>
        <p:txBody>
          <a:bodyPr/>
          <a:lstStyle/>
          <a:p>
            <a:pPr>
              <a:defRPr/>
            </a:pPr>
            <a:fld id="{EAFA5826-B682-454B-8A20-4501725C21E3}" type="datetime1">
              <a:rPr lang="zh-TW" altLang="en-US" smtClean="0"/>
              <a:pPr>
                <a:defRPr/>
              </a:pPr>
              <a:t>2018/6/5</a:t>
            </a:fld>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75A2A58D-E85D-4719-B617-A12C5B989F66}" type="slidenum">
              <a:rPr lang="zh-TW" altLang="en-US" smtClean="0"/>
              <a:pPr/>
              <a:t>5</a:t>
            </a:fld>
            <a:endParaRPr lang="zh-TW" altLang="en-US"/>
          </a:p>
        </p:txBody>
      </p:sp>
    </p:spTree>
    <p:extLst>
      <p:ext uri="{BB962C8B-B14F-4D97-AF65-F5344CB8AC3E}">
        <p14:creationId xmlns:p14="http://schemas.microsoft.com/office/powerpoint/2010/main" val="23238400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標題 10"/>
          <p:cNvSpPr>
            <a:spLocks noGrp="1"/>
          </p:cNvSpPr>
          <p:nvPr>
            <p:ph type="title"/>
          </p:nvPr>
        </p:nvSpPr>
        <p:spPr/>
        <p:txBody>
          <a:bodyPr/>
          <a:lstStyle/>
          <a:p>
            <a:pPr>
              <a:defRPr/>
            </a:pPr>
            <a:r>
              <a:rPr lang="zh-TW" altLang="en-US" dirty="0" smtClean="0"/>
              <a:t>大綱</a:t>
            </a:r>
            <a:endParaRPr lang="zh-TW" altLang="en-US" dirty="0"/>
          </a:p>
        </p:txBody>
      </p:sp>
      <p:sp>
        <p:nvSpPr>
          <p:cNvPr id="14339" name="內容版面配置區 11"/>
          <p:cNvSpPr>
            <a:spLocks noGrp="1"/>
          </p:cNvSpPr>
          <p:nvPr>
            <p:ph idx="1"/>
          </p:nvPr>
        </p:nvSpPr>
        <p:spPr/>
        <p:txBody>
          <a:bodyPr/>
          <a:lstStyle/>
          <a:p>
            <a:r>
              <a:rPr lang="zh-TW" altLang="en-US" dirty="0" smtClean="0">
                <a:solidFill>
                  <a:schemeClr val="tx2">
                    <a:lumMod val="20000"/>
                    <a:lumOff val="80000"/>
                  </a:schemeClr>
                </a:solidFill>
              </a:rPr>
              <a:t>研究背景與動機</a:t>
            </a:r>
            <a:endParaRPr lang="en-US" altLang="zh-TW" dirty="0" smtClean="0">
              <a:solidFill>
                <a:schemeClr val="tx2">
                  <a:lumMod val="20000"/>
                  <a:lumOff val="80000"/>
                </a:schemeClr>
              </a:solidFill>
            </a:endParaRPr>
          </a:p>
          <a:p>
            <a:r>
              <a:rPr lang="zh-TW" altLang="en-US" dirty="0">
                <a:solidFill>
                  <a:schemeClr val="tx2">
                    <a:lumMod val="75000"/>
                  </a:schemeClr>
                </a:solidFill>
              </a:rPr>
              <a:t>研究</a:t>
            </a:r>
            <a:r>
              <a:rPr lang="zh-TW" altLang="en-US" dirty="0" smtClean="0">
                <a:solidFill>
                  <a:schemeClr val="tx2">
                    <a:lumMod val="75000"/>
                  </a:schemeClr>
                </a:solidFill>
              </a:rPr>
              <a:t>目標</a:t>
            </a:r>
            <a:endParaRPr lang="en-US" altLang="zh-TW" dirty="0" smtClean="0">
              <a:solidFill>
                <a:schemeClr val="tx2">
                  <a:lumMod val="75000"/>
                </a:schemeClr>
              </a:solidFill>
            </a:endParaRPr>
          </a:p>
          <a:p>
            <a:r>
              <a:rPr lang="zh-TW" altLang="en-US" dirty="0" smtClean="0">
                <a:solidFill>
                  <a:schemeClr val="tx2">
                    <a:lumMod val="20000"/>
                    <a:lumOff val="80000"/>
                  </a:schemeClr>
                </a:solidFill>
              </a:rPr>
              <a:t>相關背景知識</a:t>
            </a:r>
            <a:endParaRPr lang="en-US" altLang="zh-TW" dirty="0" smtClean="0">
              <a:solidFill>
                <a:schemeClr val="tx2">
                  <a:lumMod val="20000"/>
                  <a:lumOff val="80000"/>
                </a:schemeClr>
              </a:solidFill>
            </a:endParaRPr>
          </a:p>
          <a:p>
            <a:r>
              <a:rPr lang="zh-TW" altLang="en-US" dirty="0" smtClean="0">
                <a:solidFill>
                  <a:schemeClr val="tx2">
                    <a:lumMod val="20000"/>
                    <a:lumOff val="80000"/>
                  </a:schemeClr>
                </a:solidFill>
              </a:rPr>
              <a:t>方法概念及實作</a:t>
            </a:r>
            <a:endParaRPr lang="en-US" altLang="zh-TW" dirty="0" smtClean="0">
              <a:solidFill>
                <a:schemeClr val="tx2">
                  <a:lumMod val="20000"/>
                  <a:lumOff val="80000"/>
                </a:schemeClr>
              </a:solidFill>
            </a:endParaRPr>
          </a:p>
          <a:p>
            <a:r>
              <a:rPr lang="zh-TW" altLang="en-US" dirty="0" smtClean="0">
                <a:solidFill>
                  <a:schemeClr val="tx2">
                    <a:lumMod val="20000"/>
                    <a:lumOff val="80000"/>
                  </a:schemeClr>
                </a:solidFill>
              </a:rPr>
              <a:t>案例分析</a:t>
            </a:r>
            <a:endParaRPr lang="en-US" altLang="zh-TW" dirty="0" smtClean="0">
              <a:solidFill>
                <a:schemeClr val="tx2">
                  <a:lumMod val="20000"/>
                  <a:lumOff val="80000"/>
                </a:schemeClr>
              </a:solidFill>
            </a:endParaRPr>
          </a:p>
          <a:p>
            <a:r>
              <a:rPr lang="zh-TW" altLang="en-US" dirty="0" smtClean="0">
                <a:solidFill>
                  <a:schemeClr val="tx2">
                    <a:lumMod val="20000"/>
                    <a:lumOff val="80000"/>
                  </a:schemeClr>
                </a:solidFill>
              </a:rPr>
              <a:t>結論與未來研究方向</a:t>
            </a:r>
            <a:endParaRPr lang="zh-TW" altLang="en-US" dirty="0" smtClean="0">
              <a:solidFill>
                <a:schemeClr val="tx2">
                  <a:lumMod val="20000"/>
                  <a:lumOff val="80000"/>
                </a:schemeClr>
              </a:solidFill>
            </a:endParaRPr>
          </a:p>
        </p:txBody>
      </p:sp>
      <p:sp>
        <p:nvSpPr>
          <p:cNvPr id="5" name="日期版面配置區 4"/>
          <p:cNvSpPr>
            <a:spLocks noGrp="1"/>
          </p:cNvSpPr>
          <p:nvPr>
            <p:ph type="dt" sz="half" idx="10"/>
          </p:nvPr>
        </p:nvSpPr>
        <p:spPr/>
        <p:txBody>
          <a:bodyPr/>
          <a:lstStyle/>
          <a:p>
            <a:pPr>
              <a:defRPr/>
            </a:pPr>
            <a:fld id="{8C4365B6-F14D-4045-8E37-64E386527D75}" type="datetime1">
              <a:rPr lang="zh-TW" altLang="en-US" smtClean="0"/>
              <a:pPr>
                <a:defRPr/>
              </a:pPr>
              <a:t>2018/6/4</a:t>
            </a:fld>
            <a:endParaRPr lang="zh-TW" altLang="en-US" dirty="0"/>
          </a:p>
        </p:txBody>
      </p:sp>
      <p:sp>
        <p:nvSpPr>
          <p:cNvPr id="7" name="頁尾版面配置區 6"/>
          <p:cNvSpPr>
            <a:spLocks noGrp="1"/>
          </p:cNvSpPr>
          <p:nvPr>
            <p:ph type="ftr" sz="quarter" idx="11"/>
          </p:nvPr>
        </p:nvSpPr>
        <p:spPr/>
        <p:txBody>
          <a:bodyPr/>
          <a:lstStyle/>
          <a:p>
            <a:pPr>
              <a:defRPr/>
            </a:pPr>
            <a:r>
              <a:rPr lang="zh-TW" altLang="en-US" smtClean="0"/>
              <a:t>軟體系統實驗室</a:t>
            </a:r>
            <a:endParaRPr lang="zh-TW" altLang="en-US"/>
          </a:p>
        </p:txBody>
      </p:sp>
      <p:sp>
        <p:nvSpPr>
          <p:cNvPr id="4" name="投影片編號版面配置區 3"/>
          <p:cNvSpPr>
            <a:spLocks noGrp="1"/>
          </p:cNvSpPr>
          <p:nvPr>
            <p:ph type="sldNum" sz="quarter" idx="12"/>
          </p:nvPr>
        </p:nvSpPr>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190A5E35-A5C2-4CE5-935A-79786C112CF7}" type="slidenum">
              <a:rPr kumimoji="0" lang="zh-TW" altLang="en-US">
                <a:solidFill>
                  <a:srgbClr val="215968"/>
                </a:solidFill>
                <a:latin typeface="Calibri" panose="020F0502020204030204" pitchFamily="34" charset="0"/>
              </a:rPr>
              <a:pPr eaLnBrk="1" hangingPunct="1"/>
              <a:t>6</a:t>
            </a:fld>
            <a:endParaRPr kumimoji="0" lang="zh-TW" altLang="en-US">
              <a:solidFill>
                <a:srgbClr val="215968"/>
              </a:solidFill>
              <a:latin typeface="Calibri" panose="020F0502020204030204" pitchFamily="34" charset="0"/>
            </a:endParaRPr>
          </a:p>
        </p:txBody>
      </p:sp>
    </p:spTree>
    <p:extLst>
      <p:ext uri="{BB962C8B-B14F-4D97-AF65-F5344CB8AC3E}">
        <p14:creationId xmlns:p14="http://schemas.microsoft.com/office/powerpoint/2010/main" val="7589804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研究目標</a:t>
            </a:r>
            <a:endParaRPr lang="zh-TW" altLang="en-US" dirty="0"/>
          </a:p>
        </p:txBody>
      </p:sp>
      <p:sp>
        <p:nvSpPr>
          <p:cNvPr id="3" name="內容版面配置區 2"/>
          <p:cNvSpPr>
            <a:spLocks noGrp="1"/>
          </p:cNvSpPr>
          <p:nvPr>
            <p:ph idx="1"/>
          </p:nvPr>
        </p:nvSpPr>
        <p:spPr>
          <a:xfrm>
            <a:off x="472611" y="1413647"/>
            <a:ext cx="8229600" cy="1401019"/>
          </a:xfrm>
        </p:spPr>
        <p:txBody>
          <a:bodyPr/>
          <a:lstStyle/>
          <a:p>
            <a:r>
              <a:rPr lang="zh-TW" altLang="en-US" dirty="0"/>
              <a:t>自動產生根據壞味道特徵的</a:t>
            </a:r>
            <a:r>
              <a:rPr lang="en-US" altLang="zh-TW" dirty="0" err="1"/>
              <a:t>AspectJ</a:t>
            </a:r>
            <a:r>
              <a:rPr lang="zh-TW" altLang="en-US" dirty="0"/>
              <a:t>程式碼</a:t>
            </a:r>
            <a:endParaRPr lang="en-US" altLang="zh-TW" dirty="0"/>
          </a:p>
          <a:p>
            <a:r>
              <a:rPr lang="zh-TW" altLang="en-US" dirty="0"/>
              <a:t>自動產生測試</a:t>
            </a:r>
            <a:r>
              <a:rPr lang="zh-TW" altLang="en-US" dirty="0" smtClean="0"/>
              <a:t>案例</a:t>
            </a:r>
            <a:endParaRPr lang="zh-TW" altLang="en-US" dirty="0"/>
          </a:p>
        </p:txBody>
      </p:sp>
      <p:sp>
        <p:nvSpPr>
          <p:cNvPr id="4" name="日期版面配置區 3"/>
          <p:cNvSpPr>
            <a:spLocks noGrp="1"/>
          </p:cNvSpPr>
          <p:nvPr>
            <p:ph type="dt" sz="half" idx="10"/>
          </p:nvPr>
        </p:nvSpPr>
        <p:spPr/>
        <p:txBody>
          <a:bodyPr/>
          <a:lstStyle/>
          <a:p>
            <a:pPr>
              <a:defRPr/>
            </a:pPr>
            <a:fld id="{EAFA5826-B682-454B-8A20-4501725C21E3}" type="datetime1">
              <a:rPr lang="zh-TW" altLang="en-US" smtClean="0"/>
              <a:pPr>
                <a:defRPr/>
              </a:pPr>
              <a:t>2018/6/5</a:t>
            </a:fld>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75A2A58D-E85D-4719-B617-A12C5B989F66}" type="slidenum">
              <a:rPr lang="zh-TW" altLang="en-US" smtClean="0"/>
              <a:pPr/>
              <a:t>7</a:t>
            </a:fld>
            <a:endParaRPr lang="zh-TW" altLang="en-US"/>
          </a:p>
        </p:txBody>
      </p:sp>
      <p:graphicFrame>
        <p:nvGraphicFramePr>
          <p:cNvPr id="7" name="表格 6"/>
          <p:cNvGraphicFramePr>
            <a:graphicFrameLocks noGrp="1"/>
          </p:cNvGraphicFramePr>
          <p:nvPr>
            <p:extLst>
              <p:ext uri="{D42A27DB-BD31-4B8C-83A1-F6EECF244321}">
                <p14:modId xmlns:p14="http://schemas.microsoft.com/office/powerpoint/2010/main" val="1000769818"/>
              </p:ext>
            </p:extLst>
          </p:nvPr>
        </p:nvGraphicFramePr>
        <p:xfrm>
          <a:off x="194923" y="2751403"/>
          <a:ext cx="8784976" cy="3444434"/>
        </p:xfrm>
        <a:graphic>
          <a:graphicData uri="http://schemas.openxmlformats.org/drawingml/2006/table">
            <a:tbl>
              <a:tblPr firstRow="1" bandRow="1">
                <a:tableStyleId>{1FECB4D8-DB02-4DC6-A0A2-4F2EBAE1DC90}</a:tableStyleId>
              </a:tblPr>
              <a:tblGrid>
                <a:gridCol w="2088232"/>
                <a:gridCol w="2880320"/>
                <a:gridCol w="3816424"/>
              </a:tblGrid>
              <a:tr h="518354">
                <a:tc>
                  <a:txBody>
                    <a:bodyPr/>
                    <a:lstStyle/>
                    <a:p>
                      <a:endParaRPr lang="zh-TW" altLang="en-US" dirty="0"/>
                    </a:p>
                  </a:txBody>
                  <a:tcPr>
                    <a:lnR w="12700" cap="flat" cmpd="sng" algn="ctr">
                      <a:solidFill>
                        <a:schemeClr val="accent3">
                          <a:lumMod val="60000"/>
                          <a:lumOff val="40000"/>
                        </a:schemeClr>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2400" dirty="0" smtClean="0"/>
                        <a:t>陳友倫</a:t>
                      </a:r>
                      <a:endParaRPr lang="zh-TW" altLang="en-US" sz="2400" dirty="0">
                        <a:solidFill>
                          <a:schemeClr val="tx2">
                            <a:lumMod val="75000"/>
                          </a:schemeClr>
                        </a:solidFill>
                      </a:endParaRPr>
                    </a:p>
                  </a:txBody>
                  <a:tcP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tcPr>
                </a:tc>
                <a:tc>
                  <a:txBody>
                    <a:bodyPr/>
                    <a:lstStyle/>
                    <a:p>
                      <a:pPr algn="ctr"/>
                      <a:r>
                        <a:rPr lang="zh-TW" altLang="en-US" sz="2400" dirty="0" smtClean="0"/>
                        <a:t>本論文</a:t>
                      </a:r>
                      <a:endParaRPr lang="zh-TW" altLang="en-US" sz="2400" dirty="0">
                        <a:solidFill>
                          <a:schemeClr val="tx2">
                            <a:lumMod val="75000"/>
                          </a:schemeClr>
                        </a:solidFill>
                      </a:endParaRPr>
                    </a:p>
                  </a:txBody>
                  <a:tcPr>
                    <a:lnL w="12700" cap="flat" cmpd="sng" algn="ctr">
                      <a:solidFill>
                        <a:schemeClr val="accent3">
                          <a:lumMod val="60000"/>
                          <a:lumOff val="40000"/>
                        </a:schemeClr>
                      </a:solidFill>
                      <a:prstDash val="solid"/>
                      <a:round/>
                      <a:headEnd type="none" w="med" len="med"/>
                      <a:tailEnd type="none" w="med" len="med"/>
                    </a:lnL>
                  </a:tcPr>
                </a:tc>
              </a:tr>
              <a:tr h="1365919">
                <a:tc>
                  <a:txBody>
                    <a:bodyPr/>
                    <a:lstStyle/>
                    <a:p>
                      <a:r>
                        <a:rPr lang="en-US" altLang="zh-TW" dirty="0" err="1" smtClean="0"/>
                        <a:t>AspectJ</a:t>
                      </a:r>
                      <a:r>
                        <a:rPr lang="zh-TW" altLang="en-US" dirty="0" smtClean="0"/>
                        <a:t>程式碼</a:t>
                      </a:r>
                      <a:endParaRPr lang="zh-TW" altLang="en-US" dirty="0"/>
                    </a:p>
                  </a:txBody>
                  <a:tcPr>
                    <a:lnR w="12700" cap="flat" cmpd="sng" algn="ctr">
                      <a:solidFill>
                        <a:schemeClr val="accent3">
                          <a:lumMod val="60000"/>
                          <a:lumOff val="40000"/>
                        </a:schemeClr>
                      </a:solidFill>
                      <a:prstDash val="solid"/>
                      <a:round/>
                      <a:headEnd type="none" w="med" len="med"/>
                      <a:tailEnd type="none" w="med" len="med"/>
                    </a:lnR>
                  </a:tcPr>
                </a:tc>
                <a:tc>
                  <a:txBody>
                    <a:bodyPr/>
                    <a:lstStyle/>
                    <a:p>
                      <a:pPr algn="ctr"/>
                      <a:r>
                        <a:rPr lang="en-US" altLang="zh-TW" dirty="0" smtClean="0"/>
                        <a:t>Dummy </a:t>
                      </a:r>
                      <a:r>
                        <a:rPr lang="en-US" altLang="zh-TW" dirty="0" smtClean="0"/>
                        <a:t>Handler</a:t>
                      </a:r>
                      <a:endParaRPr lang="zh-TW" altLang="en-US" dirty="0"/>
                    </a:p>
                  </a:txBody>
                  <a:tcP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Dummy Handler</a:t>
                      </a:r>
                      <a:endParaRPr lang="zh-TW" altLang="en-US" dirty="0" smtClean="0"/>
                    </a:p>
                    <a:p>
                      <a:r>
                        <a:rPr lang="en-US" altLang="zh-TW" dirty="0" smtClean="0"/>
                        <a:t>Empty Catch Block</a:t>
                      </a:r>
                    </a:p>
                    <a:p>
                      <a:r>
                        <a:rPr lang="en-US" altLang="zh-TW" dirty="0" smtClean="0"/>
                        <a:t>Exception Thrown</a:t>
                      </a:r>
                      <a:r>
                        <a:rPr lang="en-US" altLang="zh-TW" baseline="0" dirty="0" smtClean="0"/>
                        <a:t> From Finally Block</a:t>
                      </a:r>
                      <a:br>
                        <a:rPr lang="en-US" altLang="zh-TW" baseline="0" dirty="0" smtClean="0"/>
                      </a:br>
                      <a:r>
                        <a:rPr lang="en-US" altLang="zh-TW" baseline="0" dirty="0" smtClean="0"/>
                        <a:t>Careless Cleanup</a:t>
                      </a:r>
                    </a:p>
                    <a:p>
                      <a:r>
                        <a:rPr lang="en-US" altLang="zh-TW" baseline="0" dirty="0" smtClean="0"/>
                        <a:t>Unprotected Main Program</a:t>
                      </a:r>
                    </a:p>
                  </a:txBody>
                  <a:tcPr>
                    <a:lnL w="12700" cap="flat" cmpd="sng" algn="ctr">
                      <a:solidFill>
                        <a:schemeClr val="accent3">
                          <a:lumMod val="60000"/>
                          <a:lumOff val="40000"/>
                        </a:schemeClr>
                      </a:solidFill>
                      <a:prstDash val="solid"/>
                      <a:round/>
                      <a:headEnd type="none" w="med" len="med"/>
                      <a:tailEnd type="none" w="med" len="med"/>
                    </a:lnL>
                  </a:tcPr>
                </a:tc>
              </a:tr>
              <a:tr h="1365919">
                <a:tc>
                  <a:txBody>
                    <a:bodyPr/>
                    <a:lstStyle/>
                    <a:p>
                      <a:r>
                        <a:rPr lang="zh-TW" altLang="en-US" dirty="0" smtClean="0"/>
                        <a:t>自動產生測試案例</a:t>
                      </a:r>
                      <a:endParaRPr lang="zh-TW" altLang="en-US" dirty="0"/>
                    </a:p>
                  </a:txBody>
                  <a:tcPr>
                    <a:lnR w="12700" cap="flat" cmpd="sng" algn="ctr">
                      <a:solidFill>
                        <a:schemeClr val="accent3">
                          <a:lumMod val="60000"/>
                          <a:lumOff val="40000"/>
                        </a:schemeClr>
                      </a:solidFill>
                      <a:prstDash val="solid"/>
                      <a:round/>
                      <a:headEnd type="none" w="med" len="med"/>
                      <a:tailEnd type="none" w="med" len="med"/>
                    </a:lnR>
                  </a:tcPr>
                </a:tc>
                <a:tc>
                  <a:txBody>
                    <a:bodyPr/>
                    <a:lstStyle/>
                    <a:p>
                      <a:pPr algn="ctr"/>
                      <a:r>
                        <a:rPr lang="en-US" altLang="zh-TW" dirty="0" smtClean="0"/>
                        <a:t>x</a:t>
                      </a:r>
                      <a:endParaRPr lang="zh-TW" altLang="en-US" dirty="0"/>
                    </a:p>
                  </a:txBody>
                  <a:tcP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Dummy Handler</a:t>
                      </a:r>
                      <a:endParaRPr lang="zh-TW" altLang="en-US" dirty="0" smtClean="0"/>
                    </a:p>
                    <a:p>
                      <a:r>
                        <a:rPr lang="en-US" altLang="zh-TW" dirty="0" smtClean="0"/>
                        <a:t>Empty Catch Block</a:t>
                      </a:r>
                    </a:p>
                    <a:p>
                      <a:r>
                        <a:rPr lang="en-US" altLang="zh-TW" dirty="0" smtClean="0"/>
                        <a:t>Exception Thrown</a:t>
                      </a:r>
                      <a:r>
                        <a:rPr lang="en-US" altLang="zh-TW" baseline="0" dirty="0" smtClean="0"/>
                        <a:t> From Finally Block</a:t>
                      </a:r>
                      <a:br>
                        <a:rPr lang="en-US" altLang="zh-TW" baseline="0" dirty="0" smtClean="0"/>
                      </a:br>
                      <a:r>
                        <a:rPr lang="en-US" altLang="zh-TW" baseline="0" dirty="0" smtClean="0"/>
                        <a:t>Careless Cleanup</a:t>
                      </a:r>
                    </a:p>
                    <a:p>
                      <a:r>
                        <a:rPr lang="en-US" altLang="zh-TW" baseline="0" dirty="0" smtClean="0"/>
                        <a:t>Unprotected Main Program</a:t>
                      </a:r>
                    </a:p>
                  </a:txBody>
                  <a:tcPr>
                    <a:lnL w="12700" cap="flat" cmpd="sng" algn="ctr">
                      <a:solidFill>
                        <a:schemeClr val="accent3">
                          <a:lumMod val="60000"/>
                          <a:lumOff val="40000"/>
                        </a:schemeClr>
                      </a:solidFill>
                      <a:prstDash val="solid"/>
                      <a:round/>
                      <a:headEnd type="none" w="med" len="med"/>
                      <a:tailEnd type="none" w="med" len="med"/>
                    </a:lnL>
                  </a:tcPr>
                </a:tc>
              </a:tr>
            </a:tbl>
          </a:graphicData>
        </a:graphic>
      </p:graphicFrame>
    </p:spTree>
    <p:extLst>
      <p:ext uri="{BB962C8B-B14F-4D97-AF65-F5344CB8AC3E}">
        <p14:creationId xmlns:p14="http://schemas.microsoft.com/office/powerpoint/2010/main" val="35290712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標題 10"/>
          <p:cNvSpPr>
            <a:spLocks noGrp="1"/>
          </p:cNvSpPr>
          <p:nvPr>
            <p:ph type="title"/>
          </p:nvPr>
        </p:nvSpPr>
        <p:spPr/>
        <p:txBody>
          <a:bodyPr/>
          <a:lstStyle/>
          <a:p>
            <a:pPr>
              <a:defRPr/>
            </a:pPr>
            <a:r>
              <a:rPr lang="zh-TW" altLang="en-US" dirty="0" smtClean="0"/>
              <a:t>大綱</a:t>
            </a:r>
            <a:endParaRPr lang="zh-TW" altLang="en-US" dirty="0"/>
          </a:p>
        </p:txBody>
      </p:sp>
      <p:sp>
        <p:nvSpPr>
          <p:cNvPr id="14339" name="內容版面配置區 11"/>
          <p:cNvSpPr>
            <a:spLocks noGrp="1"/>
          </p:cNvSpPr>
          <p:nvPr>
            <p:ph idx="1"/>
          </p:nvPr>
        </p:nvSpPr>
        <p:spPr/>
        <p:txBody>
          <a:bodyPr/>
          <a:lstStyle/>
          <a:p>
            <a:r>
              <a:rPr lang="zh-TW" altLang="en-US" dirty="0" smtClean="0">
                <a:solidFill>
                  <a:schemeClr val="tx2">
                    <a:lumMod val="20000"/>
                    <a:lumOff val="80000"/>
                  </a:schemeClr>
                </a:solidFill>
              </a:rPr>
              <a:t>研究背景與動機</a:t>
            </a:r>
            <a:endParaRPr lang="en-US" altLang="zh-TW" dirty="0" smtClean="0">
              <a:solidFill>
                <a:schemeClr val="tx2">
                  <a:lumMod val="20000"/>
                  <a:lumOff val="80000"/>
                </a:schemeClr>
              </a:solidFill>
            </a:endParaRPr>
          </a:p>
          <a:p>
            <a:r>
              <a:rPr lang="zh-TW" altLang="en-US" dirty="0">
                <a:solidFill>
                  <a:schemeClr val="tx2">
                    <a:lumMod val="20000"/>
                    <a:lumOff val="80000"/>
                  </a:schemeClr>
                </a:solidFill>
              </a:rPr>
              <a:t>研究</a:t>
            </a:r>
            <a:r>
              <a:rPr lang="zh-TW" altLang="en-US" dirty="0" smtClean="0">
                <a:solidFill>
                  <a:schemeClr val="tx2">
                    <a:lumMod val="20000"/>
                    <a:lumOff val="80000"/>
                  </a:schemeClr>
                </a:solidFill>
              </a:rPr>
              <a:t>目標</a:t>
            </a:r>
            <a:endParaRPr lang="en-US" altLang="zh-TW" dirty="0" smtClean="0">
              <a:solidFill>
                <a:schemeClr val="tx2">
                  <a:lumMod val="20000"/>
                  <a:lumOff val="80000"/>
                </a:schemeClr>
              </a:solidFill>
            </a:endParaRPr>
          </a:p>
          <a:p>
            <a:r>
              <a:rPr lang="zh-TW" altLang="en-US" dirty="0" smtClean="0">
                <a:solidFill>
                  <a:schemeClr val="tx2">
                    <a:lumMod val="75000"/>
                  </a:schemeClr>
                </a:solidFill>
              </a:rPr>
              <a:t>相關背景知識</a:t>
            </a:r>
            <a:endParaRPr lang="en-US" altLang="zh-TW" dirty="0" smtClean="0">
              <a:solidFill>
                <a:schemeClr val="tx2">
                  <a:lumMod val="75000"/>
                </a:schemeClr>
              </a:solidFill>
            </a:endParaRPr>
          </a:p>
          <a:p>
            <a:r>
              <a:rPr lang="zh-TW" altLang="en-US" dirty="0" smtClean="0">
                <a:solidFill>
                  <a:schemeClr val="tx2">
                    <a:lumMod val="20000"/>
                    <a:lumOff val="80000"/>
                  </a:schemeClr>
                </a:solidFill>
              </a:rPr>
              <a:t>方法概念及實作</a:t>
            </a:r>
            <a:endParaRPr lang="en-US" altLang="zh-TW" dirty="0" smtClean="0">
              <a:solidFill>
                <a:schemeClr val="tx2">
                  <a:lumMod val="20000"/>
                  <a:lumOff val="80000"/>
                </a:schemeClr>
              </a:solidFill>
            </a:endParaRPr>
          </a:p>
          <a:p>
            <a:r>
              <a:rPr lang="zh-TW" altLang="en-US" dirty="0" smtClean="0">
                <a:solidFill>
                  <a:schemeClr val="tx2">
                    <a:lumMod val="20000"/>
                    <a:lumOff val="80000"/>
                  </a:schemeClr>
                </a:solidFill>
              </a:rPr>
              <a:t>案例分析</a:t>
            </a:r>
            <a:endParaRPr lang="en-US" altLang="zh-TW" dirty="0" smtClean="0">
              <a:solidFill>
                <a:schemeClr val="tx2">
                  <a:lumMod val="20000"/>
                  <a:lumOff val="80000"/>
                </a:schemeClr>
              </a:solidFill>
            </a:endParaRPr>
          </a:p>
          <a:p>
            <a:r>
              <a:rPr lang="zh-TW" altLang="en-US" dirty="0" smtClean="0">
                <a:solidFill>
                  <a:schemeClr val="tx2">
                    <a:lumMod val="20000"/>
                    <a:lumOff val="80000"/>
                  </a:schemeClr>
                </a:solidFill>
              </a:rPr>
              <a:t>結論與未來研究方向</a:t>
            </a:r>
            <a:endParaRPr lang="zh-TW" altLang="en-US" dirty="0" smtClean="0">
              <a:solidFill>
                <a:schemeClr val="tx2">
                  <a:lumMod val="20000"/>
                  <a:lumOff val="80000"/>
                </a:schemeClr>
              </a:solidFill>
            </a:endParaRPr>
          </a:p>
        </p:txBody>
      </p:sp>
      <p:sp>
        <p:nvSpPr>
          <p:cNvPr id="5" name="日期版面配置區 4"/>
          <p:cNvSpPr>
            <a:spLocks noGrp="1"/>
          </p:cNvSpPr>
          <p:nvPr>
            <p:ph type="dt" sz="half" idx="10"/>
          </p:nvPr>
        </p:nvSpPr>
        <p:spPr/>
        <p:txBody>
          <a:bodyPr/>
          <a:lstStyle/>
          <a:p>
            <a:pPr>
              <a:defRPr/>
            </a:pPr>
            <a:fld id="{8C4365B6-F14D-4045-8E37-64E386527D75}" type="datetime1">
              <a:rPr lang="zh-TW" altLang="en-US" smtClean="0"/>
              <a:pPr>
                <a:defRPr/>
              </a:pPr>
              <a:t>2018/6/4</a:t>
            </a:fld>
            <a:endParaRPr lang="zh-TW" altLang="en-US" dirty="0"/>
          </a:p>
        </p:txBody>
      </p:sp>
      <p:sp>
        <p:nvSpPr>
          <p:cNvPr id="7" name="頁尾版面配置區 6"/>
          <p:cNvSpPr>
            <a:spLocks noGrp="1"/>
          </p:cNvSpPr>
          <p:nvPr>
            <p:ph type="ftr" sz="quarter" idx="11"/>
          </p:nvPr>
        </p:nvSpPr>
        <p:spPr/>
        <p:txBody>
          <a:bodyPr/>
          <a:lstStyle/>
          <a:p>
            <a:pPr>
              <a:defRPr/>
            </a:pPr>
            <a:r>
              <a:rPr lang="zh-TW" altLang="en-US" smtClean="0"/>
              <a:t>軟體系統實驗室</a:t>
            </a:r>
            <a:endParaRPr lang="zh-TW" altLang="en-US"/>
          </a:p>
        </p:txBody>
      </p:sp>
      <p:sp>
        <p:nvSpPr>
          <p:cNvPr id="4" name="投影片編號版面配置區 3"/>
          <p:cNvSpPr>
            <a:spLocks noGrp="1"/>
          </p:cNvSpPr>
          <p:nvPr>
            <p:ph type="sldNum" sz="quarter" idx="12"/>
          </p:nvPr>
        </p:nvSpPr>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190A5E35-A5C2-4CE5-935A-79786C112CF7}" type="slidenum">
              <a:rPr kumimoji="0" lang="zh-TW" altLang="en-US">
                <a:solidFill>
                  <a:srgbClr val="215968"/>
                </a:solidFill>
                <a:latin typeface="Calibri" panose="020F0502020204030204" pitchFamily="34" charset="0"/>
              </a:rPr>
              <a:pPr eaLnBrk="1" hangingPunct="1"/>
              <a:t>8</a:t>
            </a:fld>
            <a:endParaRPr kumimoji="0" lang="zh-TW" altLang="en-US">
              <a:solidFill>
                <a:srgbClr val="215968"/>
              </a:solidFill>
              <a:latin typeface="Calibri" panose="020F0502020204030204" pitchFamily="34" charset="0"/>
            </a:endParaRPr>
          </a:p>
        </p:txBody>
      </p:sp>
    </p:spTree>
    <p:extLst>
      <p:ext uri="{BB962C8B-B14F-4D97-AF65-F5344CB8AC3E}">
        <p14:creationId xmlns:p14="http://schemas.microsoft.com/office/powerpoint/2010/main" val="33943121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Robusta</a:t>
            </a:r>
            <a:endParaRPr lang="zh-TW" altLang="en-US" dirty="0"/>
          </a:p>
        </p:txBody>
      </p:sp>
      <p:sp>
        <p:nvSpPr>
          <p:cNvPr id="3" name="內容版面配置區 2"/>
          <p:cNvSpPr>
            <a:spLocks noGrp="1"/>
          </p:cNvSpPr>
          <p:nvPr>
            <p:ph idx="1"/>
          </p:nvPr>
        </p:nvSpPr>
        <p:spPr/>
        <p:txBody>
          <a:bodyPr/>
          <a:lstStyle/>
          <a:p>
            <a:pPr marL="0" indent="0">
              <a:buNone/>
            </a:pPr>
            <a:r>
              <a:rPr lang="en-US" altLang="zh-TW" dirty="0" smtClean="0"/>
              <a:t>Robusta </a:t>
            </a:r>
            <a:r>
              <a:rPr lang="zh-TW" altLang="zh-TW" dirty="0" smtClean="0"/>
              <a:t>為</a:t>
            </a:r>
            <a:r>
              <a:rPr lang="zh-TW" altLang="zh-TW" dirty="0"/>
              <a:t>一個以</a:t>
            </a:r>
            <a:r>
              <a:rPr lang="en-US" altLang="zh-TW" dirty="0"/>
              <a:t>Java</a:t>
            </a:r>
            <a:r>
              <a:rPr lang="zh-TW" altLang="zh-TW" dirty="0"/>
              <a:t>開發的開源專案，是</a:t>
            </a:r>
            <a:r>
              <a:rPr lang="zh-TW" altLang="zh-TW" dirty="0" smtClean="0"/>
              <a:t>一個程式碼</a:t>
            </a:r>
            <a:r>
              <a:rPr lang="zh-TW" altLang="zh-TW" dirty="0"/>
              <a:t>分析</a:t>
            </a:r>
            <a:r>
              <a:rPr lang="zh-TW" altLang="zh-TW" dirty="0" smtClean="0"/>
              <a:t>工具</a:t>
            </a:r>
            <a:endParaRPr lang="en-US" altLang="zh-TW" dirty="0" smtClean="0"/>
          </a:p>
          <a:p>
            <a:pPr>
              <a:defRPr/>
            </a:pPr>
            <a:r>
              <a:rPr lang="zh-TW" altLang="en-US" dirty="0"/>
              <a:t>偵測 </a:t>
            </a:r>
            <a:r>
              <a:rPr lang="en-US" altLang="zh-TW" dirty="0"/>
              <a:t>Java</a:t>
            </a:r>
            <a:r>
              <a:rPr lang="zh-TW" altLang="en-US" dirty="0"/>
              <a:t> 程式中的例外處理壞</a:t>
            </a:r>
            <a:r>
              <a:rPr lang="zh-TW" altLang="en-US" dirty="0" smtClean="0"/>
              <a:t>味道</a:t>
            </a:r>
            <a:endParaRPr lang="en-US" altLang="zh-TW" dirty="0" smtClean="0"/>
          </a:p>
          <a:p>
            <a:pPr>
              <a:defRPr/>
            </a:pPr>
            <a:r>
              <a:rPr lang="zh-TW" altLang="en-US" dirty="0" smtClean="0"/>
              <a:t>消</a:t>
            </a:r>
            <a:r>
              <a:rPr lang="zh-TW" altLang="en-US" dirty="0"/>
              <a:t>除</a:t>
            </a:r>
            <a:r>
              <a:rPr lang="zh-TW" altLang="en-US" dirty="0" smtClean="0"/>
              <a:t>例外處理壞味道</a:t>
            </a:r>
            <a:endParaRPr lang="en-US" altLang="zh-TW" dirty="0" smtClean="0"/>
          </a:p>
          <a:p>
            <a:pPr>
              <a:defRPr/>
            </a:pPr>
            <a:r>
              <a:rPr lang="zh-TW" altLang="en-US" dirty="0" smtClean="0"/>
              <a:t>報表的方式的查找壞味道在程式碼的位置</a:t>
            </a:r>
            <a:endParaRPr lang="en-US" altLang="zh-TW" dirty="0" smtClean="0"/>
          </a:p>
          <a:p>
            <a:pPr>
              <a:defRPr/>
            </a:pPr>
            <a:endParaRPr lang="zh-TW" altLang="en-US" dirty="0"/>
          </a:p>
        </p:txBody>
      </p:sp>
      <p:sp>
        <p:nvSpPr>
          <p:cNvPr id="4" name="日期版面配置區 3"/>
          <p:cNvSpPr>
            <a:spLocks noGrp="1"/>
          </p:cNvSpPr>
          <p:nvPr>
            <p:ph type="dt" sz="half" idx="10"/>
          </p:nvPr>
        </p:nvSpPr>
        <p:spPr/>
        <p:txBody>
          <a:bodyPr/>
          <a:lstStyle/>
          <a:p>
            <a:pPr>
              <a:defRPr/>
            </a:pPr>
            <a:fld id="{EAFA5826-B682-454B-8A20-4501725C21E3}" type="datetime1">
              <a:rPr lang="zh-TW" altLang="en-US" smtClean="0"/>
              <a:pPr>
                <a:defRPr/>
              </a:pPr>
              <a:t>2018/6/4</a:t>
            </a:fld>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75A2A58D-E85D-4719-B617-A12C5B989F66}" type="slidenum">
              <a:rPr lang="zh-TW" altLang="en-US" smtClean="0"/>
              <a:pPr/>
              <a:t>9</a:t>
            </a:fld>
            <a:endParaRPr lang="zh-TW" altLang="en-US"/>
          </a:p>
        </p:txBody>
      </p:sp>
    </p:spTree>
    <p:extLst>
      <p:ext uri="{BB962C8B-B14F-4D97-AF65-F5344CB8AC3E}">
        <p14:creationId xmlns:p14="http://schemas.microsoft.com/office/powerpoint/2010/main" val="3230963447"/>
      </p:ext>
    </p:extLst>
  </p:cSld>
  <p:clrMapOvr>
    <a:masterClrMapping/>
  </p:clrMapOvr>
  <p:timing>
    <p:tnLst>
      <p:par>
        <p:cTn id="1" dur="indefinite" restart="never" nodeType="tmRoot"/>
      </p:par>
    </p:tnLst>
  </p:timing>
</p:sld>
</file>

<file path=ppt/theme/theme1.xml><?xml version="1.0" encoding="utf-8"?>
<a:theme xmlns:a="http://schemas.openxmlformats.org/drawingml/2006/main" name="bluegreen_w">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1843</TotalTime>
  <Words>1457</Words>
  <Application>Microsoft Office PowerPoint</Application>
  <PresentationFormat>如螢幕大小 (4:3)</PresentationFormat>
  <Paragraphs>284</Paragraphs>
  <Slides>48</Slides>
  <Notes>6</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48</vt:i4>
      </vt:variant>
    </vt:vector>
  </HeadingPairs>
  <TitlesOfParts>
    <vt:vector size="55" baseType="lpstr">
      <vt:lpstr>Arial</vt:lpstr>
      <vt:lpstr>新細明體</vt:lpstr>
      <vt:lpstr>微軟正黑體</vt:lpstr>
      <vt:lpstr>Times New Roman</vt:lpstr>
      <vt:lpstr>標楷體</vt:lpstr>
      <vt:lpstr>Calibri</vt:lpstr>
      <vt:lpstr>bluegreen_w</vt:lpstr>
      <vt:lpstr>利用AspectJ搭配測試案例曝露例外處理壞味道的影響</vt:lpstr>
      <vt:lpstr>大綱</vt:lpstr>
      <vt:lpstr>大綱</vt:lpstr>
      <vt:lpstr>研究背景</vt:lpstr>
      <vt:lpstr>研究動機</vt:lpstr>
      <vt:lpstr>大綱</vt:lpstr>
      <vt:lpstr>研究目標</vt:lpstr>
      <vt:lpstr>大綱</vt:lpstr>
      <vt:lpstr>Robusta</vt:lpstr>
      <vt:lpstr>Abstract Syntax Tree(AST) </vt:lpstr>
      <vt:lpstr>Abstract Syntax Tree(AST) </vt:lpstr>
      <vt:lpstr>AspectJ</vt:lpstr>
      <vt:lpstr>AspectJ</vt:lpstr>
      <vt:lpstr>大綱</vt:lpstr>
      <vt:lpstr>Dummy Handler</vt:lpstr>
      <vt:lpstr>PowerPoint 簡報</vt:lpstr>
      <vt:lpstr>PowerPoint 簡報</vt:lpstr>
      <vt:lpstr>PowerPoint 簡報</vt:lpstr>
      <vt:lpstr>PowerPoint 簡報</vt:lpstr>
      <vt:lpstr>Unprotected Main Program</vt:lpstr>
      <vt:lpstr>PowerPoint 簡報</vt:lpstr>
      <vt:lpstr>PowerPoint 簡報</vt:lpstr>
      <vt:lpstr>PowerPoint 簡報</vt:lpstr>
      <vt:lpstr>PowerPoint 簡報</vt:lpstr>
      <vt:lpstr>Exception Thrwon From Finally Block</vt:lpstr>
      <vt:lpstr>PowerPoint 簡報</vt:lpstr>
      <vt:lpstr>PowerPoint 簡報</vt:lpstr>
      <vt:lpstr>PowerPoint 簡報</vt:lpstr>
      <vt:lpstr>PowerPoint 簡報</vt:lpstr>
      <vt:lpstr>Careless Cleanup</vt:lpstr>
      <vt:lpstr>PowerPoint 簡報</vt:lpstr>
      <vt:lpstr>PowerPoint 簡報</vt:lpstr>
      <vt:lpstr>PowerPoint 簡報</vt:lpstr>
      <vt:lpstr>PowerPoint 簡報</vt:lpstr>
      <vt:lpstr>大綱</vt:lpstr>
      <vt:lpstr>Tomighty案例分析</vt:lpstr>
      <vt:lpstr>PowerPoint 簡報</vt:lpstr>
      <vt:lpstr>PowerPoint 簡報</vt:lpstr>
      <vt:lpstr>JFreeChart-Exception Thrown From Finally案例分析</vt:lpstr>
      <vt:lpstr>PowerPoint 簡報</vt:lpstr>
      <vt:lpstr>PowerPoint 簡報</vt:lpstr>
      <vt:lpstr>JFreeChart- Dummy Handler 案例分析</vt:lpstr>
      <vt:lpstr>PowerPoint 簡報</vt:lpstr>
      <vt:lpstr>PowerPoint 簡報</vt:lpstr>
      <vt:lpstr>大綱</vt:lpstr>
      <vt:lpstr>結論</vt:lpstr>
      <vt:lpstr>未來研究方向</vt:lpstr>
      <vt:lpstr>PowerPoint 簡報</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利用AspectJ搭配測試案例曝露例外處理壞味道的影響</dc:title>
  <dc:creator>leo</dc:creator>
  <cp:lastModifiedBy>leo</cp:lastModifiedBy>
  <cp:revision>41</cp:revision>
  <dcterms:created xsi:type="dcterms:W3CDTF">2018-06-04T03:15:17Z</dcterms:created>
  <dcterms:modified xsi:type="dcterms:W3CDTF">2018-06-05T09:58:58Z</dcterms:modified>
</cp:coreProperties>
</file>