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B_D4DC7F37.xml" ContentType="application/vnd.ms-powerpoint.comments+xml"/>
  <Override PartName="/ppt/comments/modernComment_114_7A23F64A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11_9574DE4B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5_1B7B5F8A.xml" ContentType="application/vnd.ms-powerpoint.comments+xml"/>
  <Override PartName="/ppt/notesSlides/notesSlide9.xml" ContentType="application/vnd.openxmlformats-officedocument.presentationml.notesSlide+xml"/>
  <Override PartName="/ppt/comments/modernComment_112_C05E6123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23"/>
  </p:notesMasterIdLst>
  <p:sldIdLst>
    <p:sldId id="266" r:id="rId2"/>
    <p:sldId id="259" r:id="rId3"/>
    <p:sldId id="270" r:id="rId4"/>
    <p:sldId id="263" r:id="rId5"/>
    <p:sldId id="267" r:id="rId6"/>
    <p:sldId id="276" r:id="rId7"/>
    <p:sldId id="271" r:id="rId8"/>
    <p:sldId id="264" r:id="rId9"/>
    <p:sldId id="258" r:id="rId10"/>
    <p:sldId id="278" r:id="rId11"/>
    <p:sldId id="279" r:id="rId12"/>
    <p:sldId id="272" r:id="rId13"/>
    <p:sldId id="277" r:id="rId14"/>
    <p:sldId id="269" r:id="rId15"/>
    <p:sldId id="273" r:id="rId16"/>
    <p:sldId id="260" r:id="rId17"/>
    <p:sldId id="261" r:id="rId18"/>
    <p:sldId id="262" r:id="rId19"/>
    <p:sldId id="268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9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F2EE1A-BA1A-405E-010C-27976870A132}" name="ermioni.athanasiadi@student.uhasselt.be" initials="er" userId="S::urn:spo:guest#ermioni.athanasiadi@student.uhasselt.be::" providerId="AD"/>
  <p188:author id="{DB9A5965-7B82-6054-BE8F-C5DD18E403A5}" name="Guest User" initials="GU" userId="S::urn:spo:anon#28a039c0c903e2b79ecb1ca8cf381a8a070a66ab0fba27b8adcfb05ca886916a::" providerId="AD"/>
  <p188:author id="{CC9CCCFB-7D02-9C8C-4C68-2A993E04BBD6}" name="My Luong Vuong" initials="MLV" userId="S::myluong.vuong@kuleuven.be::3a095926-c094-4dc5-9520-da494b4df4d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ong Vuong" initials="" lastIdx="1" clrIdx="0"/>
  <p:cmAuthor id="2" name="Ermioni Athanasiadi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9E2"/>
    <a:srgbClr val="297ED4"/>
    <a:srgbClr val="ACC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49CB0-F475-4B34-9394-1AA4EEF4F9ED}" v="390" dt="2024-05-16T11:03:34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2"/>
      </p:cViewPr>
      <p:guideLst>
        <p:guide orient="horz" pos="2160"/>
        <p:guide pos="15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mioni.athanasiadi@student.uhasselt.be" userId="S::urn:spo:guest#ermioni.athanasiadi@student.uhasselt.be::" providerId="AD" clId="Web-{49913E5B-3CBA-FD22-1B6D-72F7A1A35F6A}"/>
    <pc:docChg chg="">
      <pc:chgData name="ermioni.athanasiadi@student.uhasselt.be" userId="S::urn:spo:guest#ermioni.athanasiadi@student.uhasselt.be::" providerId="AD" clId="Web-{49913E5B-3CBA-FD22-1B6D-72F7A1A35F6A}" dt="2024-05-16T11:04:27.538" v="0"/>
      <pc:docMkLst>
        <pc:docMk/>
      </pc:docMkLst>
      <pc:sldChg chg="delCm">
        <pc:chgData name="ermioni.athanasiadi@student.uhasselt.be" userId="S::urn:spo:guest#ermioni.athanasiadi@student.uhasselt.be::" providerId="AD" clId="Web-{49913E5B-3CBA-FD22-1B6D-72F7A1A35F6A}" dt="2024-05-16T11:04:27.538" v="0"/>
        <pc:sldMkLst>
          <pc:docMk/>
          <pc:sldMk cId="515327054" sldId="27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rmioni.athanasiadi@student.uhasselt.be" userId="S::urn:spo:guest#ermioni.athanasiadi@student.uhasselt.be::" providerId="AD" clId="Web-{49913E5B-3CBA-FD22-1B6D-72F7A1A35F6A}" dt="2024-05-16T11:04:27.538" v="0"/>
              <pc2:cmMkLst xmlns:pc2="http://schemas.microsoft.com/office/powerpoint/2019/9/main/command">
                <pc:docMk/>
                <pc:sldMk cId="515327054" sldId="272"/>
                <pc2:cmMk id="{34DEC247-9102-4AB1-A494-EAA2D9A9A920}"/>
              </pc2:cmMkLst>
            </pc226:cmChg>
          </p:ext>
        </pc:extLst>
      </pc:sldChg>
    </pc:docChg>
  </pc:docChgLst>
  <pc:docChgLst>
    <pc:chgData name="My Luong Vuong" userId="3a095926-c094-4dc5-9520-da494b4df4d0" providerId="ADAL" clId="{6E349CB0-F475-4B34-9394-1AA4EEF4F9ED}"/>
    <pc:docChg chg="modSld">
      <pc:chgData name="My Luong Vuong" userId="3a095926-c094-4dc5-9520-da494b4df4d0" providerId="ADAL" clId="{6E349CB0-F475-4B34-9394-1AA4EEF4F9ED}" dt="2024-05-19T19:56:12.316" v="46" actId="20577"/>
      <pc:docMkLst>
        <pc:docMk/>
      </pc:docMkLst>
      <pc:sldChg chg="modSp mod">
        <pc:chgData name="My Luong Vuong" userId="3a095926-c094-4dc5-9520-da494b4df4d0" providerId="ADAL" clId="{6E349CB0-F475-4B34-9394-1AA4EEF4F9ED}" dt="2024-05-19T19:56:12.316" v="46" actId="20577"/>
        <pc:sldMkLst>
          <pc:docMk/>
          <pc:sldMk cId="3181468693" sldId="263"/>
        </pc:sldMkLst>
        <pc:spChg chg="mod">
          <ac:chgData name="My Luong Vuong" userId="3a095926-c094-4dc5-9520-da494b4df4d0" providerId="ADAL" clId="{6E349CB0-F475-4B34-9394-1AA4EEF4F9ED}" dt="2024-05-19T19:56:12.316" v="46" actId="20577"/>
          <ac:spMkLst>
            <pc:docMk/>
            <pc:sldMk cId="3181468693" sldId="263"/>
            <ac:spMk id="2" creationId="{EDDA0FEE-B225-105C-E879-0CA45087022E}"/>
          </ac:spMkLst>
        </pc:spChg>
      </pc:sldChg>
      <pc:sldChg chg="modNotesTx">
        <pc:chgData name="My Luong Vuong" userId="3a095926-c094-4dc5-9520-da494b4df4d0" providerId="ADAL" clId="{6E349CB0-F475-4B34-9394-1AA4EEF4F9ED}" dt="2024-05-16T11:03:34.144" v="45" actId="20577"/>
        <pc:sldMkLst>
          <pc:docMk/>
          <pc:sldMk cId="3571220279" sldId="267"/>
        </pc:sldMkLst>
      </pc:sldChg>
    </pc:docChg>
  </pc:docChgLst>
</pc:chgInfo>
</file>

<file path=ppt/comments/modernComment_105_1B7B5F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C1935F-9B41-44ED-A3BF-242D285FE8FC}" authorId="{F2F2EE1A-BA1A-405E-010C-27976870A132}" created="2024-05-15T05:43:28.801">
    <pc:sldMkLst xmlns:pc="http://schemas.microsoft.com/office/powerpoint/2013/main/command">
      <pc:docMk/>
      <pc:sldMk cId="461070218" sldId="261"/>
    </pc:sldMkLst>
    <p188:txBody>
      <a:bodyPr/>
      <a:lstStyle/>
      <a:p>
        <a:r>
          <a:rPr lang="de-DE"/>
          <a:t>For the left plot, here also instead of 1 and 2 the species names should be shown as legend</a:t>
        </a:r>
      </a:p>
    </p188:txBody>
  </p188:cm>
</p188:cmLst>
</file>

<file path=ppt/comments/modernComment_10B_D4DC7F3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FA70DFC-FC29-46F9-8997-556A5375AB3D}" authorId="{CC9CCCFB-7D02-9C8C-4C68-2A993E04BBD6}" created="2024-05-14T18:24:41.86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71220279" sldId="267"/>
      <ac:picMk id="12" creationId="{BEBD5626-27F8-F4AF-5693-212B03C78FEC}"/>
    </ac:deMkLst>
    <p188:replyLst>
      <p188:reply id="{48F2BEE9-69F5-42EE-92E8-1318B9CD1F48}" authorId="{CC9CCCFB-7D02-9C8C-4C68-2A993E04BBD6}" created="2024-05-14T18:25:12.730">
        <p188:txBody>
          <a:bodyPr/>
          <a:lstStyle/>
          <a:p>
            <a:r>
              <a:rPr lang="en-GB"/>
              <a:t>Have you tried comparing the models in terms of AIC &amp; BIC to select the best model?</a:t>
            </a:r>
          </a:p>
        </p188:txBody>
      </p188:reply>
      <p188:reply id="{45ABFA94-EE76-4789-992C-48F402430299}" authorId="{DB9A5965-7B82-6054-BE8F-C5DD18E403A5}" created="2024-05-14T18:44:22.796">
        <p188:txBody>
          <a:bodyPr/>
          <a:lstStyle/>
          <a:p>
            <a:r>
              <a:rPr lang="en-US"/>
              <a:t>These are random effects associated with the i-th observation in the data.
Each b term accounts for variability in the response that is not explained by the fixed effects and is specific to subplots and raters respectively</a:t>
            </a:r>
          </a:p>
        </p188:txBody>
      </p188:reply>
      <p188:reply id="{EF76D48C-A168-48E6-80B2-919162751E25}" authorId="{CC9CCCFB-7D02-9C8C-4C68-2A993E04BBD6}" created="2024-05-14T18:50:34.786">
        <p188:txBody>
          <a:bodyPr/>
          <a:lstStyle/>
          <a:p>
            <a:r>
              <a:rPr lang="en-GB"/>
              <a:t>So small I refers to observation i? here it means flower I correct?
I see 3 random effects, but you said only two. What's the other one? What do  1 and 2 refer too here? Which one is random slope and which one is random intercept?</a:t>
            </a:r>
          </a:p>
        </p188:txBody>
      </p188:reply>
    </p188:replyLst>
    <p188:txBody>
      <a:bodyPr/>
      <a:lstStyle/>
      <a:p>
        <a:r>
          <a:rPr lang="en-GB"/>
          <a:t>Can you explain what I stands for here? And what are the random effects here?</a:t>
        </a:r>
      </a:p>
    </p188:txBody>
  </p188:cm>
  <p188:cm id="{455372F5-F2ED-47C9-892C-D815AA9722D6}" authorId="{CC9CCCFB-7D02-9C8C-4C68-2A993E04BBD6}" created="2024-05-14T18:26:11.2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71220279" sldId="267"/>
      <ac:picMk id="2" creationId="{9C201CBE-BFCE-0A8D-98A0-7C0717966A1B}"/>
    </ac:deMkLst>
    <p188:txBody>
      <a:bodyPr/>
      <a:lstStyle/>
      <a:p>
        <a:r>
          <a:rPr lang="en-GB"/>
          <a:t>Same question here. What does j stand for and what are the random effects here?</a:t>
        </a:r>
      </a:p>
    </p188:txBody>
  </p188:cm>
</p188:cmLst>
</file>

<file path=ppt/comments/modernComment_111_9574DE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F4116C1-6AA7-4666-BB89-74034547B2A2}" authorId="{F2F2EE1A-BA1A-405E-010C-27976870A132}" created="2024-05-14T16:08:35.19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15327054" sldId="272"/>
      <ac:spMk id="16" creationId="{82E5BF66-44A0-E120-E338-FCD85825FF89}"/>
    </ac:deMkLst>
    <p188:replyLst>
      <p188:reply id="{B63F2E1C-78C1-442E-A3E8-8F0FE2B6C4D8}" authorId="{DB9A5965-7B82-6054-BE8F-C5DD18E403A5}" created="2024-05-14T18:11:28.326">
        <p188:txBody>
          <a:bodyPr/>
          <a:lstStyle/>
          <a:p>
            <a:r>
              <a:rPr lang="en-US"/>
              <a:t>I think this is correct way of answering question 5 and question 6 should be with models no?</a:t>
            </a:r>
          </a:p>
        </p188:txBody>
      </p188:reply>
    </p188:replyLst>
    <p188:txBody>
      <a:bodyPr/>
      <a:lstStyle/>
      <a:p>
        <a:r>
          <a:rPr lang="de-DE"/>
          <a:t>this is one possible intepretation of this question. This is also a question that we can answer with our linear mixed model.</a:t>
        </a:r>
      </a:p>
    </p188:txBody>
  </p188:cm>
</p188:cmLst>
</file>

<file path=ppt/comments/modernComment_112_C05E612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04A0AC-89C7-4AF7-85CE-D3B4F8C256DE}" authorId="{F2F2EE1A-BA1A-405E-010C-27976870A132}" created="2024-05-14T16:08:35.19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15327054" sldId="272"/>
      <ac:spMk id="16" creationId="{82E5BF66-44A0-E120-E338-FCD85825FF89}"/>
    </ac:deMkLst>
    <p188:txBody>
      <a:bodyPr/>
      <a:lstStyle/>
      <a:p>
        <a:r>
          <a:rPr lang="de-DE"/>
          <a:t>this is one possible intepretation of this question. This is also a question that we can answer with our linear mixed model.</a:t>
        </a:r>
      </a:p>
    </p188:txBody>
  </p188:cm>
</p188:cmLst>
</file>

<file path=ppt/comments/modernComment_114_7A23F64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1638200-A037-4E77-9D0E-9AAF90AAB789}" authorId="{CC9CCCFB-7D02-9C8C-4C68-2A993E04BBD6}" created="2024-05-15T14:34:35.304">
    <pc:sldMkLst xmlns:pc="http://schemas.microsoft.com/office/powerpoint/2013/main/command">
      <pc:docMk/>
      <pc:sldMk cId="2049177162" sldId="276"/>
    </pc:sldMkLst>
    <p188:txBody>
      <a:bodyPr/>
      <a:lstStyle/>
      <a:p>
        <a:r>
          <a:rPr lang="en-US"/>
          <a:t>can you add some numbers here?
Similar to slide 10 would be great.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B7AD7-9CD3-42E2-8D18-A604A450C8B4}" type="datetimeFigureOut">
              <a:t>5/19/2024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42CB-6BCA-4DFB-B223-B50455581613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346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bd768ffe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bd768ffe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595959"/>
                </a:solidFill>
              </a:rPr>
              <a:t>What is the optimal compound that allows flowers to stay fresh for the longest period of time (among 15 compounds)?</a:t>
            </a:r>
            <a:endParaRPr sz="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be86a8ad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be86a8ad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random intercept for compounds and raters</a:t>
            </a:r>
          </a:p>
          <a:p>
            <a:r>
              <a:rPr lang="en-US"/>
              <a:t>-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42CB-6BCA-4DFB-B223-B5045558161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98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be86a8ad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be86a8ad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1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1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endParaRPr sz="10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13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be86a8a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be86a8a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be86a8ad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be86a8ad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be86a8ad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be86a8ad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25675"/>
          </a:xfrm>
        </p:spPr>
        <p:txBody>
          <a:bodyPr anchor="b"/>
          <a:lstStyle>
            <a:lvl1pPr algn="l">
              <a:defRPr sz="6000" b="1">
                <a:latin typeface="Raleway SemiBold" panose="020F05020202040302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6066"/>
            <a:ext cx="9144000" cy="1591733"/>
          </a:xfrm>
        </p:spPr>
        <p:txBody>
          <a:bodyPr/>
          <a:lstStyle>
            <a:lvl1pPr marL="0" indent="0" algn="l">
              <a:buNone/>
              <a:defRPr sz="2400">
                <a:latin typeface="Raleway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A6DE-1167-494F-A24B-281787AE5F46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grpSp>
        <p:nvGrpSpPr>
          <p:cNvPr id="13" name="Google Shape;29;p4">
            <a:extLst>
              <a:ext uri="{FF2B5EF4-FFF2-40B4-BE49-F238E27FC236}">
                <a16:creationId xmlns:a16="http://schemas.microsoft.com/office/drawing/2014/main" id="{74633520-650E-5315-039C-967C0EF20A23}"/>
              </a:ext>
            </a:extLst>
          </p:cNvPr>
          <p:cNvGrpSpPr/>
          <p:nvPr userDrawn="1"/>
        </p:nvGrpSpPr>
        <p:grpSpPr>
          <a:xfrm>
            <a:off x="1524000" y="3509963"/>
            <a:ext cx="4861619" cy="77368"/>
            <a:chOff x="4580561" y="2589004"/>
            <a:chExt cx="1064464" cy="25200"/>
          </a:xfrm>
        </p:grpSpPr>
        <p:sp>
          <p:nvSpPr>
            <p:cNvPr id="14" name="Google Shape;30;p4">
              <a:extLst>
                <a:ext uri="{FF2B5EF4-FFF2-40B4-BE49-F238E27FC236}">
                  <a16:creationId xmlns:a16="http://schemas.microsoft.com/office/drawing/2014/main" id="{A1A421A3-E746-FB09-80AF-8AD5CBA28933}"/>
                </a:ext>
              </a:extLst>
            </p:cNvPr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31;p4">
              <a:extLst>
                <a:ext uri="{FF2B5EF4-FFF2-40B4-BE49-F238E27FC236}">
                  <a16:creationId xmlns:a16="http://schemas.microsoft.com/office/drawing/2014/main" id="{B5896D03-3BE6-5569-7985-D7BDF724CA38}"/>
                </a:ext>
              </a:extLst>
            </p:cNvPr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880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792" y="700955"/>
            <a:ext cx="10247008" cy="989733"/>
          </a:xfrm>
        </p:spPr>
        <p:txBody>
          <a:bodyPr>
            <a:normAutofit/>
          </a:bodyPr>
          <a:lstStyle>
            <a:lvl1pPr>
              <a:defRPr sz="3200">
                <a:latin typeface="Raleway SemiBold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790" y="1825625"/>
            <a:ext cx="1024700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8F1D-CA85-4BD3-B0C9-0619485FBA0C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Google Shape;25;p4">
            <a:extLst>
              <a:ext uri="{FF2B5EF4-FFF2-40B4-BE49-F238E27FC236}">
                <a16:creationId xmlns:a16="http://schemas.microsoft.com/office/drawing/2014/main" id="{EF4D73C4-3F79-4D4C-804C-BEF588922912}"/>
              </a:ext>
            </a:extLst>
          </p:cNvPr>
          <p:cNvSpPr/>
          <p:nvPr userDrawn="1"/>
        </p:nvSpPr>
        <p:spPr>
          <a:xfrm>
            <a:off x="0" y="0"/>
            <a:ext cx="12192000" cy="5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" name="Google Shape;29;p4">
            <a:extLst>
              <a:ext uri="{FF2B5EF4-FFF2-40B4-BE49-F238E27FC236}">
                <a16:creationId xmlns:a16="http://schemas.microsoft.com/office/drawing/2014/main" id="{14EB30B3-D061-A3E8-AC98-4CA8C1A39694}"/>
              </a:ext>
            </a:extLst>
          </p:cNvPr>
          <p:cNvGrpSpPr/>
          <p:nvPr userDrawn="1"/>
        </p:nvGrpSpPr>
        <p:grpSpPr>
          <a:xfrm>
            <a:off x="1106792" y="1689849"/>
            <a:ext cx="4861619" cy="77368"/>
            <a:chOff x="4580561" y="2589004"/>
            <a:chExt cx="1064464" cy="25200"/>
          </a:xfrm>
        </p:grpSpPr>
        <p:sp>
          <p:nvSpPr>
            <p:cNvPr id="9" name="Google Shape;30;p4">
              <a:extLst>
                <a:ext uri="{FF2B5EF4-FFF2-40B4-BE49-F238E27FC236}">
                  <a16:creationId xmlns:a16="http://schemas.microsoft.com/office/drawing/2014/main" id="{9B7BEC4B-DAC5-7EBE-DED9-4F49248B11FD}"/>
                </a:ext>
              </a:extLst>
            </p:cNvPr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31;p4">
              <a:extLst>
                <a:ext uri="{FF2B5EF4-FFF2-40B4-BE49-F238E27FC236}">
                  <a16:creationId xmlns:a16="http://schemas.microsoft.com/office/drawing/2014/main" id="{56DD0667-8ACE-5979-1DEF-1D79145E5755}"/>
                </a:ext>
              </a:extLst>
            </p:cNvPr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" name="Google Shape;32;p4">
            <a:extLst>
              <a:ext uri="{FF2B5EF4-FFF2-40B4-BE49-F238E27FC236}">
                <a16:creationId xmlns:a16="http://schemas.microsoft.com/office/drawing/2014/main" id="{E9D9A46B-C873-25BA-7DD5-4BC85CD71D6E}"/>
              </a:ext>
            </a:extLst>
          </p:cNvPr>
          <p:cNvSpPr txBox="1"/>
          <p:nvPr userDrawn="1"/>
        </p:nvSpPr>
        <p:spPr>
          <a:xfrm>
            <a:off x="104666" y="29166"/>
            <a:ext cx="1219199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GB" sz="160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Project: Multivariate and Hierarchical Data						   	             17/05/2024</a:t>
            </a:r>
            <a:endParaRPr sz="160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" name="Grafik 14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5942E1E3-7ADC-F8F5-618E-4212817E76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75434"/>
            <a:ext cx="1379436" cy="326955"/>
          </a:xfrm>
          <a:prstGeom prst="rect">
            <a:avLst/>
          </a:prstGeom>
        </p:spPr>
      </p:pic>
      <p:sp>
        <p:nvSpPr>
          <p:cNvPr id="16" name="Google Shape;28;p4">
            <a:extLst>
              <a:ext uri="{FF2B5EF4-FFF2-40B4-BE49-F238E27FC236}">
                <a16:creationId xmlns:a16="http://schemas.microsoft.com/office/drawing/2014/main" id="{2BD08846-6E37-536D-57DF-BAD4241030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40400" y="6322096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99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6792" y="1825625"/>
            <a:ext cx="49130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06792" y="6336352"/>
            <a:ext cx="2743200" cy="365125"/>
          </a:xfrm>
        </p:spPr>
        <p:txBody>
          <a:bodyPr/>
          <a:lstStyle/>
          <a:p>
            <a:fld id="{09D08EA6-3AA5-4A23-BDB9-F6D7B8E24013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Google Shape;25;p4">
            <a:extLst>
              <a:ext uri="{FF2B5EF4-FFF2-40B4-BE49-F238E27FC236}">
                <a16:creationId xmlns:a16="http://schemas.microsoft.com/office/drawing/2014/main" id="{8185469E-D11F-E2FA-5C29-BFE5B718785B}"/>
              </a:ext>
            </a:extLst>
          </p:cNvPr>
          <p:cNvSpPr/>
          <p:nvPr userDrawn="1"/>
        </p:nvSpPr>
        <p:spPr>
          <a:xfrm>
            <a:off x="0" y="0"/>
            <a:ext cx="12192000" cy="5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32;p4">
            <a:extLst>
              <a:ext uri="{FF2B5EF4-FFF2-40B4-BE49-F238E27FC236}">
                <a16:creationId xmlns:a16="http://schemas.microsoft.com/office/drawing/2014/main" id="{892105B6-812C-E4D5-44A4-57F03E705ACA}"/>
              </a:ext>
            </a:extLst>
          </p:cNvPr>
          <p:cNvSpPr txBox="1"/>
          <p:nvPr userDrawn="1"/>
        </p:nvSpPr>
        <p:spPr>
          <a:xfrm>
            <a:off x="104666" y="29166"/>
            <a:ext cx="1219199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GB" sz="160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Project: Multivariate and Hierarchical Data						   	             17/05/2024</a:t>
            </a:r>
            <a:endParaRPr sz="160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275005-33F8-E7DC-EA2B-35E67EFC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792" y="700955"/>
            <a:ext cx="10247008" cy="989733"/>
          </a:xfrm>
        </p:spPr>
        <p:txBody>
          <a:bodyPr>
            <a:normAutofit/>
          </a:bodyPr>
          <a:lstStyle>
            <a:lvl1pPr>
              <a:defRPr sz="3200">
                <a:latin typeface="Raleway SemiBold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4" name="Google Shape;29;p4">
            <a:extLst>
              <a:ext uri="{FF2B5EF4-FFF2-40B4-BE49-F238E27FC236}">
                <a16:creationId xmlns:a16="http://schemas.microsoft.com/office/drawing/2014/main" id="{144A4357-C501-7ED3-E7A2-8896195D3036}"/>
              </a:ext>
            </a:extLst>
          </p:cNvPr>
          <p:cNvGrpSpPr/>
          <p:nvPr userDrawn="1"/>
        </p:nvGrpSpPr>
        <p:grpSpPr>
          <a:xfrm>
            <a:off x="1106792" y="1689849"/>
            <a:ext cx="4861619" cy="77368"/>
            <a:chOff x="4580561" y="2589004"/>
            <a:chExt cx="1064464" cy="25200"/>
          </a:xfrm>
        </p:grpSpPr>
        <p:sp>
          <p:nvSpPr>
            <p:cNvPr id="15" name="Google Shape;30;p4">
              <a:extLst>
                <a:ext uri="{FF2B5EF4-FFF2-40B4-BE49-F238E27FC236}">
                  <a16:creationId xmlns:a16="http://schemas.microsoft.com/office/drawing/2014/main" id="{D1B713DE-4D2E-9645-6F74-046CDA19712D}"/>
                </a:ext>
              </a:extLst>
            </p:cNvPr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31;p4">
              <a:extLst>
                <a:ext uri="{FF2B5EF4-FFF2-40B4-BE49-F238E27FC236}">
                  <a16:creationId xmlns:a16="http://schemas.microsoft.com/office/drawing/2014/main" id="{DE19C816-37CF-BA56-102C-8940F3B86793}"/>
                </a:ext>
              </a:extLst>
            </p:cNvPr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pic>
        <p:nvPicPr>
          <p:cNvPr id="17" name="Grafik 16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DF1DA48F-F979-8786-7B7C-F57CC6991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75434"/>
            <a:ext cx="1379436" cy="326955"/>
          </a:xfrm>
          <a:prstGeom prst="rect">
            <a:avLst/>
          </a:prstGeom>
        </p:spPr>
      </p:pic>
      <p:sp>
        <p:nvSpPr>
          <p:cNvPr id="19" name="Google Shape;28;p4">
            <a:extLst>
              <a:ext uri="{FF2B5EF4-FFF2-40B4-BE49-F238E27FC236}">
                <a16:creationId xmlns:a16="http://schemas.microsoft.com/office/drawing/2014/main" id="{DA1A8ED2-DB62-A565-17FF-41EC982AD0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40400" y="6322096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56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1E11-C642-42C5-A706-DEC51369A92D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Google Shape;25;p4">
            <a:extLst>
              <a:ext uri="{FF2B5EF4-FFF2-40B4-BE49-F238E27FC236}">
                <a16:creationId xmlns:a16="http://schemas.microsoft.com/office/drawing/2014/main" id="{F0BC7705-BC9A-2E72-D43C-1E3E92679ABF}"/>
              </a:ext>
            </a:extLst>
          </p:cNvPr>
          <p:cNvSpPr/>
          <p:nvPr userDrawn="1"/>
        </p:nvSpPr>
        <p:spPr>
          <a:xfrm>
            <a:off x="0" y="0"/>
            <a:ext cx="12192000" cy="5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32;p4">
            <a:extLst>
              <a:ext uri="{FF2B5EF4-FFF2-40B4-BE49-F238E27FC236}">
                <a16:creationId xmlns:a16="http://schemas.microsoft.com/office/drawing/2014/main" id="{F085A819-2B88-B070-DD4B-8AD81CA5C2EB}"/>
              </a:ext>
            </a:extLst>
          </p:cNvPr>
          <p:cNvSpPr txBox="1"/>
          <p:nvPr userDrawn="1"/>
        </p:nvSpPr>
        <p:spPr>
          <a:xfrm>
            <a:off x="104666" y="29166"/>
            <a:ext cx="1219199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GB" sz="160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Project: Multivariate and Hierarchical Data						   	             17/05/2024</a:t>
            </a:r>
            <a:endParaRPr sz="160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A64101-62E0-960D-149E-9B5A1913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792" y="700955"/>
            <a:ext cx="10247008" cy="989733"/>
          </a:xfrm>
        </p:spPr>
        <p:txBody>
          <a:bodyPr>
            <a:normAutofit/>
          </a:bodyPr>
          <a:lstStyle>
            <a:lvl1pPr>
              <a:defRPr sz="3200">
                <a:latin typeface="Raleway SemiBold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2" name="Google Shape;29;p4">
            <a:extLst>
              <a:ext uri="{FF2B5EF4-FFF2-40B4-BE49-F238E27FC236}">
                <a16:creationId xmlns:a16="http://schemas.microsoft.com/office/drawing/2014/main" id="{04F49737-7939-C672-8CC6-15005ED28898}"/>
              </a:ext>
            </a:extLst>
          </p:cNvPr>
          <p:cNvGrpSpPr/>
          <p:nvPr userDrawn="1"/>
        </p:nvGrpSpPr>
        <p:grpSpPr>
          <a:xfrm>
            <a:off x="1106792" y="1689849"/>
            <a:ext cx="4861619" cy="77368"/>
            <a:chOff x="4580561" y="2589004"/>
            <a:chExt cx="1064464" cy="25200"/>
          </a:xfrm>
        </p:grpSpPr>
        <p:sp>
          <p:nvSpPr>
            <p:cNvPr id="13" name="Google Shape;30;p4">
              <a:extLst>
                <a:ext uri="{FF2B5EF4-FFF2-40B4-BE49-F238E27FC236}">
                  <a16:creationId xmlns:a16="http://schemas.microsoft.com/office/drawing/2014/main" id="{B14825AF-8261-37BD-89F3-8DB0605A6952}"/>
                </a:ext>
              </a:extLst>
            </p:cNvPr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31;p4">
              <a:extLst>
                <a:ext uri="{FF2B5EF4-FFF2-40B4-BE49-F238E27FC236}">
                  <a16:creationId xmlns:a16="http://schemas.microsoft.com/office/drawing/2014/main" id="{EBF6AFFB-6DAF-E036-E246-BFFF130C6B12}"/>
                </a:ext>
              </a:extLst>
            </p:cNvPr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pic>
        <p:nvPicPr>
          <p:cNvPr id="15" name="Grafik 14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A1920025-A9A8-5E97-3CC2-5729E25726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75434"/>
            <a:ext cx="1379436" cy="326955"/>
          </a:xfrm>
          <a:prstGeom prst="rect">
            <a:avLst/>
          </a:prstGeom>
        </p:spPr>
      </p:pic>
      <p:sp>
        <p:nvSpPr>
          <p:cNvPr id="16" name="Google Shape;28;p4">
            <a:extLst>
              <a:ext uri="{FF2B5EF4-FFF2-40B4-BE49-F238E27FC236}">
                <a16:creationId xmlns:a16="http://schemas.microsoft.com/office/drawing/2014/main" id="{90BA1DB9-8B0D-7606-104B-1DA585C4C6A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40400" y="6322096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00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8238-812A-4DCD-A31D-C9A83186E2A8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Google Shape;25;p4">
            <a:extLst>
              <a:ext uri="{FF2B5EF4-FFF2-40B4-BE49-F238E27FC236}">
                <a16:creationId xmlns:a16="http://schemas.microsoft.com/office/drawing/2014/main" id="{973A7738-5BF8-85C0-34AB-CEA5BAA08144}"/>
              </a:ext>
            </a:extLst>
          </p:cNvPr>
          <p:cNvSpPr/>
          <p:nvPr userDrawn="1"/>
        </p:nvSpPr>
        <p:spPr>
          <a:xfrm>
            <a:off x="0" y="0"/>
            <a:ext cx="12192000" cy="5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" name="Google Shape;32;p4">
            <a:extLst>
              <a:ext uri="{FF2B5EF4-FFF2-40B4-BE49-F238E27FC236}">
                <a16:creationId xmlns:a16="http://schemas.microsoft.com/office/drawing/2014/main" id="{7AC4D35A-DB95-E97D-8A0A-DF1DA127C155}"/>
              </a:ext>
            </a:extLst>
          </p:cNvPr>
          <p:cNvSpPr txBox="1"/>
          <p:nvPr userDrawn="1"/>
        </p:nvSpPr>
        <p:spPr>
          <a:xfrm>
            <a:off x="104666" y="29166"/>
            <a:ext cx="1219199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GB" sz="160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Project: Multivariate and Hierarchical Data						   	             17/05/2024</a:t>
            </a:r>
            <a:endParaRPr sz="160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" name="Grafik 13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9E28567C-B4F2-08B5-5746-59A4FBDF2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75434"/>
            <a:ext cx="1379436" cy="326955"/>
          </a:xfrm>
          <a:prstGeom prst="rect">
            <a:avLst/>
          </a:prstGeom>
        </p:spPr>
      </p:pic>
      <p:sp>
        <p:nvSpPr>
          <p:cNvPr id="15" name="Google Shape;28;p4">
            <a:extLst>
              <a:ext uri="{FF2B5EF4-FFF2-40B4-BE49-F238E27FC236}">
                <a16:creationId xmlns:a16="http://schemas.microsoft.com/office/drawing/2014/main" id="{A517B617-0115-84FC-F9DC-3D65B80A30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40400" y="6322096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DE6D761-0A69-8774-5F8D-CB3BB2B5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792" y="700955"/>
            <a:ext cx="10247008" cy="989733"/>
          </a:xfrm>
        </p:spPr>
        <p:txBody>
          <a:bodyPr>
            <a:normAutofit/>
          </a:bodyPr>
          <a:lstStyle>
            <a:lvl1pPr>
              <a:defRPr sz="3200">
                <a:latin typeface="Raleway SemiBold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oogle Shape;29;p4">
            <a:extLst>
              <a:ext uri="{FF2B5EF4-FFF2-40B4-BE49-F238E27FC236}">
                <a16:creationId xmlns:a16="http://schemas.microsoft.com/office/drawing/2014/main" id="{6174336B-63B5-2F68-86C8-F045D8B597C1}"/>
              </a:ext>
            </a:extLst>
          </p:cNvPr>
          <p:cNvGrpSpPr/>
          <p:nvPr userDrawn="1"/>
        </p:nvGrpSpPr>
        <p:grpSpPr>
          <a:xfrm>
            <a:off x="1106792" y="1689849"/>
            <a:ext cx="4861619" cy="77368"/>
            <a:chOff x="4580561" y="2589004"/>
            <a:chExt cx="1064464" cy="25200"/>
          </a:xfrm>
        </p:grpSpPr>
        <p:sp>
          <p:nvSpPr>
            <p:cNvPr id="18" name="Google Shape;30;p4">
              <a:extLst>
                <a:ext uri="{FF2B5EF4-FFF2-40B4-BE49-F238E27FC236}">
                  <a16:creationId xmlns:a16="http://schemas.microsoft.com/office/drawing/2014/main" id="{932F6CF3-9F38-B3ED-2D2A-902CAB520790}"/>
                </a:ext>
              </a:extLst>
            </p:cNvPr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31;p4">
              <a:extLst>
                <a:ext uri="{FF2B5EF4-FFF2-40B4-BE49-F238E27FC236}">
                  <a16:creationId xmlns:a16="http://schemas.microsoft.com/office/drawing/2014/main" id="{689B6FE9-F725-C728-EE0B-BBD5E15E17E8}"/>
                </a:ext>
              </a:extLst>
            </p:cNvPr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9148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EC4B-4842-4529-BF2B-77FCEBE8BB20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96ED58A2-A0A0-4228-0E0C-447368EB71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75434"/>
            <a:ext cx="1379436" cy="326955"/>
          </a:xfrm>
          <a:prstGeom prst="rect">
            <a:avLst/>
          </a:prstGeom>
        </p:spPr>
      </p:pic>
      <p:sp>
        <p:nvSpPr>
          <p:cNvPr id="9" name="Google Shape;28;p4">
            <a:extLst>
              <a:ext uri="{FF2B5EF4-FFF2-40B4-BE49-F238E27FC236}">
                <a16:creationId xmlns:a16="http://schemas.microsoft.com/office/drawing/2014/main" id="{2D360F2C-5C71-ABAB-1359-0B2B5DBEA25A}"/>
              </a:ext>
            </a:extLst>
          </p:cNvPr>
          <p:cNvSpPr txBox="1">
            <a:spLocks/>
          </p:cNvSpPr>
          <p:nvPr userDrawn="1"/>
        </p:nvSpPr>
        <p:spPr>
          <a:xfrm>
            <a:off x="11140400" y="6322096"/>
            <a:ext cx="731600" cy="52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68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12192000" cy="5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259192" y="2328900"/>
            <a:ext cx="9965008" cy="34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140400" y="6322096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104666" y="29166"/>
            <a:ext cx="1219199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GB" sz="160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Project: Multivariate and Hierarchical Data						   	             17/05/2024</a:t>
            </a:r>
            <a:endParaRPr sz="160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" name="Grafik 5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A888EE5F-F442-5451-DF1E-6F72C1601B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75434"/>
            <a:ext cx="1379436" cy="32695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EACD5A-E919-515B-B089-70AB47BE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792" y="700955"/>
            <a:ext cx="10247008" cy="989733"/>
          </a:xfrm>
        </p:spPr>
        <p:txBody>
          <a:bodyPr>
            <a:normAutofit/>
          </a:bodyPr>
          <a:lstStyle>
            <a:lvl1pPr>
              <a:defRPr sz="3200">
                <a:latin typeface="Raleway SemiBold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oogle Shape;29;p4">
            <a:extLst>
              <a:ext uri="{FF2B5EF4-FFF2-40B4-BE49-F238E27FC236}">
                <a16:creationId xmlns:a16="http://schemas.microsoft.com/office/drawing/2014/main" id="{C36B8454-B0D7-F92A-566F-C9EC3387A87A}"/>
              </a:ext>
            </a:extLst>
          </p:cNvPr>
          <p:cNvGrpSpPr/>
          <p:nvPr userDrawn="1"/>
        </p:nvGrpSpPr>
        <p:grpSpPr>
          <a:xfrm>
            <a:off x="1106792" y="1689849"/>
            <a:ext cx="4861619" cy="77368"/>
            <a:chOff x="4580561" y="2589004"/>
            <a:chExt cx="1064464" cy="25200"/>
          </a:xfrm>
        </p:grpSpPr>
        <p:sp>
          <p:nvSpPr>
            <p:cNvPr id="9" name="Google Shape;30;p4">
              <a:extLst>
                <a:ext uri="{FF2B5EF4-FFF2-40B4-BE49-F238E27FC236}">
                  <a16:creationId xmlns:a16="http://schemas.microsoft.com/office/drawing/2014/main" id="{FC816589-057C-282E-32FD-F7EEFFB08D6B}"/>
                </a:ext>
              </a:extLst>
            </p:cNvPr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" name="Google Shape;31;p4">
              <a:extLst>
                <a:ext uri="{FF2B5EF4-FFF2-40B4-BE49-F238E27FC236}">
                  <a16:creationId xmlns:a16="http://schemas.microsoft.com/office/drawing/2014/main" id="{6558D4CB-926B-3032-32B1-BCF21146D592}"/>
                </a:ext>
              </a:extLst>
            </p:cNvPr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5133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C744-1955-4987-BE5F-125AB213B342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6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4" r:id="rId3"/>
    <p:sldLayoutId id="2147483706" r:id="rId4"/>
    <p:sldLayoutId id="2147483707" r:id="rId5"/>
    <p:sldLayoutId id="2147483708" r:id="rId6"/>
    <p:sldLayoutId id="214748371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574DE4B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1B7B5F8A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2_C05E612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D4DC7F3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4_7A23F64A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8D621-D3D2-20FC-BA74-AFCB1CE19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solidFill>
                  <a:schemeClr val="dk1"/>
                </a:solidFill>
              </a:rPr>
              <a:t>The Rose Study - Presentation of Results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760895-A616-9D5A-A8F5-FFF3D9E9D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1936" y="3938016"/>
            <a:ext cx="2904744" cy="2295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i="0" u="none" strike="noStrike" cap="none">
                <a:latin typeface="Raleway"/>
                <a:ea typeface="Raleway"/>
                <a:cs typeface="Raleway"/>
                <a:sym typeface="Raleway"/>
              </a:rPr>
              <a:t>Group 17</a:t>
            </a:r>
          </a:p>
          <a:p>
            <a:pPr marL="0" marR="0" lvl="0" indent="0" algn="r" rtl="0">
              <a:lnSpc>
                <a:spcPct val="100000"/>
              </a:lnSpc>
              <a:spcBef>
                <a:spcPts val="1333"/>
              </a:spcBef>
              <a:spcAft>
                <a:spcPts val="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600" i="0" u="none" strike="noStrike" cap="none" err="1">
                <a:latin typeface="Raleway"/>
                <a:ea typeface="Raleway"/>
                <a:cs typeface="Raleway"/>
                <a:sym typeface="Raleway"/>
              </a:rPr>
              <a:t>Ermioni</a:t>
            </a:r>
            <a:r>
              <a:rPr lang="en-GB" sz="1600" i="0" u="none" strike="noStrike" cap="none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1600" i="0" u="none" strike="noStrike" cap="none" err="1">
                <a:latin typeface="Raleway"/>
                <a:ea typeface="Raleway"/>
                <a:cs typeface="Raleway"/>
                <a:sym typeface="Raleway"/>
              </a:rPr>
              <a:t>Athanasiadi</a:t>
            </a:r>
            <a:endParaRPr lang="en-GB" sz="1600" i="0" u="none" strike="noStrike" cap="none" err="1">
              <a:latin typeface="Raleway"/>
              <a:ea typeface="Raleway"/>
              <a:cs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600" i="0" u="none" strike="noStrike" cap="none">
                <a:latin typeface="Raleway"/>
                <a:ea typeface="Raleway"/>
                <a:cs typeface="Raleway"/>
                <a:sym typeface="Raleway"/>
              </a:rPr>
              <a:t>Henry Hockliffe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GB" sz="1600">
                <a:latin typeface="Raleway"/>
              </a:rPr>
              <a:t>Mane Minasyan</a:t>
            </a:r>
            <a:endParaRPr lang="en-GB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600" i="0" u="none" strike="noStrike" cap="none">
                <a:latin typeface="Raleway"/>
                <a:ea typeface="Raleway"/>
                <a:cs typeface="Raleway"/>
                <a:sym typeface="Raleway"/>
              </a:rPr>
              <a:t>Henry Oduor</a:t>
            </a:r>
            <a:endParaRPr lang="en-GB" sz="1600" i="0" u="none" strike="noStrike" cap="none">
              <a:latin typeface="Raleway"/>
              <a:ea typeface="Raleway"/>
              <a:cs typeface="Raleway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GB" sz="1600">
                <a:latin typeface="Raleway"/>
                <a:ea typeface="Raleway"/>
                <a:cs typeface="Raleway"/>
              </a:rPr>
              <a:t>Görkem Uyanık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600" i="0" u="none" strike="noStrike" cap="none">
                <a:latin typeface="Raleway"/>
                <a:ea typeface="Raleway"/>
                <a:cs typeface="Raleway"/>
                <a:sym typeface="Raleway"/>
              </a:rPr>
              <a:t>Luong Vuong</a:t>
            </a:r>
            <a:endParaRPr lang="en-GB" sz="1600" i="0" u="none" strike="noStrike" cap="none">
              <a:latin typeface="Raleway"/>
              <a:ea typeface="Raleway"/>
              <a:cs typeface="Raleway"/>
            </a:endParaRPr>
          </a:p>
          <a:p>
            <a:pPr algn="r"/>
            <a:endParaRPr lang="de-DE" sz="160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EF834870-9B61-B6FB-F914-EA2C02CB3A2F}"/>
              </a:ext>
            </a:extLst>
          </p:cNvPr>
          <p:cNvSpPr txBox="1">
            <a:spLocks/>
          </p:cNvSpPr>
          <p:nvPr/>
        </p:nvSpPr>
        <p:spPr>
          <a:xfrm>
            <a:off x="1524000" y="4581144"/>
            <a:ext cx="6650736" cy="165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Raleway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ts val="4000"/>
              <a:buFont typeface="Arial"/>
              <a:buNone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Project: Multivariate and Hierarchical Data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ts val="4000"/>
              <a:buFont typeface="Arial"/>
              <a:buNone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Raleway"/>
                <a:sym typeface="Raleway"/>
              </a:rPr>
              <a:t>Hasselt University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ts val="4000"/>
              <a:buFont typeface="Arial"/>
              <a:buNone/>
            </a:pPr>
            <a:r>
              <a:rPr lang="en-GB">
                <a:solidFill>
                  <a:schemeClr val="bg2">
                    <a:lumMod val="50000"/>
                  </a:schemeClr>
                </a:solidFill>
                <a:latin typeface="Raleway"/>
                <a:sym typeface="Raleway"/>
              </a:rPr>
              <a:t>17/05/2024</a:t>
            </a:r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72255A14-A702-8145-0F78-D942FEB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04" y="2134021"/>
            <a:ext cx="5126647" cy="3835058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B3D948E2-6322-1804-E84E-57085B7D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257" y="2669043"/>
            <a:ext cx="5130375" cy="3295701"/>
          </a:xfrm>
          <a:prstGeom prst="rect">
            <a:avLst/>
          </a:prstGeom>
          <a:ln>
            <a:noFill/>
          </a:ln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446E46CD-8768-2917-730C-EF7E82E3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Raleway SemiBold"/>
              </a:rPr>
              <a:t>First </a:t>
            </a:r>
            <a:r>
              <a:rPr lang="de-DE" err="1">
                <a:latin typeface="Raleway SemiBold"/>
              </a:rPr>
              <a:t>results</a:t>
            </a:r>
            <a:r>
              <a:rPr lang="de-DE">
                <a:latin typeface="Raleway SemiBold"/>
              </a:rPr>
              <a:t> (GEE)</a:t>
            </a:r>
            <a:endParaRPr lang="de-DE" err="1"/>
          </a:p>
        </p:txBody>
      </p:sp>
    </p:spTree>
    <p:extLst>
      <p:ext uri="{BB962C8B-B14F-4D97-AF65-F5344CB8AC3E}">
        <p14:creationId xmlns:p14="http://schemas.microsoft.com/office/powerpoint/2010/main" val="411034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3E22B-727D-C900-6480-B17C3349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Raleway SemiBold"/>
              </a:rPr>
              <a:t>Procedure</a:t>
            </a:r>
            <a:r>
              <a:rPr lang="de-DE">
                <a:latin typeface="Raleway SemiBold"/>
              </a:rPr>
              <a:t> </a:t>
            </a:r>
            <a:r>
              <a:rPr lang="de-DE" err="1">
                <a:latin typeface="Raleway SemiBold"/>
              </a:rPr>
              <a:t>for</a:t>
            </a:r>
            <a:r>
              <a:rPr lang="de-DE">
                <a:latin typeface="Raleway SemiBold"/>
              </a:rPr>
              <a:t> </a:t>
            </a:r>
            <a:r>
              <a:rPr lang="de-DE" err="1">
                <a:latin typeface="Raleway SemiBold"/>
              </a:rPr>
              <a:t>model</a:t>
            </a:r>
            <a:r>
              <a:rPr lang="de-DE">
                <a:latin typeface="Raleway SemiBold"/>
              </a:rPr>
              <a:t> </a:t>
            </a:r>
            <a:r>
              <a:rPr lang="de-DE" err="1">
                <a:latin typeface="Raleway SemiBold"/>
              </a:rPr>
              <a:t>selection</a:t>
            </a:r>
            <a:endParaRPr lang="de-DE" err="1"/>
          </a:p>
        </p:txBody>
      </p:sp>
      <p:pic>
        <p:nvPicPr>
          <p:cNvPr id="5" name="Grafik 4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68913581-2153-F17D-B869-EBD2658F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39" y="2402334"/>
            <a:ext cx="6911872" cy="2916698"/>
          </a:xfrm>
          <a:prstGeom prst="rect">
            <a:avLst/>
          </a:prstGeom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3697A01-E4DE-6D5B-2943-BE4DCF8E7004}"/>
              </a:ext>
            </a:extLst>
          </p:cNvPr>
          <p:cNvSpPr txBox="1"/>
          <p:nvPr/>
        </p:nvSpPr>
        <p:spPr>
          <a:xfrm>
            <a:off x="1199444" y="5418667"/>
            <a:ext cx="682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GB">
                <a:ea typeface="Calibri" panose="020F0502020204030204"/>
                <a:cs typeface="Calibri" panose="020F0502020204030204"/>
              </a:rPr>
              <a:t>Analysis was conducted on full model</a:t>
            </a:r>
          </a:p>
        </p:txBody>
      </p:sp>
    </p:spTree>
    <p:extLst>
      <p:ext uri="{BB962C8B-B14F-4D97-AF65-F5344CB8AC3E}">
        <p14:creationId xmlns:p14="http://schemas.microsoft.com/office/powerpoint/2010/main" val="377356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6E238-D234-D492-F6CF-6EFB215D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133" y="2555956"/>
            <a:ext cx="3667037" cy="874524"/>
          </a:xfrm>
        </p:spPr>
        <p:txBody>
          <a:bodyPr>
            <a:normAutofit/>
          </a:bodyPr>
          <a:lstStyle/>
          <a:p>
            <a:r>
              <a:rPr lang="de-DE" sz="4400">
                <a:latin typeface="Raleway SemiBold"/>
              </a:rPr>
              <a:t>Question 4</a:t>
            </a:r>
            <a:endParaRPr lang="de-DE" sz="44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D1A8C40-04EE-58EC-2C0D-D578C80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GB"/>
          </a:p>
        </p:txBody>
      </p:sp>
      <p:sp>
        <p:nvSpPr>
          <p:cNvPr id="14" name="Pfeil: Fünfeck 13">
            <a:extLst>
              <a:ext uri="{FF2B5EF4-FFF2-40B4-BE49-F238E27FC236}">
                <a16:creationId xmlns:a16="http://schemas.microsoft.com/office/drawing/2014/main" id="{F85C3E21-6709-41CC-229E-E94F5EA3FE65}"/>
              </a:ext>
            </a:extLst>
          </p:cNvPr>
          <p:cNvSpPr/>
          <p:nvPr/>
        </p:nvSpPr>
        <p:spPr>
          <a:xfrm>
            <a:off x="-733" y="992387"/>
            <a:ext cx="3130566" cy="5102908"/>
          </a:xfrm>
          <a:prstGeom prst="homePlate">
            <a:avLst/>
          </a:prstGeom>
          <a:solidFill>
            <a:srgbClr val="70A9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2E5BF66-44A0-E120-E338-FCD85825FF89}"/>
              </a:ext>
            </a:extLst>
          </p:cNvPr>
          <p:cNvSpPr txBox="1"/>
          <p:nvPr/>
        </p:nvSpPr>
        <p:spPr>
          <a:xfrm>
            <a:off x="3146739" y="4541949"/>
            <a:ext cx="8452831" cy="9464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50">
                <a:latin typeface="Raleway"/>
              </a:rPr>
              <a:t>How does the Flower Width change over time and for different compounds?</a:t>
            </a:r>
            <a:endParaRPr lang="de-DE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GB" sz="1850">
                <a:latin typeface="Raleway"/>
              </a:rPr>
              <a:t>What role do the covariates rater, species, subplot play?</a:t>
            </a:r>
            <a:endParaRPr lang="de-D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32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96DE9B5-AFBC-1F36-96F8-AB51F885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Raleway SemiBold"/>
              </a:rPr>
              <a:t>Statistical Model – Question 4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30C67E6-FD85-095F-A4B2-A573B3471C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B6B3200-4688-C7B9-832D-59F8E982409E}"/>
              </a:ext>
            </a:extLst>
          </p:cNvPr>
          <p:cNvSpPr txBox="1"/>
          <p:nvPr/>
        </p:nvSpPr>
        <p:spPr>
          <a:xfrm>
            <a:off x="1104255" y="2226844"/>
            <a:ext cx="5359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accent3"/>
                </a:solidFill>
                <a:latin typeface="Raleway SemiBold"/>
                <a:ea typeface="Calibri"/>
                <a:cs typeface="Calibri"/>
              </a:rPr>
              <a:t>LMM (Linear Mixed Effects Model)</a:t>
            </a:r>
          </a:p>
        </p:txBody>
      </p:sp>
      <p:pic>
        <p:nvPicPr>
          <p:cNvPr id="7" name="Grafik 6" descr="Ein Bild, das Text, Schrift, Handschrift, Kalligrafie enthält.&#10;&#10;Beschreibung automatisch generiert.">
            <a:extLst>
              <a:ext uri="{FF2B5EF4-FFF2-40B4-BE49-F238E27FC236}">
                <a16:creationId xmlns:a16="http://schemas.microsoft.com/office/drawing/2014/main" id="{0AE54B92-D4BD-28D6-91AE-111EE59C7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800" y="4560233"/>
            <a:ext cx="2261113" cy="1758442"/>
          </a:xfrm>
          <a:prstGeom prst="rect">
            <a:avLst/>
          </a:prstGeom>
          <a:ln>
            <a:noFill/>
          </a:ln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C26E7FE-3F08-B316-AD6D-805E5EF1DB23}"/>
              </a:ext>
            </a:extLst>
          </p:cNvPr>
          <p:cNvGrpSpPr/>
          <p:nvPr/>
        </p:nvGrpSpPr>
        <p:grpSpPr>
          <a:xfrm>
            <a:off x="1208946" y="2596897"/>
            <a:ext cx="10142240" cy="1313702"/>
            <a:chOff x="1105465" y="2794453"/>
            <a:chExt cx="10142240" cy="1313702"/>
          </a:xfrm>
        </p:grpSpPr>
        <p:pic>
          <p:nvPicPr>
            <p:cNvPr id="3" name="Grafik 2" descr="Ein Bild, das Text, Handschrift, Schrift, Kalligrafie enthält.&#10;&#10;Beschreibung automatisch generiert.">
              <a:extLst>
                <a:ext uri="{FF2B5EF4-FFF2-40B4-BE49-F238E27FC236}">
                  <a16:creationId xmlns:a16="http://schemas.microsoft.com/office/drawing/2014/main" id="{9DBB0EF0-7AF9-F0F2-AB71-F3B9CAA7B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60" r="14443" b="60194"/>
            <a:stretch/>
          </p:blipFill>
          <p:spPr>
            <a:xfrm>
              <a:off x="1105465" y="2794453"/>
              <a:ext cx="6575463" cy="77286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Grafik 7" descr="Ein Bild, das Text, Handschrift, Schrift, Kalligrafie enthält.&#10;&#10;Beschreibung automatisch generiert.">
              <a:extLst>
                <a:ext uri="{FF2B5EF4-FFF2-40B4-BE49-F238E27FC236}">
                  <a16:creationId xmlns:a16="http://schemas.microsoft.com/office/drawing/2014/main" id="{62269847-C489-5FD6-A679-1060157FA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436" t="37627" r="6977" b="22598"/>
            <a:stretch/>
          </p:blipFill>
          <p:spPr>
            <a:xfrm>
              <a:off x="1928516" y="3335901"/>
              <a:ext cx="4653130" cy="7722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Grafik 8" descr="Ein Bild, das Text, Handschrift, Schrift, Kalligrafie enthält.&#10;&#10;Beschreibung automatisch generiert.">
              <a:extLst>
                <a:ext uri="{FF2B5EF4-FFF2-40B4-BE49-F238E27FC236}">
                  <a16:creationId xmlns:a16="http://schemas.microsoft.com/office/drawing/2014/main" id="{7350816D-31FC-2FE3-29FB-9E22C9504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436" t="76812" r="6732"/>
            <a:stretch/>
          </p:blipFill>
          <p:spPr>
            <a:xfrm>
              <a:off x="6575775" y="3543910"/>
              <a:ext cx="4671930" cy="45022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9F0E669E-54A0-3192-B945-7F650884F994}"/>
              </a:ext>
            </a:extLst>
          </p:cNvPr>
          <p:cNvSpPr txBox="1"/>
          <p:nvPr/>
        </p:nvSpPr>
        <p:spPr>
          <a:xfrm>
            <a:off x="4915370" y="5747926"/>
            <a:ext cx="61242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>
                <a:ea typeface="+mn-lt"/>
                <a:cs typeface="+mn-lt"/>
              </a:rPr>
              <a:t>where D is a 2 × 2 variance-covariance matrix of the random effects for roses</a:t>
            </a:r>
            <a:endParaRPr lang="en-GB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730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075858B-B2C1-5D79-F0B1-DAE3C2494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14655"/>
            <a:endParaRPr lang="de-DE">
              <a:ea typeface="Calibri"/>
              <a:cs typeface="Calibri"/>
            </a:endParaRPr>
          </a:p>
          <a:p>
            <a:pPr marL="608965" indent="-414655"/>
            <a:endParaRPr lang="de-DE">
              <a:ea typeface="Calibri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DF30855-3E7A-E03E-EB85-4FF968DF7E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170B99-9C30-F693-4E33-E73936FB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Raleway SemiBold"/>
              </a:rPr>
              <a:t>Model </a:t>
            </a:r>
            <a:r>
              <a:rPr lang="de-DE" err="1">
                <a:latin typeface="Raleway SemiBold"/>
              </a:rPr>
              <a:t>results</a:t>
            </a:r>
            <a:endParaRPr lang="de-DE" err="1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13E85B6-9634-4DE7-620F-958C872DD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52847"/>
              </p:ext>
            </p:extLst>
          </p:nvPr>
        </p:nvGraphicFramePr>
        <p:xfrm>
          <a:off x="1260566" y="3432919"/>
          <a:ext cx="816863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7">
                  <a:extLst>
                    <a:ext uri="{9D8B030D-6E8A-4147-A177-3AD203B41FA5}">
                      <a16:colId xmlns:a16="http://schemas.microsoft.com/office/drawing/2014/main" val="2309295607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3651417080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3958938644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1633058529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2492228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b="0" i="0" u="none" strike="noStrike" noProof="0">
                          <a:solidFill>
                            <a:srgbClr val="93A1A1"/>
                          </a:solidFill>
                          <a:latin typeface="Lucida Console"/>
                        </a:rPr>
                        <a:t>
    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err="1"/>
                        <a:t>Sum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Mean </a:t>
                      </a:r>
                      <a:r>
                        <a:rPr lang="de-DE" err="1"/>
                        <a:t>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F </a:t>
                      </a:r>
                      <a:r>
                        <a:rPr lang="de-DE" err="1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8045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8045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48197.3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3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66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err="1"/>
                        <a:t>Day:Compound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351.0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5760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C9AE064-34D4-8A25-559D-A0602D3FE47F}"/>
              </a:ext>
            </a:extLst>
          </p:cNvPr>
          <p:cNvSpPr txBox="1"/>
          <p:nvPr/>
        </p:nvSpPr>
        <p:spPr>
          <a:xfrm>
            <a:off x="1262743" y="2928257"/>
            <a:ext cx="62483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>
                <a:solidFill>
                  <a:srgbClr val="4A66AC"/>
                </a:solidFill>
                <a:latin typeface="Raleway"/>
              </a:rPr>
              <a:t>Analysis </a:t>
            </a:r>
            <a:r>
              <a:rPr lang="de-DE" sz="1600" err="1">
                <a:solidFill>
                  <a:srgbClr val="4A66AC"/>
                </a:solidFill>
                <a:latin typeface="Raleway"/>
              </a:rPr>
              <a:t>of</a:t>
            </a:r>
            <a:r>
              <a:rPr lang="de-DE" sz="1600">
                <a:solidFill>
                  <a:srgbClr val="4A66AC"/>
                </a:solidFill>
                <a:latin typeface="Raleway"/>
              </a:rPr>
              <a:t> </a:t>
            </a:r>
            <a:r>
              <a:rPr lang="de-DE" sz="1600" err="1">
                <a:solidFill>
                  <a:srgbClr val="4A66AC"/>
                </a:solidFill>
                <a:latin typeface="Raleway"/>
              </a:rPr>
              <a:t>Variance</a:t>
            </a:r>
            <a:r>
              <a:rPr lang="de-DE" sz="1600">
                <a:solidFill>
                  <a:srgbClr val="4A66AC"/>
                </a:solidFill>
                <a:latin typeface="Raleway"/>
              </a:rPr>
              <a:t> Table </a:t>
            </a:r>
            <a:r>
              <a:rPr lang="de-DE" sz="1600" err="1">
                <a:solidFill>
                  <a:srgbClr val="4A66AC"/>
                </a:solidFill>
                <a:latin typeface="Raleway"/>
              </a:rPr>
              <a:t>for</a:t>
            </a:r>
            <a:r>
              <a:rPr lang="de-DE" sz="1600">
                <a:solidFill>
                  <a:srgbClr val="4A66AC"/>
                </a:solidFill>
                <a:latin typeface="Raleway"/>
              </a:rPr>
              <a:t> Fixed </a:t>
            </a:r>
            <a:r>
              <a:rPr lang="de-DE" sz="1600" err="1">
                <a:solidFill>
                  <a:srgbClr val="4A66AC"/>
                </a:solidFill>
                <a:latin typeface="Raleway"/>
              </a:rPr>
              <a:t>Effects</a:t>
            </a:r>
            <a:endParaRPr lang="de-DE" sz="3600" err="1">
              <a:solidFill>
                <a:srgbClr val="4A66AC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73112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6E238-D234-D492-F6CF-6EFB215D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133" y="2555956"/>
            <a:ext cx="3667037" cy="874524"/>
          </a:xfrm>
        </p:spPr>
        <p:txBody>
          <a:bodyPr>
            <a:normAutofit/>
          </a:bodyPr>
          <a:lstStyle/>
          <a:p>
            <a:r>
              <a:rPr lang="de-DE" sz="4400">
                <a:latin typeface="Raleway SemiBold"/>
              </a:rPr>
              <a:t>Question 5</a:t>
            </a:r>
            <a:endParaRPr lang="de-DE" sz="44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D1A8C40-04EE-58EC-2C0D-D578C80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GB"/>
          </a:p>
        </p:txBody>
      </p:sp>
      <p:sp>
        <p:nvSpPr>
          <p:cNvPr id="14" name="Pfeil: Fünfeck 13">
            <a:extLst>
              <a:ext uri="{FF2B5EF4-FFF2-40B4-BE49-F238E27FC236}">
                <a16:creationId xmlns:a16="http://schemas.microsoft.com/office/drawing/2014/main" id="{F85C3E21-6709-41CC-229E-E94F5EA3FE65}"/>
              </a:ext>
            </a:extLst>
          </p:cNvPr>
          <p:cNvSpPr/>
          <p:nvPr/>
        </p:nvSpPr>
        <p:spPr>
          <a:xfrm>
            <a:off x="-733" y="992387"/>
            <a:ext cx="3130566" cy="5102908"/>
          </a:xfrm>
          <a:prstGeom prst="homePlate">
            <a:avLst/>
          </a:prstGeom>
          <a:solidFill>
            <a:srgbClr val="70A9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2E5BF66-44A0-E120-E338-FCD85825FF89}"/>
              </a:ext>
            </a:extLst>
          </p:cNvPr>
          <p:cNvSpPr txBox="1"/>
          <p:nvPr/>
        </p:nvSpPr>
        <p:spPr>
          <a:xfrm>
            <a:off x="3146739" y="4541949"/>
            <a:ext cx="8452831" cy="377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50">
                <a:latin typeface="Raleway"/>
              </a:rPr>
              <a:t>Multivariate Exploration &amp; Visualization of Flower Width over time (T0-T20)</a:t>
            </a:r>
          </a:p>
        </p:txBody>
      </p:sp>
    </p:spTree>
    <p:extLst>
      <p:ext uri="{BB962C8B-B14F-4D97-AF65-F5344CB8AC3E}">
        <p14:creationId xmlns:p14="http://schemas.microsoft.com/office/powerpoint/2010/main" val="25074642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034D18B-0C0E-3E1C-67B0-0720206F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Exploratory</a:t>
            </a:r>
            <a:r>
              <a:rPr lang="de-DE"/>
              <a:t> Data Analysis on </a:t>
            </a:r>
            <a:r>
              <a:rPr lang="de-DE" err="1"/>
              <a:t>Gaussian</a:t>
            </a:r>
            <a:r>
              <a:rPr lang="de-DE"/>
              <a:t> </a:t>
            </a:r>
            <a:r>
              <a:rPr lang="de-DE" err="1"/>
              <a:t>data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BFACBD-4A25-9D7C-EE14-8C845DB9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lnSpcReduction="10000"/>
          </a:bodyPr>
          <a:lstStyle/>
          <a:p>
            <a:fld id="{48F63A3B-78C7-47BE-AE5E-E10140E04643}" type="slidenum">
              <a:rPr lang="en-US" smtClean="0"/>
              <a:t>16</a:t>
            </a:fld>
            <a:endParaRPr lang="en-US"/>
          </a:p>
        </p:txBody>
      </p:sp>
      <p:pic>
        <p:nvPicPr>
          <p:cNvPr id="2" name="Grafik 1" descr="Ein Bild, das Screenshot, Farbigkeit, Reihe, Licht enthält.&#10;&#10;Beschreibung automatisch generiert.">
            <a:extLst>
              <a:ext uri="{FF2B5EF4-FFF2-40B4-BE49-F238E27FC236}">
                <a16:creationId xmlns:a16="http://schemas.microsoft.com/office/drawing/2014/main" id="{F59598F0-8BD0-7975-7166-49305B39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0" y="2172819"/>
            <a:ext cx="4948026" cy="4551830"/>
          </a:xfrm>
          <a:prstGeom prst="rect">
            <a:avLst/>
          </a:prstGeom>
        </p:spPr>
      </p:pic>
      <p:pic>
        <p:nvPicPr>
          <p:cNvPr id="6" name="Grafik 5" descr="Ein Bild, das Screenshot, Quadrat, Rechteck, Design enthält.&#10;&#10;Beschreibung automatisch generiert.">
            <a:extLst>
              <a:ext uri="{FF2B5EF4-FFF2-40B4-BE49-F238E27FC236}">
                <a16:creationId xmlns:a16="http://schemas.microsoft.com/office/drawing/2014/main" id="{FBE742FA-5F53-53E3-F4E3-E1D030B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44" y="1998659"/>
            <a:ext cx="5565729" cy="45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3200">
                <a:solidFill>
                  <a:schemeClr val="tx1"/>
                </a:solidFill>
                <a:latin typeface="Raleway SemiBold" pitchFamily="2" charset="0"/>
                <a:ea typeface="+mj-ea"/>
                <a:cs typeface="+mj-cs"/>
              </a:rPr>
              <a:t>Exploratory Data Analysis on Gaussian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D219A58-E1C9-851E-BF52-4E3905B5AA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smtClean="0"/>
              <a:t>17</a:t>
            </a:fld>
            <a:endParaRPr lang="en-US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601" y="2135134"/>
            <a:ext cx="4884667" cy="4392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8167" y="2135133"/>
            <a:ext cx="4884667" cy="4392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0702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3200">
                <a:solidFill>
                  <a:schemeClr val="tx1"/>
                </a:solidFill>
                <a:latin typeface="Raleway SemiBold" pitchFamily="2" charset="0"/>
                <a:ea typeface="+mj-ea"/>
                <a:cs typeface="+mj-cs"/>
              </a:rPr>
              <a:t>Exploratory Data Analysis on Gaussian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16176EC-1A3D-F68E-3180-6D71E23222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smtClean="0"/>
              <a:t>18</a:t>
            </a:fld>
            <a:endParaRPr lang="en-US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876" y="2246728"/>
            <a:ext cx="4190817" cy="3910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241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0230-05F2-A2B1-785C-B3DE610B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aleway SemiBold"/>
              </a:rPr>
              <a:t>Multivariate Exploration of 'Flower Width' using PCA</a:t>
            </a:r>
            <a:endParaRPr lang="en-US"/>
          </a:p>
        </p:txBody>
      </p:sp>
      <p:pic>
        <p:nvPicPr>
          <p:cNvPr id="5" name="Inhaltsplatzhalter 4" descr="Ein Bild, das Screenshot, Reihe, Schwarz enthält.&#10;&#10;Beschreibung automatisch generiert.">
            <a:extLst>
              <a:ext uri="{FF2B5EF4-FFF2-40B4-BE49-F238E27FC236}">
                <a16:creationId xmlns:a16="http://schemas.microsoft.com/office/drawing/2014/main" id="{43846DB1-30C8-D3DE-7CD2-49B28156D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804" y="2688503"/>
            <a:ext cx="4546170" cy="29893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807EA-8F07-96EE-33A0-5112B30057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GB"/>
          </a:p>
        </p:txBody>
      </p:sp>
      <p:pic>
        <p:nvPicPr>
          <p:cNvPr id="6" name="Grafik 5" descr="Ein Bild, das Screenshot, Quadrat, Reihe, Rechteck enthält.&#10;&#10;Beschreibung automatisch generiert.">
            <a:extLst>
              <a:ext uri="{FF2B5EF4-FFF2-40B4-BE49-F238E27FC236}">
                <a16:creationId xmlns:a16="http://schemas.microsoft.com/office/drawing/2014/main" id="{962775C5-B90B-6036-77D3-6C9835E8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60" y="2707696"/>
            <a:ext cx="4546170" cy="29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0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idx="1"/>
          </p:nvPr>
        </p:nvSpPr>
        <p:spPr>
          <a:xfrm>
            <a:off x="1106790" y="1825625"/>
            <a:ext cx="10247009" cy="4499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8965" lvl="0" indent="-4229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-GB" sz="1850">
                <a:latin typeface="Raleway"/>
              </a:rPr>
              <a:t>Analyse the non-gaussian outcome (Total number of days) in order to find the compound with maximum period of freshness using a generalized mixed effects model</a:t>
            </a:r>
          </a:p>
          <a:p>
            <a:pPr marL="608965" lvl="0" indent="-42291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AutoNum type="arabicParenBoth"/>
            </a:pPr>
            <a:r>
              <a:rPr lang="en-GB" sz="1850">
                <a:latin typeface="Raleway"/>
              </a:rPr>
              <a:t>Compare´/confirm the result of (1) by using a Poisson model to estimate the effects</a:t>
            </a:r>
          </a:p>
          <a:p>
            <a:pPr marL="608965" indent="-422910">
              <a:spcBef>
                <a:spcPts val="1333"/>
              </a:spcBef>
              <a:buSzPts val="1400"/>
              <a:buAutoNum type="arabicParenBoth"/>
            </a:pPr>
            <a:r>
              <a:rPr lang="en-GB" sz="1850">
                <a:latin typeface="Raleway"/>
              </a:rPr>
              <a:t>Analyse the binary outcome Freshness Yes/No  taking into account the available covariates</a:t>
            </a:r>
          </a:p>
          <a:p>
            <a:pPr marL="608965" lvl="0" indent="-42291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AutoNum type="arabicParenBoth"/>
            </a:pPr>
            <a:r>
              <a:rPr lang="en-GB" sz="1850">
                <a:latin typeface="Raleway"/>
              </a:rPr>
              <a:t>Analyse the Gaussian outcome ‘width of the flower’ taking into account the covariates and the subplot effect</a:t>
            </a:r>
          </a:p>
          <a:p>
            <a:pPr marL="608965" lvl="0" indent="-422910" algn="l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AutoNum type="arabicParenBoth"/>
            </a:pPr>
            <a:r>
              <a:rPr lang="en-GB" sz="1850">
                <a:latin typeface="Raleway"/>
              </a:rPr>
              <a:t>Explore/Visualize the Gaussian outcome ‘width of the flower’ (T0 up to T20) with a multivariate method</a:t>
            </a:r>
          </a:p>
          <a:p>
            <a:pPr marL="608965" indent="-422910">
              <a:spcBef>
                <a:spcPts val="1333"/>
              </a:spcBef>
              <a:spcAft>
                <a:spcPts val="1333"/>
              </a:spcAft>
              <a:buSzPts val="1400"/>
              <a:buAutoNum type="arabicParenBoth"/>
            </a:pPr>
            <a:r>
              <a:rPr lang="en-GB" sz="1850">
                <a:latin typeface="Raleway"/>
              </a:rPr>
              <a:t>Confirm (part of) the conclusions of your data analysis on the Gaussian outcome  ‘width of the flower’ using a multivariate method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6711950-8098-3336-E6B0-C8BE75C0D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C5EB6D1-174C-1B3B-ACB1-58493280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4063442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6E238-D234-D492-F6CF-6EFB215D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133" y="2555956"/>
            <a:ext cx="3667037" cy="874524"/>
          </a:xfrm>
        </p:spPr>
        <p:txBody>
          <a:bodyPr>
            <a:normAutofit/>
          </a:bodyPr>
          <a:lstStyle/>
          <a:p>
            <a:r>
              <a:rPr lang="de-DE" sz="4400">
                <a:latin typeface="Raleway SemiBold"/>
              </a:rPr>
              <a:t>Question 6</a:t>
            </a:r>
            <a:endParaRPr lang="de-DE" sz="44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D1A8C40-04EE-58EC-2C0D-D578C80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GB"/>
          </a:p>
        </p:txBody>
      </p:sp>
      <p:sp>
        <p:nvSpPr>
          <p:cNvPr id="14" name="Pfeil: Fünfeck 13">
            <a:extLst>
              <a:ext uri="{FF2B5EF4-FFF2-40B4-BE49-F238E27FC236}">
                <a16:creationId xmlns:a16="http://schemas.microsoft.com/office/drawing/2014/main" id="{F85C3E21-6709-41CC-229E-E94F5EA3FE65}"/>
              </a:ext>
            </a:extLst>
          </p:cNvPr>
          <p:cNvSpPr/>
          <p:nvPr/>
        </p:nvSpPr>
        <p:spPr>
          <a:xfrm>
            <a:off x="-733" y="992387"/>
            <a:ext cx="3130566" cy="5102908"/>
          </a:xfrm>
          <a:prstGeom prst="homePlate">
            <a:avLst/>
          </a:prstGeom>
          <a:solidFill>
            <a:srgbClr val="70A9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2E5BF66-44A0-E120-E338-FCD85825FF89}"/>
              </a:ext>
            </a:extLst>
          </p:cNvPr>
          <p:cNvSpPr txBox="1"/>
          <p:nvPr/>
        </p:nvSpPr>
        <p:spPr>
          <a:xfrm>
            <a:off x="3146739" y="4541949"/>
            <a:ext cx="8452831" cy="661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50">
                <a:latin typeface="Raleway"/>
              </a:rPr>
              <a:t>Can (part of) the conclusions of the analysis of Flower Width be confirmed with a multivariate method?</a:t>
            </a:r>
          </a:p>
        </p:txBody>
      </p:sp>
    </p:spTree>
    <p:extLst>
      <p:ext uri="{BB962C8B-B14F-4D97-AF65-F5344CB8AC3E}">
        <p14:creationId xmlns:p14="http://schemas.microsoft.com/office/powerpoint/2010/main" val="32274107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7585D-8B7F-3807-FE36-C7A54994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Raleway SemiBold"/>
              </a:rPr>
              <a:t>Multivariate </a:t>
            </a:r>
            <a:r>
              <a:rPr lang="de-DE" err="1">
                <a:latin typeface="Raleway SemiBold"/>
              </a:rPr>
              <a:t>regression</a:t>
            </a:r>
            <a:r>
              <a:rPr lang="de-DE">
                <a:latin typeface="Raleway SemiBold"/>
              </a:rPr>
              <a:t> </a:t>
            </a:r>
            <a:r>
              <a:rPr lang="de-DE" err="1">
                <a:latin typeface="Raleway SemiBold"/>
              </a:rPr>
              <a:t>analysis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1453A-161C-A30A-9937-FDF1714D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790" y="2276385"/>
            <a:ext cx="10247009" cy="7749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Outcome variables: T_0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to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 T_20</a:t>
            </a:r>
          </a:p>
          <a:p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Covariates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: Compound + Type +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Subplot</a:t>
            </a:r>
            <a:endParaRPr lang="de-DE" sz="2000">
              <a:solidFill>
                <a:schemeClr val="accent1"/>
              </a:solidFill>
              <a:latin typeface="Raleway"/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C09F07-AFE9-6E48-D7F2-C32D65AB92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5B719-3B00-7600-4CC5-19A00DBE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9" y="3148235"/>
            <a:ext cx="12103143" cy="373939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40E3F84-89AB-7997-CCF6-006E9DAB88EA}"/>
              </a:ext>
            </a:extLst>
          </p:cNvPr>
          <p:cNvSpPr txBox="1">
            <a:spLocks/>
          </p:cNvSpPr>
          <p:nvPr/>
        </p:nvSpPr>
        <p:spPr>
          <a:xfrm>
            <a:off x="1106790" y="3734256"/>
            <a:ext cx="10247009" cy="373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All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the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 3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covariates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significantly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influence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the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widths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of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the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 20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days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57B01-7407-6012-BC30-8D089D6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877" y="4108195"/>
            <a:ext cx="7709219" cy="1810890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93AE324-2338-5586-E400-F959FFE1EDBF}"/>
              </a:ext>
            </a:extLst>
          </p:cNvPr>
          <p:cNvSpPr txBox="1">
            <a:spLocks/>
          </p:cNvSpPr>
          <p:nvPr/>
        </p:nvSpPr>
        <p:spPr>
          <a:xfrm>
            <a:off x="1106789" y="6048144"/>
            <a:ext cx="10247009" cy="373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Question: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How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to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 find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the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best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 compound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with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this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 </a:t>
            </a:r>
            <a:r>
              <a:rPr lang="de-DE" sz="2000" err="1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model</a:t>
            </a:r>
            <a:r>
              <a:rPr lang="de-DE" sz="2000">
                <a:solidFill>
                  <a:schemeClr val="accent1"/>
                </a:solidFill>
                <a:latin typeface="Raleway"/>
                <a:ea typeface="Calibri"/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475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6E238-D234-D492-F6CF-6EFB215D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3415" y="2555956"/>
            <a:ext cx="4375374" cy="874524"/>
          </a:xfrm>
        </p:spPr>
        <p:txBody>
          <a:bodyPr>
            <a:normAutofit/>
          </a:bodyPr>
          <a:lstStyle/>
          <a:p>
            <a:r>
              <a:rPr lang="de-DE" sz="4000">
                <a:latin typeface="Raleway SemiBold"/>
              </a:rPr>
              <a:t>Question 1 &amp; 2</a:t>
            </a:r>
            <a:endParaRPr lang="de-DE" sz="40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D1A8C40-04EE-58EC-2C0D-D578C80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GB"/>
          </a:p>
        </p:txBody>
      </p:sp>
      <p:sp>
        <p:nvSpPr>
          <p:cNvPr id="14" name="Pfeil: Fünfeck 13">
            <a:extLst>
              <a:ext uri="{FF2B5EF4-FFF2-40B4-BE49-F238E27FC236}">
                <a16:creationId xmlns:a16="http://schemas.microsoft.com/office/drawing/2014/main" id="{F85C3E21-6709-41CC-229E-E94F5EA3FE65}"/>
              </a:ext>
            </a:extLst>
          </p:cNvPr>
          <p:cNvSpPr/>
          <p:nvPr/>
        </p:nvSpPr>
        <p:spPr>
          <a:xfrm>
            <a:off x="-733" y="992387"/>
            <a:ext cx="3130566" cy="5102908"/>
          </a:xfrm>
          <a:prstGeom prst="homePlate">
            <a:avLst/>
          </a:prstGeom>
          <a:solidFill>
            <a:srgbClr val="70A9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2E5BF66-44A0-E120-E338-FCD85825FF89}"/>
              </a:ext>
            </a:extLst>
          </p:cNvPr>
          <p:cNvSpPr txBox="1"/>
          <p:nvPr/>
        </p:nvSpPr>
        <p:spPr>
          <a:xfrm>
            <a:off x="3136007" y="4058991"/>
            <a:ext cx="8452831" cy="377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50">
                <a:latin typeface="Raleway"/>
              </a:rPr>
              <a:t>Which compound allows the maximum period of vase days?</a:t>
            </a:r>
          </a:p>
        </p:txBody>
      </p:sp>
    </p:spTree>
    <p:extLst>
      <p:ext uri="{BB962C8B-B14F-4D97-AF65-F5344CB8AC3E}">
        <p14:creationId xmlns:p14="http://schemas.microsoft.com/office/powerpoint/2010/main" val="186285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53950F4-02AF-A1CF-49AF-D3C07DD9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 on Count data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EAFDBC-D386-2BC9-8210-FD4CA3C482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  <p:pic>
        <p:nvPicPr>
          <p:cNvPr id="8" name="Inhaltsplatzhalter 7" descr="Ein Bild, das Entwurf, Text, Kunst, Darstellung enthält.&#10;&#10;Beschreibung automatisch generiert.">
            <a:extLst>
              <a:ext uri="{FF2B5EF4-FFF2-40B4-BE49-F238E27FC236}">
                <a16:creationId xmlns:a16="http://schemas.microsoft.com/office/drawing/2014/main" id="{79934D66-11B8-9950-AD57-1CFD4B6843A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1110712" y="2257209"/>
            <a:ext cx="7207250" cy="3862388"/>
          </a:xfr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DA0FEE-B225-105C-E879-0CA45087022E}"/>
              </a:ext>
            </a:extLst>
          </p:cNvPr>
          <p:cNvSpPr txBox="1"/>
          <p:nvPr/>
        </p:nvSpPr>
        <p:spPr>
          <a:xfrm>
            <a:off x="8338868" y="1610933"/>
            <a:ext cx="3345911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1 Distilled Water</a:t>
            </a:r>
          </a:p>
          <a:p>
            <a:r>
              <a:rPr lang="en-US" sz="2000" dirty="0">
                <a:ea typeface="+mn-lt"/>
                <a:cs typeface="+mn-lt"/>
              </a:rPr>
              <a:t>2: Apathic Acid</a:t>
            </a:r>
          </a:p>
          <a:p>
            <a:r>
              <a:rPr lang="en-US" sz="2000" dirty="0">
                <a:ea typeface="+mn-lt"/>
                <a:cs typeface="+mn-lt"/>
              </a:rPr>
              <a:t>3: Beerse Brew</a:t>
            </a:r>
          </a:p>
          <a:p>
            <a:r>
              <a:rPr lang="en-US" sz="2000" dirty="0">
                <a:ea typeface="+mn-lt"/>
                <a:cs typeface="+mn-lt"/>
              </a:rPr>
              <a:t>4: Concentrate of </a:t>
            </a:r>
            <a:r>
              <a:rPr lang="en-US" sz="2000" dirty="0" err="1">
                <a:ea typeface="+mn-lt"/>
                <a:cs typeface="+mn-lt"/>
              </a:rPr>
              <a:t>Caducues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5: Distilled of Discovery </a:t>
            </a:r>
          </a:p>
          <a:p>
            <a:r>
              <a:rPr lang="en-US" sz="2000" dirty="0">
                <a:ea typeface="+mn-lt"/>
                <a:cs typeface="+mn-lt"/>
              </a:rPr>
              <a:t>6: Essence of </a:t>
            </a:r>
            <a:r>
              <a:rPr lang="en-US" sz="2000" dirty="0" err="1">
                <a:ea typeface="+mn-lt"/>
                <a:cs typeface="+mn-lt"/>
              </a:rPr>
              <a:t>Epiphaneia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7: Four in December </a:t>
            </a:r>
          </a:p>
          <a:p>
            <a:r>
              <a:rPr lang="en-US" sz="2000" dirty="0">
                <a:ea typeface="+mn-lt"/>
                <a:cs typeface="+mn-lt"/>
              </a:rPr>
              <a:t>8: Granule of </a:t>
            </a:r>
            <a:r>
              <a:rPr lang="en-US" sz="2000" dirty="0" err="1">
                <a:ea typeface="+mn-lt"/>
                <a:cs typeface="+mn-lt"/>
              </a:rPr>
              <a:t>Geheref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9: Kar-Hamel </a:t>
            </a:r>
            <a:r>
              <a:rPr lang="en-US" sz="2000" dirty="0" err="1">
                <a:ea typeface="+mn-lt"/>
                <a:cs typeface="+mn-lt"/>
              </a:rPr>
              <a:t>Mooh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10: Lucifer’s Liquid, </a:t>
            </a:r>
          </a:p>
          <a:p>
            <a:r>
              <a:rPr lang="en-US" sz="2000" dirty="0">
                <a:ea typeface="+mn-lt"/>
                <a:cs typeface="+mn-lt"/>
              </a:rPr>
              <a:t>11: </a:t>
            </a:r>
            <a:r>
              <a:rPr lang="en-US" sz="2000" dirty="0" err="1">
                <a:ea typeface="+mn-lt"/>
                <a:cs typeface="+mn-lt"/>
              </a:rPr>
              <a:t>Noospherol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12: Oil of John’s Son </a:t>
            </a:r>
          </a:p>
          <a:p>
            <a:r>
              <a:rPr lang="en-US" sz="2000" dirty="0">
                <a:ea typeface="+mn-lt"/>
                <a:cs typeface="+mn-lt"/>
              </a:rPr>
              <a:t>13: Powder of </a:t>
            </a:r>
            <a:r>
              <a:rPr lang="en-US" sz="2000" dirty="0" err="1">
                <a:ea typeface="+mn-lt"/>
                <a:cs typeface="+mn-lt"/>
              </a:rPr>
              <a:t>Perlimpinpin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14: Spirit of </a:t>
            </a:r>
            <a:r>
              <a:rPr lang="en-US" sz="2000" dirty="0" err="1">
                <a:ea typeface="+mn-lt"/>
                <a:cs typeface="+mn-lt"/>
              </a:rPr>
              <a:t>Scienza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15: Zest of Zen</a:t>
            </a: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468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10F2-DEAA-95C7-D99B-78B7505F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300">
                <a:solidFill>
                  <a:srgbClr val="70A9E2"/>
                </a:solidFill>
                <a:ea typeface="+mn-lt"/>
                <a:cs typeface="+mn-lt"/>
              </a:rPr>
              <a:t>Generalized mixed effect model (Poisson)</a:t>
            </a:r>
            <a:endParaRPr lang="en-US" sz="2300">
              <a:solidFill>
                <a:srgbClr val="70A9E2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solidFill>
                <a:srgbClr val="70A9E2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300">
              <a:solidFill>
                <a:srgbClr val="70A9E2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300">
                <a:solidFill>
                  <a:srgbClr val="70A9E2"/>
                </a:solidFill>
                <a:ea typeface="Calibri"/>
                <a:cs typeface="Calibri"/>
              </a:rPr>
              <a:t>Generalized mixed effect model (Normal assumption)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0F82-C154-DEA4-6733-FE39C751A0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GB"/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6F7973D2-C54A-63D0-6D8C-FC49CAD5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792" y="700955"/>
            <a:ext cx="10247008" cy="989733"/>
          </a:xfrm>
        </p:spPr>
        <p:txBody>
          <a:bodyPr/>
          <a:lstStyle/>
          <a:p>
            <a:r>
              <a:rPr lang="de-DE">
                <a:latin typeface="Raleway SemiBold"/>
              </a:rPr>
              <a:t>Statistical Models</a:t>
            </a:r>
          </a:p>
        </p:txBody>
      </p:sp>
      <p:pic>
        <p:nvPicPr>
          <p:cNvPr id="2" name="Picture 1" descr="A black text with a plus and a gap&#10;&#10;Description automatically generated">
            <a:extLst>
              <a:ext uri="{FF2B5EF4-FFF2-40B4-BE49-F238E27FC236}">
                <a16:creationId xmlns:a16="http://schemas.microsoft.com/office/drawing/2014/main" id="{9C201CBE-BFCE-0A8D-98A0-7C0717966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895" y="4908967"/>
            <a:ext cx="10006263" cy="930277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3701982E-B24C-9736-B6BB-A6798E847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894" y="2429250"/>
            <a:ext cx="9978081" cy="15052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2202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6D2F-36AB-5C86-0E6B-C70C63FA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aleway SemiBold"/>
              </a:rPr>
              <a:t>Best Compound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6ECCCD-B0E2-8E97-A767-2F8AC851C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334000"/>
              </p:ext>
            </p:extLst>
          </p:nvPr>
        </p:nvGraphicFramePr>
        <p:xfrm>
          <a:off x="967198" y="2513883"/>
          <a:ext cx="10247310" cy="3168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770">
                  <a:extLst>
                    <a:ext uri="{9D8B030D-6E8A-4147-A177-3AD203B41FA5}">
                      <a16:colId xmlns:a16="http://schemas.microsoft.com/office/drawing/2014/main" val="2898236060"/>
                    </a:ext>
                  </a:extLst>
                </a:gridCol>
                <a:gridCol w="3415770">
                  <a:extLst>
                    <a:ext uri="{9D8B030D-6E8A-4147-A177-3AD203B41FA5}">
                      <a16:colId xmlns:a16="http://schemas.microsoft.com/office/drawing/2014/main" val="3428382841"/>
                    </a:ext>
                  </a:extLst>
                </a:gridCol>
                <a:gridCol w="3415770">
                  <a:extLst>
                    <a:ext uri="{9D8B030D-6E8A-4147-A177-3AD203B41FA5}">
                      <a16:colId xmlns:a16="http://schemas.microsoft.com/office/drawing/2014/main" val="4082573645"/>
                    </a:ext>
                  </a:extLst>
                </a:gridCol>
              </a:tblGrid>
              <a:tr h="882217">
                <a:tc>
                  <a:txBody>
                    <a:bodyPr/>
                    <a:lstStyle/>
                    <a:p>
                      <a:r>
                        <a:rPr lang="en-US" sz="2600" b="1"/>
                        <a:t> Statistical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/>
                        <a:t>Compounds significantly better than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/>
                        <a:t>The best  Compound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4554"/>
                  </a:ext>
                </a:extLst>
              </a:tr>
              <a:tr h="882217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/>
                          </a:solidFill>
                        </a:rPr>
                        <a:t>Generalized Mixed effect model</a:t>
                      </a:r>
                    </a:p>
                    <a:p>
                      <a:pPr lvl="0">
                        <a:buNone/>
                      </a:pPr>
                      <a:r>
                        <a:rPr lang="en-US" sz="2300">
                          <a:solidFill>
                            <a:schemeClr val="tx1"/>
                          </a:solidFill>
                        </a:rPr>
                        <a:t>(Poisson)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noProof="0">
                          <a:latin typeface="Calibri"/>
                        </a:rPr>
                        <a:t>Essence of </a:t>
                      </a:r>
                      <a:r>
                        <a:rPr lang="en-US" sz="2200" b="0" i="0" u="none" strike="noStrike" noProof="0" err="1">
                          <a:latin typeface="Calibri"/>
                        </a:rPr>
                        <a:t>Epiphaneia</a:t>
                      </a:r>
                    </a:p>
                    <a:p>
                      <a:pPr lvl="0">
                        <a:buNone/>
                      </a:pPr>
                      <a:endParaRPr lang="en-US" sz="22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2200" b="0" i="0" u="none" strike="noStrike" noProof="0"/>
                        <a:t>Spirit of </a:t>
                      </a:r>
                      <a:r>
                        <a:rPr lang="en-US" sz="2200" b="0" i="0" u="none" strike="noStrike" noProof="0" err="1"/>
                        <a:t>Scienza</a:t>
                      </a:r>
                      <a:endParaRPr lang="en-US" sz="22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Essence of </a:t>
                      </a:r>
                      <a:r>
                        <a:rPr lang="en-US" sz="22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Epiphaneia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203299"/>
                  </a:ext>
                </a:extLst>
              </a:tr>
              <a:tr h="8822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Generalized mixed effect model (Normal assumption)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Essence of </a:t>
                      </a:r>
                      <a:r>
                        <a:rPr lang="en-US" sz="22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Epiphaneia</a:t>
                      </a:r>
                    </a:p>
                    <a:p>
                      <a:pPr lvl="0">
                        <a:buNone/>
                      </a:pPr>
                      <a:endParaRPr lang="en-US" sz="2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2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Spirit of </a:t>
                      </a:r>
                      <a:r>
                        <a:rPr lang="en-US" sz="22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Scienza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Essence of </a:t>
                      </a:r>
                      <a:r>
                        <a:rPr lang="en-US" sz="22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Epiphaneia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8772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1DC64-533E-F84B-7ED8-9BA5A43F23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1771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6E238-D234-D492-F6CF-6EFB215D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133" y="2555956"/>
            <a:ext cx="3667037" cy="874524"/>
          </a:xfrm>
        </p:spPr>
        <p:txBody>
          <a:bodyPr>
            <a:normAutofit/>
          </a:bodyPr>
          <a:lstStyle/>
          <a:p>
            <a:r>
              <a:rPr lang="de-DE" sz="4400">
                <a:latin typeface="Raleway SemiBold"/>
              </a:rPr>
              <a:t>Question 3</a:t>
            </a:r>
            <a:endParaRPr lang="de-DE" sz="44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D1A8C40-04EE-58EC-2C0D-D578C80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GB"/>
          </a:p>
        </p:txBody>
      </p:sp>
      <p:sp>
        <p:nvSpPr>
          <p:cNvPr id="14" name="Pfeil: Fünfeck 13">
            <a:extLst>
              <a:ext uri="{FF2B5EF4-FFF2-40B4-BE49-F238E27FC236}">
                <a16:creationId xmlns:a16="http://schemas.microsoft.com/office/drawing/2014/main" id="{F85C3E21-6709-41CC-229E-E94F5EA3FE65}"/>
              </a:ext>
            </a:extLst>
          </p:cNvPr>
          <p:cNvSpPr/>
          <p:nvPr/>
        </p:nvSpPr>
        <p:spPr>
          <a:xfrm>
            <a:off x="-733" y="992387"/>
            <a:ext cx="3130566" cy="5102908"/>
          </a:xfrm>
          <a:prstGeom prst="homePlate">
            <a:avLst/>
          </a:prstGeom>
          <a:solidFill>
            <a:srgbClr val="70A9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2E5BF66-44A0-E120-E338-FCD85825FF89}"/>
              </a:ext>
            </a:extLst>
          </p:cNvPr>
          <p:cNvSpPr txBox="1"/>
          <p:nvPr/>
        </p:nvSpPr>
        <p:spPr>
          <a:xfrm>
            <a:off x="3146739" y="4541949"/>
            <a:ext cx="8452831" cy="9464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50">
                <a:latin typeface="Raleway"/>
              </a:rPr>
              <a:t>Which compound is optimal for maximizing the Probability of Freshness over time?</a:t>
            </a:r>
          </a:p>
          <a:p>
            <a:r>
              <a:rPr lang="en-GB" sz="1850">
                <a:latin typeface="Raleway"/>
              </a:rPr>
              <a:t>What role do the covariates rater, species, subplot play?</a:t>
            </a:r>
          </a:p>
        </p:txBody>
      </p:sp>
    </p:spTree>
    <p:extLst>
      <p:ext uri="{BB962C8B-B14F-4D97-AF65-F5344CB8AC3E}">
        <p14:creationId xmlns:p14="http://schemas.microsoft.com/office/powerpoint/2010/main" val="107480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C8769F6-D102-9AD1-3B33-7DA65E61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 on Binary data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AEE458-1E64-66E3-5670-E259745EB5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D3CD0A3-6FFB-5CB5-6C04-69E5761C9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81" y="2059917"/>
            <a:ext cx="6965156" cy="42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8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96DE9B5-AFBC-1F36-96F8-AB51F885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Raleway SemiBold"/>
              </a:rPr>
              <a:t>Statistical Models – Question 3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30C67E6-FD85-095F-A4B2-A573B3471C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5ECAA8-6F64-2753-57DB-7946A22FC3BA}"/>
              </a:ext>
            </a:extLst>
          </p:cNvPr>
          <p:cNvSpPr txBox="1"/>
          <p:nvPr/>
        </p:nvSpPr>
        <p:spPr>
          <a:xfrm>
            <a:off x="1932368" y="6124638"/>
            <a:ext cx="10043031" cy="5956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rgbClr val="0E57C4"/>
                </a:solidFill>
                <a:latin typeface="Raleway"/>
                <a:ea typeface="+mn-lt"/>
                <a:cs typeface="+mn-lt"/>
              </a:rPr>
              <a:t>logit[P(Yᵢ꜀ₖₗₘ = 1)] represents the logit of the probability for the </a:t>
            </a:r>
            <a:r>
              <a:rPr lang="en-GB" sz="1600" err="1">
                <a:solidFill>
                  <a:srgbClr val="0E57C4"/>
                </a:solidFill>
                <a:latin typeface="Raleway"/>
                <a:ea typeface="+mn-lt"/>
                <a:cs typeface="+mn-lt"/>
              </a:rPr>
              <a:t>i</a:t>
            </a:r>
            <a:r>
              <a:rPr lang="en-GB" sz="1600" err="1">
                <a:solidFill>
                  <a:srgbClr val="0E57C4"/>
                </a:solidFill>
                <a:latin typeface="Calibri"/>
                <a:ea typeface="+mn-lt"/>
                <a:cs typeface="+mn-lt"/>
              </a:rPr>
              <a:t>ᵗʰ</a:t>
            </a:r>
            <a:r>
              <a:rPr lang="en-GB" sz="1600">
                <a:solidFill>
                  <a:srgbClr val="0E57C4"/>
                </a:solidFill>
                <a:latin typeface="Raleway"/>
                <a:ea typeface="+mn-lt"/>
                <a:cs typeface="+mn-lt"/>
              </a:rPr>
              <a:t> flower on </a:t>
            </a:r>
            <a:r>
              <a:rPr lang="en-GB" sz="1600" err="1">
                <a:solidFill>
                  <a:srgbClr val="0E57C4"/>
                </a:solidFill>
                <a:latin typeface="Raleway"/>
                <a:ea typeface="+mn-lt"/>
                <a:cs typeface="+mn-lt"/>
              </a:rPr>
              <a:t>j</a:t>
            </a:r>
            <a:r>
              <a:rPr lang="en-GB" sz="1600" err="1">
                <a:solidFill>
                  <a:srgbClr val="0E57C4"/>
                </a:solidFill>
                <a:latin typeface="Calibri"/>
                <a:ea typeface="+mn-lt"/>
                <a:cs typeface="+mn-lt"/>
              </a:rPr>
              <a:t>ᵗʰ</a:t>
            </a:r>
            <a:r>
              <a:rPr lang="en-GB" sz="1600">
                <a:solidFill>
                  <a:srgbClr val="0E57C4"/>
                </a:solidFill>
                <a:latin typeface="Raleway"/>
                <a:ea typeface="+mn-lt"/>
                <a:cs typeface="+mn-lt"/>
              </a:rPr>
              <a:t> subplot of </a:t>
            </a:r>
            <a:r>
              <a:rPr lang="en-GB" sz="1600" err="1">
                <a:solidFill>
                  <a:srgbClr val="0E57C4"/>
                </a:solidFill>
                <a:latin typeface="Raleway"/>
                <a:ea typeface="+mn-lt"/>
                <a:cs typeface="+mn-lt"/>
              </a:rPr>
              <a:t>m</a:t>
            </a:r>
            <a:r>
              <a:rPr lang="en-GB" sz="1600" err="1">
                <a:solidFill>
                  <a:srgbClr val="0E57C4"/>
                </a:solidFill>
                <a:latin typeface="Calibri"/>
                <a:ea typeface="+mn-lt"/>
                <a:cs typeface="+mn-lt"/>
              </a:rPr>
              <a:t>ᵗʰ</a:t>
            </a:r>
            <a:r>
              <a:rPr lang="en-GB" sz="1600">
                <a:solidFill>
                  <a:srgbClr val="0E57C4"/>
                </a:solidFill>
                <a:latin typeface="Raleway"/>
                <a:ea typeface="+mn-lt"/>
                <a:cs typeface="+mn-lt"/>
              </a:rPr>
              <a:t> type to stay fresh after being cut by the </a:t>
            </a:r>
            <a:r>
              <a:rPr lang="en-GB" sz="1600" err="1">
                <a:solidFill>
                  <a:srgbClr val="0E57C4"/>
                </a:solidFill>
                <a:latin typeface="Raleway"/>
                <a:ea typeface="+mn-lt"/>
                <a:cs typeface="+mn-lt"/>
              </a:rPr>
              <a:t>k</a:t>
            </a:r>
            <a:r>
              <a:rPr lang="en-GB" sz="1600" err="1">
                <a:solidFill>
                  <a:srgbClr val="0E57C4"/>
                </a:solidFill>
                <a:latin typeface="Calibri"/>
                <a:ea typeface="+mn-lt"/>
                <a:cs typeface="+mn-lt"/>
              </a:rPr>
              <a:t>ᵗʰ</a:t>
            </a:r>
            <a:r>
              <a:rPr lang="en-GB" sz="1600">
                <a:solidFill>
                  <a:srgbClr val="0E57C4"/>
                </a:solidFill>
                <a:latin typeface="Raleway"/>
                <a:ea typeface="+mn-lt"/>
                <a:cs typeface="+mn-lt"/>
              </a:rPr>
              <a:t> rater and placed in the </a:t>
            </a:r>
            <a:r>
              <a:rPr lang="en-GB" sz="1600" err="1">
                <a:solidFill>
                  <a:srgbClr val="0E57C4"/>
                </a:solidFill>
                <a:latin typeface="Raleway"/>
                <a:ea typeface="+mn-lt"/>
                <a:cs typeface="+mn-lt"/>
              </a:rPr>
              <a:t>c</a:t>
            </a:r>
            <a:r>
              <a:rPr lang="en-GB" sz="1600" err="1">
                <a:solidFill>
                  <a:srgbClr val="0E57C4"/>
                </a:solidFill>
                <a:latin typeface="Calibri"/>
                <a:ea typeface="+mn-lt"/>
                <a:cs typeface="+mn-lt"/>
              </a:rPr>
              <a:t>ᵗʰ</a:t>
            </a:r>
            <a:r>
              <a:rPr lang="en-GB" sz="1600">
                <a:solidFill>
                  <a:srgbClr val="0E57C4"/>
                </a:solidFill>
                <a:latin typeface="Raleway"/>
                <a:ea typeface="+mn-lt"/>
                <a:cs typeface="+mn-lt"/>
              </a:rPr>
              <a:t> compound measured on the </a:t>
            </a:r>
            <a:r>
              <a:rPr lang="en-GB" sz="1600" err="1">
                <a:solidFill>
                  <a:srgbClr val="0E57C4"/>
                </a:solidFill>
                <a:latin typeface="Raleway"/>
                <a:ea typeface="+mn-lt"/>
                <a:cs typeface="+mn-lt"/>
              </a:rPr>
              <a:t>l</a:t>
            </a:r>
            <a:r>
              <a:rPr lang="en-GB" sz="1600" err="1">
                <a:solidFill>
                  <a:srgbClr val="0E57C4"/>
                </a:solidFill>
                <a:latin typeface="Calibri"/>
                <a:ea typeface="+mn-lt"/>
                <a:cs typeface="+mn-lt"/>
              </a:rPr>
              <a:t>ᵗʰ</a:t>
            </a:r>
            <a:r>
              <a:rPr lang="en-GB" sz="1600">
                <a:solidFill>
                  <a:srgbClr val="0E57C4"/>
                </a:solidFill>
                <a:latin typeface="Raleway"/>
                <a:ea typeface="+mn-lt"/>
                <a:cs typeface="+mn-lt"/>
              </a:rPr>
              <a:t> day</a:t>
            </a:r>
            <a:endParaRPr lang="en-GB" sz="1600">
              <a:solidFill>
                <a:srgbClr val="0E57C4"/>
              </a:solidFill>
              <a:latin typeface="Raleway"/>
              <a:ea typeface="Calibri"/>
              <a:cs typeface="Calibri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FA7A9DF-8502-403B-C78C-32930A3B3D64}"/>
              </a:ext>
            </a:extLst>
          </p:cNvPr>
          <p:cNvGrpSpPr/>
          <p:nvPr/>
        </p:nvGrpSpPr>
        <p:grpSpPr>
          <a:xfrm>
            <a:off x="1215800" y="4314145"/>
            <a:ext cx="10054367" cy="1669168"/>
            <a:chOff x="1215800" y="4314145"/>
            <a:chExt cx="10054367" cy="1669168"/>
          </a:xfrm>
        </p:grpSpPr>
        <p:pic>
          <p:nvPicPr>
            <p:cNvPr id="18" name="Grafik 17" descr="Ein Bild, das Schrift, Text, Reihe, weiß enthält.&#10;&#10;Beschreibung automatisch generiert.">
              <a:extLst>
                <a:ext uri="{FF2B5EF4-FFF2-40B4-BE49-F238E27FC236}">
                  <a16:creationId xmlns:a16="http://schemas.microsoft.com/office/drawing/2014/main" id="{F05E3DA3-471D-5BAD-AA51-DB67F9B22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5800" y="4314145"/>
              <a:ext cx="8094889" cy="83139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Grafik 10" descr="Ein Bild, das Text, Schrift, Screenshot, Reihe enthält.&#10;&#10;Beschreibung automatisch generiert.">
              <a:extLst>
                <a:ext uri="{FF2B5EF4-FFF2-40B4-BE49-F238E27FC236}">
                  <a16:creationId xmlns:a16="http://schemas.microsoft.com/office/drawing/2014/main" id="{BC4CBC33-6FA1-1C8C-A5F8-40334C195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8555" t="33158" r="314" b="31428"/>
            <a:stretch/>
          </p:blipFill>
          <p:spPr>
            <a:xfrm>
              <a:off x="3198518" y="5130385"/>
              <a:ext cx="4146013" cy="85292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rafik 9" descr="Ein Bild, das Text, Schrift, Screenshot, Reihe enthält.&#10;&#10;Beschreibung automatisch generiert.">
              <a:extLst>
                <a:ext uri="{FF2B5EF4-FFF2-40B4-BE49-F238E27FC236}">
                  <a16:creationId xmlns:a16="http://schemas.microsoft.com/office/drawing/2014/main" id="{B873E0ED-C63E-6B2D-FC7B-9C7E7B018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8591" t="65032" r="394" b="-127"/>
            <a:stretch/>
          </p:blipFill>
          <p:spPr>
            <a:xfrm>
              <a:off x="7133568" y="5138046"/>
              <a:ext cx="4136599" cy="845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5177C08-C02F-6C03-2BC1-83907CEE8C12}"/>
              </a:ext>
            </a:extLst>
          </p:cNvPr>
          <p:cNvGrpSpPr/>
          <p:nvPr/>
        </p:nvGrpSpPr>
        <p:grpSpPr>
          <a:xfrm>
            <a:off x="1104924" y="2447031"/>
            <a:ext cx="10594523" cy="1610954"/>
            <a:chOff x="1104924" y="2447031"/>
            <a:chExt cx="10594523" cy="1610954"/>
          </a:xfrm>
        </p:grpSpPr>
        <p:pic>
          <p:nvPicPr>
            <p:cNvPr id="3" name="Grafik 2" descr="Ein Bild, das Text, Schrift, Handschrift, Screenshot enthält.&#10;&#10;Beschreibung automatisch generiert.">
              <a:extLst>
                <a:ext uri="{FF2B5EF4-FFF2-40B4-BE49-F238E27FC236}">
                  <a16:creationId xmlns:a16="http://schemas.microsoft.com/office/drawing/2014/main" id="{505D9399-99D2-8CBB-097E-CC094F98E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8" t="-1468" r="192" b="76394"/>
            <a:stretch/>
          </p:blipFill>
          <p:spPr>
            <a:xfrm>
              <a:off x="1104924" y="2447031"/>
              <a:ext cx="6594474" cy="81837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Grafik 12" descr="Ein Bild, das Text, Schrift, Handschrift, Screenshot enthält.&#10;&#10;Beschreibung automatisch generiert.">
              <a:extLst>
                <a:ext uri="{FF2B5EF4-FFF2-40B4-BE49-F238E27FC236}">
                  <a16:creationId xmlns:a16="http://schemas.microsoft.com/office/drawing/2014/main" id="{7F8B74E6-3927-C165-3F5B-D825277B4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866" t="23486" r="461" b="51992"/>
            <a:stretch/>
          </p:blipFill>
          <p:spPr>
            <a:xfrm>
              <a:off x="7556546" y="2480603"/>
              <a:ext cx="4142901" cy="80036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Grafik 13" descr="Ein Bild, das Text, Schrift, Handschrift, Screenshot enthält.&#10;&#10;Beschreibung automatisch generiert.">
              <a:extLst>
                <a:ext uri="{FF2B5EF4-FFF2-40B4-BE49-F238E27FC236}">
                  <a16:creationId xmlns:a16="http://schemas.microsoft.com/office/drawing/2014/main" id="{8386425C-E748-8EBD-03FB-545EE1EF0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7020" t="47783" r="307" b="27310"/>
            <a:stretch/>
          </p:blipFill>
          <p:spPr>
            <a:xfrm>
              <a:off x="3284606" y="3245052"/>
              <a:ext cx="4142948" cy="81293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Grafik 14" descr="Ein Bild, das Text, Schrift, Handschrift, Screenshot enthält.&#10;&#10;Beschreibung automatisch generiert.">
              <a:extLst>
                <a:ext uri="{FF2B5EF4-FFF2-40B4-BE49-F238E27FC236}">
                  <a16:creationId xmlns:a16="http://schemas.microsoft.com/office/drawing/2014/main" id="{0B9217C1-4154-A631-1A9A-4E0D2ED8F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7077" t="72500" r="25538" b="4082"/>
            <a:stretch/>
          </p:blipFill>
          <p:spPr>
            <a:xfrm>
              <a:off x="7173228" y="3254248"/>
              <a:ext cx="2471286" cy="76433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551B4C57-3659-37D4-E1C9-5533C962D979}"/>
              </a:ext>
            </a:extLst>
          </p:cNvPr>
          <p:cNvSpPr txBox="1"/>
          <p:nvPr/>
        </p:nvSpPr>
        <p:spPr>
          <a:xfrm>
            <a:off x="1104255" y="2226844"/>
            <a:ext cx="5359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accent3"/>
                </a:solidFill>
                <a:latin typeface="Raleway SemiBold"/>
                <a:ea typeface="Calibri"/>
                <a:cs typeface="Calibri"/>
              </a:rPr>
              <a:t>GEE (Generalised Estimating Equation)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33AF038-9B1C-67DC-AB6D-4871F86661CC}"/>
              </a:ext>
            </a:extLst>
          </p:cNvPr>
          <p:cNvSpPr txBox="1"/>
          <p:nvPr/>
        </p:nvSpPr>
        <p:spPr>
          <a:xfrm>
            <a:off x="1106523" y="4099942"/>
            <a:ext cx="5285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bg2">
                    <a:lumMod val="75000"/>
                  </a:schemeClr>
                </a:solidFill>
                <a:latin typeface="Raleway SemiBold"/>
                <a:ea typeface="Calibri"/>
                <a:cs typeface="Calibri"/>
              </a:rPr>
              <a:t>GLMM (Generalised Linear Mixed Model)</a:t>
            </a:r>
          </a:p>
        </p:txBody>
      </p:sp>
    </p:spTree>
    <p:extLst>
      <p:ext uri="{BB962C8B-B14F-4D97-AF65-F5344CB8AC3E}">
        <p14:creationId xmlns:p14="http://schemas.microsoft.com/office/powerpoint/2010/main" val="220955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armes Blau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666</Words>
  <Application>Microsoft Office PowerPoint</Application>
  <PresentationFormat>Widescreen</PresentationFormat>
  <Paragraphs>132</Paragraphs>
  <Slides>21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Lucida Console</vt:lpstr>
      <vt:lpstr>Raleway</vt:lpstr>
      <vt:lpstr>Raleway SemiBold</vt:lpstr>
      <vt:lpstr>Wingdings</vt:lpstr>
      <vt:lpstr>Office Theme</vt:lpstr>
      <vt:lpstr>The Rose Study - Presentation of Results</vt:lpstr>
      <vt:lpstr>Research Questions</vt:lpstr>
      <vt:lpstr>Question 1 &amp; 2</vt:lpstr>
      <vt:lpstr>Exploratory Data Analysis on Count data</vt:lpstr>
      <vt:lpstr>Statistical Models</vt:lpstr>
      <vt:lpstr>Best Compound</vt:lpstr>
      <vt:lpstr>Question 3</vt:lpstr>
      <vt:lpstr>Exploratory Data Analysis on Binary data</vt:lpstr>
      <vt:lpstr>Statistical Models – Question 3</vt:lpstr>
      <vt:lpstr>First results (GEE)</vt:lpstr>
      <vt:lpstr>Procedure for model selection</vt:lpstr>
      <vt:lpstr>Question 4</vt:lpstr>
      <vt:lpstr>Statistical Model – Question 4</vt:lpstr>
      <vt:lpstr>Model results</vt:lpstr>
      <vt:lpstr>Question 5</vt:lpstr>
      <vt:lpstr>Exploratory Data Analysis on Gaussian data</vt:lpstr>
      <vt:lpstr>Exploratory Data Analysis on Gaussian data</vt:lpstr>
      <vt:lpstr>Exploratory Data Analysis on Gaussian data</vt:lpstr>
      <vt:lpstr>Multivariate Exploration of 'Flower Width' using PCA</vt:lpstr>
      <vt:lpstr>Question 6</vt:lpstr>
      <vt:lpstr>Multivariate regression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Luong Vuong</dc:creator>
  <cp:lastModifiedBy>My Luong Vuong</cp:lastModifiedBy>
  <cp:revision>1</cp:revision>
  <dcterms:created xsi:type="dcterms:W3CDTF">2024-05-13T20:02:43Z</dcterms:created>
  <dcterms:modified xsi:type="dcterms:W3CDTF">2024-05-19T21:13:48Z</dcterms:modified>
</cp:coreProperties>
</file>