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00000"/>
    <a:srgbClr val="FFFFFF"/>
    <a:srgbClr val="F4FAFE"/>
    <a:srgbClr val="DEEBF7"/>
    <a:srgbClr val="4094D0"/>
    <a:srgbClr val="6B90D1"/>
    <a:srgbClr val="2C70AE"/>
    <a:srgbClr val="4472C4"/>
    <a:srgbClr val="FAB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>
        <p:scale>
          <a:sx n="200" d="100"/>
          <a:sy n="200" d="100"/>
        </p:scale>
        <p:origin x="-42" y="144"/>
      </p:cViewPr>
      <p:guideLst>
        <p:guide orient="horz" pos="2205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E1A7-181C-4907-9214-9C1C56C2D53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D9E743DE-85D4-42E8-A28F-178633A74A61}"/>
              </a:ext>
            </a:extLst>
          </p:cNvPr>
          <p:cNvSpPr/>
          <p:nvPr/>
        </p:nvSpPr>
        <p:spPr>
          <a:xfrm>
            <a:off x="1709755" y="3671919"/>
            <a:ext cx="345796" cy="312021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CB72D-BB24-4B51-A440-DE5EBEEA5AF9}"/>
              </a:ext>
            </a:extLst>
          </p:cNvPr>
          <p:cNvSpPr txBox="1"/>
          <p:nvPr/>
        </p:nvSpPr>
        <p:spPr>
          <a:xfrm>
            <a:off x="423295" y="635101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Abadi" panose="020B0604020104020204" pitchFamily="34" charset="0"/>
              </a:rPr>
              <a:t>Cheat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34DD-27F6-46AF-AEB7-AE7022BE7E33}"/>
              </a:ext>
            </a:extLst>
          </p:cNvPr>
          <p:cNvSpPr txBox="1"/>
          <p:nvPr/>
        </p:nvSpPr>
        <p:spPr>
          <a:xfrm>
            <a:off x="505047" y="851922"/>
            <a:ext cx="9364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>
                <a:latin typeface="Abadi" panose="020B0604020104020204" pitchFamily="34" charset="0"/>
              </a:rPr>
              <a:t>June 2022</a:t>
            </a:r>
            <a:br>
              <a:rPr lang="en-GB" sz="800">
                <a:latin typeface="Abadi" panose="020B0604020104020204" pitchFamily="34" charset="0"/>
              </a:rPr>
            </a:b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</a:rPr>
              <a:t>https://nlmixr2.org/</a:t>
            </a:r>
            <a:endParaRPr lang="en-GB" sz="800" dirty="0">
              <a:solidFill>
                <a:srgbClr val="1F4E79"/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7C1899-099C-451A-AE86-0C9B97127237}"/>
              </a:ext>
            </a:extLst>
          </p:cNvPr>
          <p:cNvSpPr/>
          <p:nvPr/>
        </p:nvSpPr>
        <p:spPr>
          <a:xfrm>
            <a:off x="165084" y="1197174"/>
            <a:ext cx="1680059" cy="2385203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D0D89E-F619-4BA5-9523-54F52F4A782C}"/>
              </a:ext>
            </a:extLst>
          </p:cNvPr>
          <p:cNvSpPr/>
          <p:nvPr/>
        </p:nvSpPr>
        <p:spPr>
          <a:xfrm>
            <a:off x="170966" y="1197175"/>
            <a:ext cx="1670075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Getting </a:t>
            </a:r>
            <a:r>
              <a:rPr lang="en-GB" sz="1100" dirty="0" err="1">
                <a:latin typeface="Abadi" panose="020B0604020104020204" pitchFamily="34" charset="0"/>
              </a:rPr>
              <a:t>nlmixr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04515-AE18-4813-8F57-BF9B48F7B070}"/>
              </a:ext>
            </a:extLst>
          </p:cNvPr>
          <p:cNvSpPr txBox="1"/>
          <p:nvPr/>
        </p:nvSpPr>
        <p:spPr>
          <a:xfrm>
            <a:off x="242494" y="1528438"/>
            <a:ext cx="146158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dirty="0">
                <a:latin typeface="Abadi" panose="020B0604020202020204" pitchFamily="34" charset="0"/>
              </a:rPr>
              <a:t>What </a:t>
            </a:r>
            <a:r>
              <a:rPr lang="en-GB" sz="700">
                <a:latin typeface="Abadi" panose="020B0604020202020204" pitchFamily="34" charset="0"/>
              </a:rPr>
              <a:t>you need:</a:t>
            </a:r>
            <a:endParaRPr lang="en-GB" sz="700" dirty="0">
              <a:latin typeface="Abadi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R-4+;</a:t>
            </a:r>
            <a:r>
              <a:rPr lang="en-GB" sz="700">
                <a:latin typeface="Abadi" panose="020B0604020202020204" pitchFamily="34" charset="0"/>
              </a:rPr>
              <a:t> </a:t>
            </a: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R-4.2.0</a:t>
            </a:r>
            <a:r>
              <a:rPr lang="en-GB" sz="700">
                <a:latin typeface="Abadi" panose="020B0604020202020204" pitchFamily="34" charset="0"/>
              </a:rPr>
              <a:t> preferred</a:t>
            </a: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Rtools </a:t>
            </a:r>
            <a:r>
              <a:rPr lang="en-GB" sz="700">
                <a:latin typeface="Abadi" panose="020B0604020202020204" pitchFamily="34" charset="0"/>
              </a:rPr>
              <a:t>(if you use Windows)</a:t>
            </a: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>
                <a:latin typeface="Abadi" panose="020B0604020202020204" pitchFamily="34" charset="0"/>
              </a:rPr>
              <a:t>For installation, run:</a:t>
            </a: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 </a:t>
            </a:r>
          </a:p>
          <a:p>
            <a:pPr algn="just"/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install.packages(</a:t>
            </a:r>
          </a:p>
          <a:p>
            <a:pPr algn="just"/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"nlmixr2",</a:t>
            </a:r>
          </a:p>
          <a:p>
            <a:pPr algn="just"/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dependencies=TRUE)</a:t>
            </a:r>
          </a:p>
          <a:p>
            <a:br>
              <a:rPr lang="en-GB" sz="500">
                <a:latin typeface="Abadi" panose="020B0604020202020204" pitchFamily="34" charset="0"/>
              </a:rPr>
            </a:br>
            <a:r>
              <a:rPr lang="en-GB" sz="700">
                <a:latin typeface="Abadi" panose="020B0604020202020204" pitchFamily="34" charset="0"/>
              </a:rPr>
              <a:t>See our homepage (</a:t>
            </a: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nlmixr2.org</a:t>
            </a:r>
            <a:r>
              <a:rPr lang="en-GB" sz="700">
                <a:latin typeface="Abadi" panose="020B0604020202020204" pitchFamily="34" charset="0"/>
              </a:rPr>
              <a:t>) and blog (blog.</a:t>
            </a: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nlmixr2.org</a:t>
            </a:r>
            <a:r>
              <a:rPr lang="en-GB" sz="700">
                <a:latin typeface="Abadi" panose="020B0604020202020204" pitchFamily="34" charset="0"/>
              </a:rPr>
              <a:t>) for more information.</a:t>
            </a:r>
            <a:endParaRPr lang="en-GB" sz="700" dirty="0">
              <a:latin typeface="Abadi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B54D2D-65C8-4089-BFAE-2A4933B6E6A4}"/>
              </a:ext>
            </a:extLst>
          </p:cNvPr>
          <p:cNvSpPr/>
          <p:nvPr/>
        </p:nvSpPr>
        <p:spPr>
          <a:xfrm>
            <a:off x="1931557" y="134926"/>
            <a:ext cx="2345026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6AA759-F6DF-43BA-AB6D-79AFBAEEAB97}"/>
              </a:ext>
            </a:extLst>
          </p:cNvPr>
          <p:cNvSpPr/>
          <p:nvPr/>
        </p:nvSpPr>
        <p:spPr>
          <a:xfrm>
            <a:off x="1931556" y="134927"/>
            <a:ext cx="2338623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Writing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7F92-09CA-4D0B-B6DA-B7DF8F7D1097}"/>
              </a:ext>
            </a:extLst>
          </p:cNvPr>
          <p:cNvSpPr/>
          <p:nvPr/>
        </p:nvSpPr>
        <p:spPr>
          <a:xfrm>
            <a:off x="2075257" y="578345"/>
            <a:ext cx="964900" cy="874643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EAE08-B6CA-4B6F-8E69-8EBCF8CD9241}"/>
              </a:ext>
            </a:extLst>
          </p:cNvPr>
          <p:cNvSpPr/>
          <p:nvPr/>
        </p:nvSpPr>
        <p:spPr>
          <a:xfrm>
            <a:off x="2068956" y="1526889"/>
            <a:ext cx="1539717" cy="1110844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44A59D-6A91-47B0-98D4-B05836AD151F}"/>
              </a:ext>
            </a:extLst>
          </p:cNvPr>
          <p:cNvSpPr/>
          <p:nvPr/>
        </p:nvSpPr>
        <p:spPr>
          <a:xfrm>
            <a:off x="1931559" y="425593"/>
            <a:ext cx="1809076" cy="226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log(1.5) 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log(4)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tv  &lt;- log(20)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0.5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.cl ~ 0.5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eta.v  ~ 0.2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prop.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ka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eta.cl)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 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(tv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d/dt(depot) = -ka * depot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(cent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 * depot -   </a:t>
            </a:r>
            <a:b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 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v * cent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cent / v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prop(prop.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32DE5-188A-4E9B-BEE1-39B82EE5118D}"/>
              </a:ext>
            </a:extLst>
          </p:cNvPr>
          <p:cNvSpPr txBox="1"/>
          <p:nvPr/>
        </p:nvSpPr>
        <p:spPr>
          <a:xfrm>
            <a:off x="3087059" y="641881"/>
            <a:ext cx="5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Fixed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 dirty="0">
                <a:latin typeface="Abadi" panose="020B0604020104020204" pitchFamily="34" charset="0"/>
                <a:cs typeface="Courier New" panose="02070309020205020404" pitchFamily="49" charset="0"/>
              </a:rPr>
              <a:t> or 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C643E1-F9CE-447F-B37D-5E1F0BF03FE7}"/>
              </a:ext>
            </a:extLst>
          </p:cNvPr>
          <p:cNvSpPr/>
          <p:nvPr/>
        </p:nvSpPr>
        <p:spPr>
          <a:xfrm>
            <a:off x="3068983" y="701472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581AAB2-931D-42B7-B07C-48B13F1C5DEF}"/>
              </a:ext>
            </a:extLst>
          </p:cNvPr>
          <p:cNvSpPr/>
          <p:nvPr/>
        </p:nvSpPr>
        <p:spPr>
          <a:xfrm>
            <a:off x="3068983" y="986289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7B3FC-D21E-43AC-AA2F-53061611CE2D}"/>
              </a:ext>
            </a:extLst>
          </p:cNvPr>
          <p:cNvSpPr txBox="1"/>
          <p:nvPr/>
        </p:nvSpPr>
        <p:spPr>
          <a:xfrm>
            <a:off x="3082277" y="963912"/>
            <a:ext cx="56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Random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89A30-25C1-46CD-A321-23A77BF24BDB}"/>
              </a:ext>
            </a:extLst>
          </p:cNvPr>
          <p:cNvSpPr txBox="1"/>
          <p:nvPr/>
        </p:nvSpPr>
        <p:spPr>
          <a:xfrm>
            <a:off x="2981942" y="1206765"/>
            <a:ext cx="94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latin typeface="Abadi" panose="020B0604020202020204" pitchFamily="34" charset="0"/>
              </a:rPr>
              <a:t>Residual error</a:t>
            </a:r>
            <a:br>
              <a:rPr lang="en-GB" sz="600">
                <a:latin typeface="Abadi" panose="020B0604020202020204" pitchFamily="34" charset="0"/>
              </a:rPr>
            </a:br>
            <a:r>
              <a:rPr lang="en-GB" sz="600">
                <a:latin typeface="Abadi" panose="020B0604020202020204" pitchFamily="34" charset="0"/>
              </a:rPr>
              <a:t>(</a:t>
            </a:r>
            <a:r>
              <a:rPr lang="en-GB" sz="60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>
                <a:latin typeface="Abadi" panose="020B0604020202020204" pitchFamily="34" charset="0"/>
              </a:rPr>
              <a:t>)</a:t>
            </a:r>
            <a:endParaRPr lang="en-GB" sz="600" dirty="0">
              <a:latin typeface="Abadi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1EA73-67B2-4733-8C69-17A1B5BE4B8D}"/>
              </a:ext>
            </a:extLst>
          </p:cNvPr>
          <p:cNvSpPr txBox="1"/>
          <p:nvPr/>
        </p:nvSpPr>
        <p:spPr>
          <a:xfrm>
            <a:off x="3656477" y="1689931"/>
            <a:ext cx="61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 parameters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C042C4C-C31A-4224-BB73-4EAF98069555}"/>
              </a:ext>
            </a:extLst>
          </p:cNvPr>
          <p:cNvSpPr/>
          <p:nvPr/>
        </p:nvSpPr>
        <p:spPr>
          <a:xfrm>
            <a:off x="3638401" y="169481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4FF47-F9A0-40DE-ACB8-7A537FE84B01}"/>
              </a:ext>
            </a:extLst>
          </p:cNvPr>
          <p:cNvSpPr txBox="1"/>
          <p:nvPr/>
        </p:nvSpPr>
        <p:spPr>
          <a:xfrm>
            <a:off x="3656477" y="2093904"/>
            <a:ext cx="3967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ODEs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9436A4C-BF27-416D-916A-ADFDC158428C}"/>
              </a:ext>
            </a:extLst>
          </p:cNvPr>
          <p:cNvSpPr/>
          <p:nvPr/>
        </p:nvSpPr>
        <p:spPr>
          <a:xfrm>
            <a:off x="3638401" y="206300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04871-AF88-491E-9CFB-7B855074BE79}"/>
              </a:ext>
            </a:extLst>
          </p:cNvPr>
          <p:cNvSpPr txBox="1"/>
          <p:nvPr/>
        </p:nvSpPr>
        <p:spPr>
          <a:xfrm>
            <a:off x="3555620" y="2348659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Concentration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6ADF5-FFB9-48BE-A194-D62720ED366D}"/>
              </a:ext>
            </a:extLst>
          </p:cNvPr>
          <p:cNvSpPr txBox="1"/>
          <p:nvPr/>
        </p:nvSpPr>
        <p:spPr>
          <a:xfrm>
            <a:off x="3555620" y="2461935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Residual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B5E46-9B72-40C8-AEAE-E6FA3FDF0044}"/>
              </a:ext>
            </a:extLst>
          </p:cNvPr>
          <p:cNvSpPr txBox="1"/>
          <p:nvPr/>
        </p:nvSpPr>
        <p:spPr>
          <a:xfrm>
            <a:off x="3666443" y="895131"/>
            <a:ext cx="55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Initial estimates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D658831-65D5-48E5-9A50-F51428F922EF}"/>
              </a:ext>
            </a:extLst>
          </p:cNvPr>
          <p:cNvSpPr/>
          <p:nvPr/>
        </p:nvSpPr>
        <p:spPr>
          <a:xfrm>
            <a:off x="3639083" y="577050"/>
            <a:ext cx="56835" cy="87464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B2A8E90-4A2B-496B-B89C-3EBE184FEEC3}"/>
              </a:ext>
            </a:extLst>
          </p:cNvPr>
          <p:cNvSpPr/>
          <p:nvPr/>
        </p:nvSpPr>
        <p:spPr>
          <a:xfrm rot="5400000">
            <a:off x="2825575" y="1935532"/>
            <a:ext cx="45719" cy="1520476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56FB4-0B7D-4139-8D46-77A8B2A63FDD}"/>
              </a:ext>
            </a:extLst>
          </p:cNvPr>
          <p:cNvSpPr txBox="1"/>
          <p:nvPr/>
        </p:nvSpPr>
        <p:spPr>
          <a:xfrm>
            <a:off x="2544181" y="2734660"/>
            <a:ext cx="551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2FE6CF-F67F-4427-B5FA-CB9C13403A4D}"/>
              </a:ext>
            </a:extLst>
          </p:cNvPr>
          <p:cNvSpPr txBox="1"/>
          <p:nvPr/>
        </p:nvSpPr>
        <p:spPr>
          <a:xfrm>
            <a:off x="1948044" y="2898510"/>
            <a:ext cx="22718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Abadi" panose="020B0604020202020204" pitchFamily="34" charset="0"/>
              </a:rPr>
              <a:t>Models are defined as functions, with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GB" sz="700" dirty="0">
                <a:latin typeface="Abadi" panose="020B0604020202020204" pitchFamily="34" charset="0"/>
              </a:rPr>
              <a:t> (initial estimates)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sz="700" dirty="0">
                <a:latin typeface="Abadi" panose="020B0604020202020204" pitchFamily="34" charset="0"/>
              </a:rPr>
              <a:t> (model) blocks. Parameters are best defined on the log scale. Assignments can use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700" dirty="0">
                <a:latin typeface="Abadi" panose="020B0604020202020204" pitchFamily="34" charset="0"/>
              </a:rPr>
              <a:t> or </a:t>
            </a:r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>
                <a:latin typeface="Abadi" panose="020B0604020202020204" pitchFamily="34" charset="0"/>
              </a:rPr>
              <a:t>. Random </a:t>
            </a:r>
            <a:r>
              <a:rPr lang="en-GB" sz="700" dirty="0">
                <a:latin typeface="Abadi" panose="020B0604020202020204" pitchFamily="34" charset="0"/>
              </a:rPr>
              <a:t>effects are expressed as variances using the tilde </a:t>
            </a:r>
            <a:r>
              <a:rPr lang="en-GB" sz="700">
                <a:latin typeface="Abadi" panose="020B0604020202020204" pitchFamily="34" charset="0"/>
              </a:rPr>
              <a:t>(</a:t>
            </a:r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700">
                <a:latin typeface="Abadi" panose="020B0604020202020204" pitchFamily="34" charset="0"/>
              </a:rPr>
              <a:t>). </a:t>
            </a:r>
          </a:p>
          <a:p>
            <a:r>
              <a:rPr lang="en-GB" sz="700">
                <a:latin typeface="Abadi" panose="020B0604020202020204" pitchFamily="34" charset="0"/>
              </a:rPr>
              <a:t>Bounds </a:t>
            </a:r>
            <a:r>
              <a:rPr lang="en-GB" sz="700" dirty="0">
                <a:latin typeface="Abadi" panose="020B0604020202020204" pitchFamily="34" charset="0"/>
              </a:rPr>
              <a:t>are supported </a:t>
            </a:r>
            <a:r>
              <a:rPr lang="en-GB" sz="700">
                <a:latin typeface="Abadi" panose="020B0604020202020204" pitchFamily="34" charset="0"/>
              </a:rPr>
              <a:t>for FOCEi, parameters can be fixed, and parameters can be labelled with #: </a:t>
            </a:r>
            <a:endParaRPr lang="en-GB" sz="700" dirty="0">
              <a:latin typeface="Abadi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524255-CC1B-469C-9821-93F454856870}"/>
              </a:ext>
            </a:extLst>
          </p:cNvPr>
          <p:cNvSpPr/>
          <p:nvPr/>
        </p:nvSpPr>
        <p:spPr>
          <a:xfrm>
            <a:off x="155701" y="3671919"/>
            <a:ext cx="1616400" cy="3120212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7CD962-1FAD-4150-8E1D-5CEFBD96F261}"/>
              </a:ext>
            </a:extLst>
          </p:cNvPr>
          <p:cNvSpPr/>
          <p:nvPr/>
        </p:nvSpPr>
        <p:spPr>
          <a:xfrm>
            <a:off x="7412735" y="157310"/>
            <a:ext cx="2328955" cy="4868599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5E5984B-151A-4B5A-BB7B-63940052AA6F}"/>
              </a:ext>
            </a:extLst>
          </p:cNvPr>
          <p:cNvSpPr/>
          <p:nvPr/>
        </p:nvSpPr>
        <p:spPr>
          <a:xfrm>
            <a:off x="7412735" y="131086"/>
            <a:ext cx="2328955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latin typeface="Abadi" panose="020B0604020104020204" pitchFamily="34" charset="0"/>
              </a:rPr>
              <a:t>Example code</a:t>
            </a:r>
            <a:endParaRPr lang="en-GB" sz="1100" dirty="0">
              <a:latin typeface="Abadi" panose="020B0604020104020204" pitchFamily="34" charset="0"/>
            </a:endParaRP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3367B973-2FF7-4406-BB05-DB14EF7E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1878"/>
              </p:ext>
            </p:extLst>
          </p:nvPr>
        </p:nvGraphicFramePr>
        <p:xfrm>
          <a:off x="2014513" y="3765997"/>
          <a:ext cx="2203272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327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tcl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c(-3, 0.1, 5) #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log CL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only)</a:t>
                      </a:r>
                      <a:b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allCL &lt;- fix(0.75)   # allometric exponent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F572F1C-356C-44EE-A598-9A408EB59A4C}"/>
              </a:ext>
            </a:extLst>
          </p:cNvPr>
          <p:cNvSpPr/>
          <p:nvPr/>
        </p:nvSpPr>
        <p:spPr>
          <a:xfrm>
            <a:off x="4362998" y="134791"/>
            <a:ext cx="2956918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720B27-2667-4CDC-A69F-5733AD89FC0E}"/>
              </a:ext>
            </a:extLst>
          </p:cNvPr>
          <p:cNvSpPr/>
          <p:nvPr/>
        </p:nvSpPr>
        <p:spPr>
          <a:xfrm>
            <a:off x="4362998" y="134793"/>
            <a:ext cx="2956918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Running models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45FCC1-46D5-4C49-A141-16D3B7B9E162}"/>
              </a:ext>
            </a:extLst>
          </p:cNvPr>
          <p:cNvSpPr/>
          <p:nvPr/>
        </p:nvSpPr>
        <p:spPr>
          <a:xfrm>
            <a:off x="5268551" y="505471"/>
            <a:ext cx="1860721" cy="80907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8FE1523F-BA48-4E59-A1A7-4E748CDF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041" y="483770"/>
            <a:ext cx="190568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nlmixr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model,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saem", 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saemControl(print=50,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nBurn=200, nEm=300),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tableControl(cwres=TRUE)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215A58-3647-48A6-B27A-3A9F45E7DA95}"/>
              </a:ext>
            </a:extLst>
          </p:cNvPr>
          <p:cNvSpPr txBox="1"/>
          <p:nvPr/>
        </p:nvSpPr>
        <p:spPr>
          <a:xfrm>
            <a:off x="4345264" y="597655"/>
            <a:ext cx="387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Model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CF6E49-D237-45A2-A87D-2485E1C1D23B}"/>
              </a:ext>
            </a:extLst>
          </p:cNvPr>
          <p:cNvCxnSpPr>
            <a:cxnSpLocks/>
          </p:cNvCxnSpPr>
          <p:nvPr/>
        </p:nvCxnSpPr>
        <p:spPr>
          <a:xfrm>
            <a:off x="4739119" y="689988"/>
            <a:ext cx="607433" cy="1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AD6AAD2-4A70-4537-AB65-D4A22CB7F705}"/>
              </a:ext>
            </a:extLst>
          </p:cNvPr>
          <p:cNvSpPr txBox="1"/>
          <p:nvPr/>
        </p:nvSpPr>
        <p:spPr>
          <a:xfrm>
            <a:off x="4318541" y="822360"/>
            <a:ext cx="821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Estimation method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BDDB90-E594-4445-8AD3-A165BA44A991}"/>
              </a:ext>
            </a:extLst>
          </p:cNvPr>
          <p:cNvSpPr txBox="1"/>
          <p:nvPr/>
        </p:nvSpPr>
        <p:spPr>
          <a:xfrm>
            <a:off x="4341418" y="936215"/>
            <a:ext cx="986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latin typeface="Abadi" panose="020B0604020202020204" pitchFamily="34" charset="0"/>
              </a:rPr>
              <a:t>Control parameters</a:t>
            </a:r>
            <a:endParaRPr lang="en-GB" sz="600" dirty="0">
              <a:latin typeface="Abadi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51DF87-449A-41B7-A933-608FFE8FB57A}"/>
              </a:ext>
            </a:extLst>
          </p:cNvPr>
          <p:cNvSpPr txBox="1"/>
          <p:nvPr/>
        </p:nvSpPr>
        <p:spPr>
          <a:xfrm>
            <a:off x="4345460" y="1035308"/>
            <a:ext cx="9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Calculate conditional weighted residuals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42152E-D43F-4203-8394-055AD5A87DFE}"/>
              </a:ext>
            </a:extLst>
          </p:cNvPr>
          <p:cNvSpPr/>
          <p:nvPr/>
        </p:nvSpPr>
        <p:spPr>
          <a:xfrm>
            <a:off x="4741419" y="613298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1935D70-5F91-496D-904C-27BFB0B74032}"/>
              </a:ext>
            </a:extLst>
          </p:cNvPr>
          <p:cNvSpPr/>
          <p:nvPr/>
        </p:nvSpPr>
        <p:spPr>
          <a:xfrm>
            <a:off x="6967696" y="667859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C234C-DA70-42F7-9349-A87A61BE4DE9}"/>
              </a:ext>
            </a:extLst>
          </p:cNvPr>
          <p:cNvSpPr/>
          <p:nvPr/>
        </p:nvSpPr>
        <p:spPr>
          <a:xfrm>
            <a:off x="7476638" y="654007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D0C5F66-F818-4C75-83CA-981367E1547B}"/>
              </a:ext>
            </a:extLst>
          </p:cNvPr>
          <p:cNvCxnSpPr>
            <a:cxnSpLocks/>
          </p:cNvCxnSpPr>
          <p:nvPr/>
        </p:nvCxnSpPr>
        <p:spPr>
          <a:xfrm flipH="1" flipV="1">
            <a:off x="3802868" y="687570"/>
            <a:ext cx="601386" cy="2418"/>
          </a:xfrm>
          <a:prstGeom prst="line">
            <a:avLst/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356D5FA6-FEB3-4693-AC1B-5C61ECC6FB67}"/>
              </a:ext>
            </a:extLst>
          </p:cNvPr>
          <p:cNvSpPr/>
          <p:nvPr/>
        </p:nvSpPr>
        <p:spPr>
          <a:xfrm>
            <a:off x="2006986" y="4326314"/>
            <a:ext cx="2203271" cy="82107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2C6FE-ACE5-47CD-A492-2E9374EA71A7}"/>
              </a:ext>
            </a:extLst>
          </p:cNvPr>
          <p:cNvSpPr txBox="1"/>
          <p:nvPr/>
        </p:nvSpPr>
        <p:spPr>
          <a:xfrm>
            <a:off x="2039200" y="4399697"/>
            <a:ext cx="2082131" cy="31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correlations are expressed as triangular blocks (zeroes should not be used):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ED6C408-F4B7-4B60-835D-0FAB7ADB2697}"/>
              </a:ext>
            </a:extLst>
          </p:cNvPr>
          <p:cNvSpPr/>
          <p:nvPr/>
        </p:nvSpPr>
        <p:spPr>
          <a:xfrm>
            <a:off x="2046514" y="4247541"/>
            <a:ext cx="2115911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Off-diagonal random effects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00586E9-F1A8-48A9-894C-B5B35884534A}"/>
              </a:ext>
            </a:extLst>
          </p:cNvPr>
          <p:cNvSpPr/>
          <p:nvPr/>
        </p:nvSpPr>
        <p:spPr>
          <a:xfrm>
            <a:off x="2003606" y="5278316"/>
            <a:ext cx="2210431" cy="1443470"/>
          </a:xfrm>
          <a:prstGeom prst="roundRect">
            <a:avLst>
              <a:gd name="adj" fmla="val 248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2CB0B955-7BDD-4A36-BA83-302266509A2E}"/>
              </a:ext>
            </a:extLst>
          </p:cNvPr>
          <p:cNvSpPr/>
          <p:nvPr/>
        </p:nvSpPr>
        <p:spPr>
          <a:xfrm>
            <a:off x="2046514" y="5204792"/>
            <a:ext cx="2115911" cy="15254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Mu-referencing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D9E68-A256-4427-8418-2F5DF62F692D}"/>
              </a:ext>
            </a:extLst>
          </p:cNvPr>
          <p:cNvSpPr txBox="1"/>
          <p:nvPr/>
        </p:nvSpPr>
        <p:spPr>
          <a:xfrm>
            <a:off x="2007307" y="5156837"/>
            <a:ext cx="2155118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SAEM random effects and covariates must be added to the population parameters (mu-referencing). This is implemented for exponential random effects as additive on log-scale. While not strictly required for FOCEi, it improces stability. For SAEM, calculate logWT70&lt;-log(WT/70) in the data set, and not in the model block.</a:t>
            </a:r>
            <a:endParaRPr lang="en-GB" sz="700" dirty="0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A1DB202-ADAA-4F7C-ACD4-F12C3ED0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65712"/>
              </p:ext>
            </p:extLst>
          </p:nvPr>
        </p:nvGraphicFramePr>
        <p:xfrm>
          <a:off x="2062099" y="6264174"/>
          <a:ext cx="2100326" cy="376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0032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cl&lt;- exp(tcl + allCL*logWT70 + eta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.cl)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GB" sz="2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sz="2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(tv + CovSex*SEX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eta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D5CA7894-32F1-4279-8EA1-2C86BB3EEB2A}"/>
              </a:ext>
            </a:extLst>
          </p:cNvPr>
          <p:cNvSpPr/>
          <p:nvPr/>
        </p:nvSpPr>
        <p:spPr>
          <a:xfrm>
            <a:off x="238716" y="3829388"/>
            <a:ext cx="1671769" cy="149625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A2AFC1C-CD49-464E-81E7-11DB3815895D}"/>
              </a:ext>
            </a:extLst>
          </p:cNvPr>
          <p:cNvSpPr/>
          <p:nvPr/>
        </p:nvSpPr>
        <p:spPr>
          <a:xfrm>
            <a:off x="296064" y="3754830"/>
            <a:ext cx="156868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Solved systems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93E64839-5DFF-4588-959D-559023CD7CAA}"/>
              </a:ext>
            </a:extLst>
          </p:cNvPr>
          <p:cNvSpPr/>
          <p:nvPr/>
        </p:nvSpPr>
        <p:spPr>
          <a:xfrm>
            <a:off x="238715" y="5438780"/>
            <a:ext cx="1671769" cy="1283005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0080C846-3DBC-44DC-A5E7-3812742103F2}"/>
              </a:ext>
            </a:extLst>
          </p:cNvPr>
          <p:cNvSpPr/>
          <p:nvPr/>
        </p:nvSpPr>
        <p:spPr>
          <a:xfrm>
            <a:off x="293581" y="5376995"/>
            <a:ext cx="157112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Residual error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E97EEC-4866-4468-B8FB-B2AEA6FB6558}"/>
              </a:ext>
            </a:extLst>
          </p:cNvPr>
          <p:cNvSpPr txBox="1"/>
          <p:nvPr/>
        </p:nvSpPr>
        <p:spPr>
          <a:xfrm>
            <a:off x="272693" y="3937469"/>
            <a:ext cx="1598895" cy="13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Linear compartmental PK models 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with either oral or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IV dosing all have closed-form solutions similar to NONMEM ADVANs.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linCmt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term replaces the ODEs. </a:t>
            </a:r>
            <a:r>
              <a:rPr lang="en-GB" sz="700" dirty="0" err="1">
                <a:latin typeface="Abadi" panose="020B0604020104020204" pitchFamily="34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 will guess the model form from the parameters specified</a:t>
            </a: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. Currently only for nlme and SAEM.</a:t>
            </a:r>
            <a:endParaRPr lang="en-GB" sz="800" dirty="0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EB879AC-A8A6-4144-A790-09A91C91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5790"/>
              </p:ext>
            </p:extLst>
          </p:nvPr>
        </p:nvGraphicFramePr>
        <p:xfrm>
          <a:off x="338150" y="4462893"/>
          <a:ext cx="1467980" cy="2597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798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linCmt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F9D69E5-420B-41AB-A046-3857DDB27003}"/>
              </a:ext>
            </a:extLst>
          </p:cNvPr>
          <p:cNvSpPr txBox="1"/>
          <p:nvPr/>
        </p:nvSpPr>
        <p:spPr>
          <a:xfrm>
            <a:off x="307787" y="5511919"/>
            <a:ext cx="1533255" cy="54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Additive, proportional and combined additive and proportional error models are available.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2FC8950-14D3-4C1E-96E2-32183044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21356"/>
              </p:ext>
            </p:extLst>
          </p:nvPr>
        </p:nvGraphicFramePr>
        <p:xfrm>
          <a:off x="328858" y="6055961"/>
          <a:ext cx="1491112" cy="60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111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93690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+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82909"/>
                  </a:ext>
                </a:extLst>
              </a:tr>
            </a:tbl>
          </a:graphicData>
        </a:graphic>
      </p:graphicFrame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4433220" y="1486689"/>
            <a:ext cx="2805780" cy="5235087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4500564" y="1413964"/>
            <a:ext cx="2671762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Estimation method options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0BBE45C3-DE37-4D46-AC46-ED6F283D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9185"/>
              </p:ext>
            </p:extLst>
          </p:nvPr>
        </p:nvGraphicFramePr>
        <p:xfrm>
          <a:off x="4568822" y="2974447"/>
          <a:ext cx="2548004" cy="136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70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  <a:gridCol w="1949834">
                  <a:extLst>
                    <a:ext uri="{9D8B030D-6E8A-4147-A177-3AD203B41FA5}">
                      <a16:colId xmlns:a16="http://schemas.microsoft.com/office/drawing/2014/main" val="1092226848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An implementation of the stochastic approximation expectation-maximization algorithm. No termination criteria, can be slow when using ODEs.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(99)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nBurn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SA (burn-in) step (200)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nEm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EM step (300)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nmc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Markov chains (3)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atol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Absolute convergence </a:t>
                      </a:r>
                      <a:r>
                        <a:rPr lang="en-GB" sz="600" b="0" baseline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tolerance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(1e-8)</a:t>
                      </a:r>
                      <a:endParaRPr lang="en-GB" sz="600" b="0" baseline="0" dirty="0"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4311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to complete before printing to console (1)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082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arguments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20522"/>
                  </a:ext>
                </a:extLst>
              </a:tr>
            </a:tbl>
          </a:graphicData>
        </a:graphic>
      </p:graphicFrame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AAF09BCD-8DDD-4AAA-BDBF-8B43BA13CBCE}"/>
              </a:ext>
            </a:extLst>
          </p:cNvPr>
          <p:cNvSpPr/>
          <p:nvPr/>
        </p:nvSpPr>
        <p:spPr>
          <a:xfrm>
            <a:off x="242495" y="2859539"/>
            <a:ext cx="1529316" cy="66136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7586813E-1567-4223-B284-2AC51075D689}"/>
              </a:ext>
            </a:extLst>
          </p:cNvPr>
          <p:cNvSpPr/>
          <p:nvPr/>
        </p:nvSpPr>
        <p:spPr>
          <a:xfrm>
            <a:off x="296263" y="2792815"/>
            <a:ext cx="1417702" cy="14877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Optional extras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D05F8B9-6895-4F18-8FCF-BD2DF8C82669}"/>
              </a:ext>
            </a:extLst>
          </p:cNvPr>
          <p:cNvSpPr txBox="1"/>
          <p:nvPr/>
        </p:nvSpPr>
        <p:spPr>
          <a:xfrm>
            <a:off x="242493" y="2941594"/>
            <a:ext cx="1546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xpose</a:t>
            </a:r>
            <a:r>
              <a:rPr lang="en-GB" sz="700" err="1">
                <a:solidFill>
                  <a:srgbClr val="1F4E79"/>
                </a:solidFill>
                <a:latin typeface="Abadi" panose="020B0604020202020204" pitchFamily="34" charset="0"/>
              </a:rPr>
              <a:t>.</a:t>
            </a: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nlmixr2 </a:t>
            </a:r>
            <a:r>
              <a:rPr lang="en-GB" sz="700">
                <a:latin typeface="Abadi" panose="020B0604020202020204" pitchFamily="34" charset="0"/>
              </a:rPr>
              <a:t>and </a:t>
            </a: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ggPMX:</a:t>
            </a:r>
            <a:r>
              <a:rPr lang="en-GB" sz="700">
                <a:latin typeface="Abadi" panose="020B0604020202020204" pitchFamily="34" charset="0"/>
              </a:rPr>
              <a:t> Graphical diagnostics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br>
              <a:rPr lang="en-GB" sz="200" dirty="0">
                <a:latin typeface="Abadi" panose="020B0604020202020204" pitchFamily="34" charset="0"/>
              </a:rPr>
            </a:b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shinyMixR</a:t>
            </a:r>
            <a:r>
              <a:rPr lang="en-GB" sz="700" dirty="0">
                <a:latin typeface="Abadi" panose="020B0604020202020204" pitchFamily="34" charset="0"/>
              </a:rPr>
              <a:t>: A GUI for building </a:t>
            </a:r>
            <a:r>
              <a:rPr lang="en-GB" sz="700" dirty="0" err="1">
                <a:latin typeface="Abadi" panose="020B0604020202020204" pitchFamily="34" charset="0"/>
              </a:rPr>
              <a:t>nlmixr</a:t>
            </a:r>
            <a:r>
              <a:rPr lang="en-GB" sz="700" dirty="0">
                <a:latin typeface="Abadi" panose="020B0604020202020204" pitchFamily="34" charset="0"/>
              </a:rPr>
              <a:t> models in shiny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DF61C3F-8A54-4265-B9E7-E215E446D308}"/>
              </a:ext>
            </a:extLst>
          </p:cNvPr>
          <p:cNvSpPr/>
          <p:nvPr/>
        </p:nvSpPr>
        <p:spPr>
          <a:xfrm>
            <a:off x="7412735" y="4843925"/>
            <a:ext cx="2328955" cy="194807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45F08E-526F-4432-899B-44E1C889FFD1}"/>
              </a:ext>
            </a:extLst>
          </p:cNvPr>
          <p:cNvSpPr txBox="1"/>
          <p:nvPr/>
        </p:nvSpPr>
        <p:spPr>
          <a:xfrm>
            <a:off x="7580636" y="4784749"/>
            <a:ext cx="205774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6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476638" y="565748"/>
            <a:ext cx="2202801" cy="1368288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31111" y="485276"/>
            <a:ext cx="2096288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Solved system</a:t>
            </a:r>
          </a:p>
        </p:txBody>
      </p:sp>
      <p:sp>
        <p:nvSpPr>
          <p:cNvPr id="104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476638" y="2051520"/>
            <a:ext cx="2191548" cy="1809615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31111" y="1978014"/>
            <a:ext cx="2096287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Zero-order absorption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64124"/>
              </p:ext>
            </p:extLst>
          </p:nvPr>
        </p:nvGraphicFramePr>
        <p:xfrm>
          <a:off x="4568394" y="4824513"/>
          <a:ext cx="2560878" cy="13932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066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2150217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tableControl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Controls additional table outputs included 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in the final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nlmixr model.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cwres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 indicating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if you need to c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alculate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conditional weighted residuals (CWRES).  On by default for FOCE(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 routines.  This will also generate WRES, CPRED and CRES. Additionally this will add the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objective function value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npde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Calculate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residuals (NPDE). This will also generate EPRED and ERES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nsim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simulations used for NPDE (default 300)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ties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indicating if noise will be added to avoid ties in NPDE calculation (TRUE)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to use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for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calculation (1009)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</a:tbl>
          </a:graphicData>
        </a:graphic>
      </p:graphicFrame>
      <p:sp>
        <p:nvSpPr>
          <p:cNvPr id="117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476638" y="3993863"/>
            <a:ext cx="2202801" cy="2727914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31111" y="3935716"/>
            <a:ext cx="2088497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Turnover simultaneous PKPD model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55307"/>
              </p:ext>
            </p:extLst>
          </p:nvPr>
        </p:nvGraphicFramePr>
        <p:xfrm>
          <a:off x="2055551" y="4745534"/>
          <a:ext cx="2106874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06874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eta.cl +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eta.v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c(0.1,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         0.005, 0.1)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9629"/>
              </p:ext>
            </p:extLst>
          </p:nvPr>
        </p:nvGraphicFramePr>
        <p:xfrm>
          <a:off x="4563383" y="6283054"/>
          <a:ext cx="2560878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60878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Adding</a:t>
                      </a:r>
                      <a:r>
                        <a:rPr lang="en-GB" sz="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table items after fit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fit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fit %&gt;% </a:t>
                      </a:r>
                      <a:r>
                        <a:rPr lang="en-GB" sz="600" b="1" baseline="0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addCwres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fit &lt;- fit %&gt;% </a:t>
                      </a:r>
                      <a:r>
                        <a:rPr lang="en-GB" sz="600" b="1" baseline="0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addNpde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600" b="1" baseline="0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4089BFEC-660C-441D-A184-00E201403BE3}"/>
              </a:ext>
            </a:extLst>
          </p:cNvPr>
          <p:cNvSpPr txBox="1"/>
          <p:nvPr/>
        </p:nvSpPr>
        <p:spPr>
          <a:xfrm>
            <a:off x="4256824" y="709645"/>
            <a:ext cx="10900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Abadi" panose="020B0604020202020204" pitchFamily="34" charset="0"/>
              </a:rPr>
              <a:t>NONMEM/</a:t>
            </a:r>
            <a:r>
              <a:rPr lang="en-GB" sz="600" dirty="0" err="1">
                <a:latin typeface="Abadi" panose="020B0604020202020204" pitchFamily="34" charset="0"/>
              </a:rPr>
              <a:t>RxODE</a:t>
            </a:r>
            <a:r>
              <a:rPr lang="en-GB" sz="600" dirty="0">
                <a:latin typeface="Abadi" panose="020B0604020202020204" pitchFamily="34" charset="0"/>
              </a:rPr>
              <a:t> data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F3BA0D-D97E-45B3-8487-2D24A018B595}"/>
              </a:ext>
            </a:extLst>
          </p:cNvPr>
          <p:cNvCxnSpPr>
            <a:cxnSpLocks/>
          </p:cNvCxnSpPr>
          <p:nvPr/>
        </p:nvCxnSpPr>
        <p:spPr>
          <a:xfrm flipV="1">
            <a:off x="5186145" y="801520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4F9CCF7-7681-4E35-8B50-4A1327AE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75480"/>
              </p:ext>
            </p:extLst>
          </p:nvPr>
        </p:nvGraphicFramePr>
        <p:xfrm>
          <a:off x="4568467" y="1606146"/>
          <a:ext cx="2545901" cy="13124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242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603475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foi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42412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These methods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are based on our interpretation of the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NONMEM routines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en-GB" sz="600" b="0" baseline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outerOpt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Outer optimization routine c("nlminb", "bobyqa", and many others)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sigdig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Controls tolerances of estimation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and ODE solving routines.  Not the same as NONMEM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sigidig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parameter but with similar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meaning (3)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maxOuterIterations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Maximum number of 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outer iterations; 0 provides Bayesian feedback estimates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printed </a:t>
                      </a:r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console (1)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80686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</a:t>
                      </a:r>
                      <a:r>
                        <a:rPr lang="en-GB" sz="600" b="0" kern="120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Courier New" panose="02070309020205020404" pitchFamily="49" charset="0"/>
                        </a:rPr>
                        <a:t>arguments (too many to mention!</a:t>
                      </a:r>
                      <a:r>
                        <a:rPr lang="en-GB" sz="600" b="0" kern="120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0" kern="1200">
                        <a:solidFill>
                          <a:schemeClr val="dk1"/>
                        </a:solidFill>
                        <a:latin typeface="Abadi" panose="020B0604020104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66595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C24A56A-F7E0-45BC-8C50-30F5A4A4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55966"/>
              </p:ext>
            </p:extLst>
          </p:nvPr>
        </p:nvGraphicFramePr>
        <p:xfrm>
          <a:off x="4568467" y="4401801"/>
          <a:ext cx="2545901" cy="34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4590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1861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37982"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Uses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step of </a:t>
                      </a:r>
                      <a:r>
                        <a:rPr lang="en-GB" sz="600" b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algorithm for Bayesian feedback. Similar 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 using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0" baseline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maxOuterIterations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=0).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3E56A1-C37B-4B28-B6D5-32EFEE75EDB6}"/>
              </a:ext>
            </a:extLst>
          </p:cNvPr>
          <p:cNvCxnSpPr>
            <a:cxnSpLocks/>
          </p:cNvCxnSpPr>
          <p:nvPr/>
        </p:nvCxnSpPr>
        <p:spPr>
          <a:xfrm flipV="1">
            <a:off x="5186145" y="906645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22B93FE-F35F-4859-865E-154880E66BFD}"/>
              </a:ext>
            </a:extLst>
          </p:cNvPr>
          <p:cNvCxnSpPr>
            <a:cxnSpLocks/>
          </p:cNvCxnSpPr>
          <p:nvPr/>
        </p:nvCxnSpPr>
        <p:spPr>
          <a:xfrm flipV="1">
            <a:off x="5190994" y="1027461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AF2A14-039C-4646-9E9E-24680E4F6FC0}"/>
              </a:ext>
            </a:extLst>
          </p:cNvPr>
          <p:cNvCxnSpPr>
            <a:cxnSpLocks/>
          </p:cNvCxnSpPr>
          <p:nvPr/>
        </p:nvCxnSpPr>
        <p:spPr>
          <a:xfrm flipV="1">
            <a:off x="5180786" y="1225511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E67A616-2123-43E1-9AB7-ABC927B79D71}"/>
              </a:ext>
            </a:extLst>
          </p:cNvPr>
          <p:cNvSpPr/>
          <p:nvPr/>
        </p:nvSpPr>
        <p:spPr>
          <a:xfrm>
            <a:off x="7543875" y="680844"/>
            <a:ext cx="2075733" cy="117224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E74B7-994F-405C-938F-65D2748C45BD}"/>
              </a:ext>
            </a:extLst>
          </p:cNvPr>
          <p:cNvSpPr/>
          <p:nvPr/>
        </p:nvSpPr>
        <p:spPr>
          <a:xfrm>
            <a:off x="7543874" y="675461"/>
            <a:ext cx="2080645" cy="117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 {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lcl  &lt;- log(0.135) #log Cl (L/h)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lv   &lt;- log(8)     #log V (L)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prop.err &lt;- 0.15   #RUV (SD/mean)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eta.cl ~ 0.1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eta.v  ~ 0.1 })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 &lt;- exp(lcl + eta.cl)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  &lt;- exp(lv + eta.v)</a:t>
            </a:r>
            <a:b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linCmt() ~ prop(prop.err)})}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2B9605-ECA8-449E-8095-DCC50C6F3FE6}"/>
              </a:ext>
            </a:extLst>
          </p:cNvPr>
          <p:cNvSpPr/>
          <p:nvPr/>
        </p:nvSpPr>
        <p:spPr>
          <a:xfrm>
            <a:off x="7543875" y="2159379"/>
            <a:ext cx="2061879" cy="164772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F2BEA6-C1ED-488C-A589-DBB62A90EDCE}"/>
              </a:ext>
            </a:extLst>
          </p:cNvPr>
          <p:cNvSpPr/>
          <p:nvPr/>
        </p:nvSpPr>
        <p:spPr>
          <a:xfrm>
            <a:off x="7543874" y="2158278"/>
            <a:ext cx="2061879" cy="167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ka   &lt;-  1.2  #ka (/h)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lcl  &lt;- -2.0  #log Cl (L/hr)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    &lt;-  8.0  #V (L)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ltk0 &lt;-  0.5  #log D1 (h)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prop.err &lt;- 0.15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eta.cl ~ 0.1})#IIV Cl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  &lt;- exp(lcl + eta.cl)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D1  &lt;- exp(ltk0)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d/dt(depot) = -ka*depot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d/dt(C2)    =  ka*depot - (cl/v)*C2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dur(depot)  =  D1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= C2 / v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~ prop(prop.err)})}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76DA4E-B953-4455-9BB4-33DA3BDCD1BA}"/>
              </a:ext>
            </a:extLst>
          </p:cNvPr>
          <p:cNvSpPr/>
          <p:nvPr/>
        </p:nvSpPr>
        <p:spPr>
          <a:xfrm>
            <a:off x="7536845" y="4114348"/>
            <a:ext cx="2072953" cy="2532849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F091C1-0CD5-458F-B2DB-D2D2C01524BD}"/>
              </a:ext>
            </a:extLst>
          </p:cNvPr>
          <p:cNvSpPr/>
          <p:nvPr/>
        </p:nvSpPr>
        <p:spPr>
          <a:xfrm>
            <a:off x="7531112" y="4114348"/>
            <a:ext cx="2108684" cy="256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tcl  &lt;- log(0.1) # log CL (L/hr)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tv   &lt;- log(8)   # log Vc (L)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eta.cl ~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eps.pkprop &lt;- 0.1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tc50  &lt;- log(1)    #log ec50 (mg/L)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tkout &lt;- log(0.05) #log tkout (/h)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e0    &lt;- 100       #e0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eta.c50  ~ .5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eps.pdadd &lt;- 100})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  &lt;- exp(tcl + eta.cl)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   &lt;- exp(tv)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c50  = exp(tc50 + eta.c50)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kout = exp(tkout)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          =  center / v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d/dt(center) =  - cl * cp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effect(0)    =  e0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          =  e0*kout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PD           =  1-cp/(c50+cp)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d/dt(effect) =  kin*PD -kout*effect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#specify CMT or DVID (1/2) in data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  ~ prop(eps.pkprop) | center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effect ~ add(eps.pdadd) | effect })}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BE6D432F-2C73-B7AE-3550-EC5F8FAB4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32" y="76266"/>
            <a:ext cx="1569349" cy="6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D1097-98CD-469F-8B00-0374FFBAA544}"/>
              </a:ext>
            </a:extLst>
          </p:cNvPr>
          <p:cNvSpPr/>
          <p:nvPr/>
        </p:nvSpPr>
        <p:spPr>
          <a:xfrm>
            <a:off x="2544215" y="85236"/>
            <a:ext cx="7239555" cy="665634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1CF062-6266-46F0-95ED-BC03EC2196A5}"/>
              </a:ext>
            </a:extLst>
          </p:cNvPr>
          <p:cNvSpPr/>
          <p:nvPr/>
        </p:nvSpPr>
        <p:spPr>
          <a:xfrm>
            <a:off x="2544216" y="85236"/>
            <a:ext cx="7230054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Graphical diagnostics: </a:t>
            </a:r>
            <a:r>
              <a:rPr lang="en-GB" sz="1100" dirty="0" err="1">
                <a:latin typeface="Abadi" panose="020B0604020104020204" pitchFamily="34" charset="0"/>
              </a:rPr>
              <a:t>xpose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83953C-DF8B-4ACA-9D05-77110E37398D}"/>
              </a:ext>
            </a:extLst>
          </p:cNvPr>
          <p:cNvSpPr/>
          <p:nvPr/>
        </p:nvSpPr>
        <p:spPr>
          <a:xfrm>
            <a:off x="2643783" y="567451"/>
            <a:ext cx="2271812" cy="1238538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B02902-09AD-405B-B3BB-14FA27B06D84}"/>
              </a:ext>
            </a:extLst>
          </p:cNvPr>
          <p:cNvSpPr/>
          <p:nvPr/>
        </p:nvSpPr>
        <p:spPr>
          <a:xfrm>
            <a:off x="2684313" y="477061"/>
            <a:ext cx="2190752" cy="17124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Loading a model into </a:t>
            </a:r>
            <a:r>
              <a:rPr lang="en-GB" sz="900" dirty="0" err="1">
                <a:latin typeface="Abadi" panose="020B0604020104020204" pitchFamily="34" charset="0"/>
              </a:rPr>
              <a:t>xpose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93EDF-BEE1-4F0D-9335-20DA3194CC47}"/>
              </a:ext>
            </a:extLst>
          </p:cNvPr>
          <p:cNvSpPr txBox="1"/>
          <p:nvPr/>
        </p:nvSpPr>
        <p:spPr>
          <a:xfrm>
            <a:off x="2648645" y="636103"/>
            <a:ext cx="2302356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 order to use the functionality of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we first need to convert our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model object into an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database using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nlmixr2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5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xp_theme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 allows 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 ggplot2 theme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 (defining how plots will be drawn) to be specified.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E7F9EF-7A30-405E-BA00-71DAC6FB1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21574"/>
              </p:ext>
            </p:extLst>
          </p:nvPr>
        </p:nvGraphicFramePr>
        <p:xfrm>
          <a:off x="2745943" y="1074410"/>
          <a:ext cx="2067492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749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xpose.nlmixr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xpose_data_nlmixr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theme_xp_nlmixr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F111ADF-252B-4A47-8DF4-BBE6572DC7FE}"/>
              </a:ext>
            </a:extLst>
          </p:cNvPr>
          <p:cNvSpPr/>
          <p:nvPr/>
        </p:nvSpPr>
        <p:spPr>
          <a:xfrm>
            <a:off x="5038209" y="554880"/>
            <a:ext cx="2271814" cy="163882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333758-856D-47A9-AD99-B3C4FD31B394}"/>
              </a:ext>
            </a:extLst>
          </p:cNvPr>
          <p:cNvSpPr/>
          <p:nvPr/>
        </p:nvSpPr>
        <p:spPr>
          <a:xfrm>
            <a:off x="5078739" y="481808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Basic goodness-of-fit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3FD228B-2659-4957-ADD2-7C9D2C52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5555"/>
              </p:ext>
            </p:extLst>
          </p:nvPr>
        </p:nvGraphicFramePr>
        <p:xfrm>
          <a:off x="5140370" y="701818"/>
          <a:ext cx="2067492" cy="1401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dv_preds_vs_idv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4D0461C-6C69-4604-8C51-92AABFC8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58" y="725793"/>
            <a:ext cx="208896" cy="20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E98BF-F117-4C15-85F3-83607268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48" y="985392"/>
            <a:ext cx="209706" cy="208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DF83E-5E8A-4008-B50F-3F02531A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58" y="1230824"/>
            <a:ext cx="208896" cy="210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9D357-07CF-4469-9B02-F297220D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50" y="1488499"/>
            <a:ext cx="212160" cy="20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E0C1BD-1BA5-440F-855F-A9B4EFA9D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50" y="1865233"/>
            <a:ext cx="208896" cy="2161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C95F3-FCB6-4239-A459-1A7C2011B2B8}"/>
              </a:ext>
            </a:extLst>
          </p:cNvPr>
          <p:cNvSpPr/>
          <p:nvPr/>
        </p:nvSpPr>
        <p:spPr>
          <a:xfrm>
            <a:off x="2647832" y="6340167"/>
            <a:ext cx="22637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Icons and content for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courtesy of Ben Guiastrennec and the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team!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can do much more than this – get the official cheat sheet </a:t>
            </a:r>
            <a:r>
              <a:rPr lang="en-GB" sz="5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at </a:t>
            </a:r>
            <a:r>
              <a:rPr lang="en-GB" sz="50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uupharmacometrics.github.io/xpose/reference/figures/cheatsheet.pdf</a:t>
            </a:r>
            <a:endParaRPr lang="en-GB" sz="1200" dirty="0">
              <a:solidFill>
                <a:srgbClr val="1F4E79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C0161D-B4EC-4738-AF8B-CFB5A0E52898}"/>
              </a:ext>
            </a:extLst>
          </p:cNvPr>
          <p:cNvSpPr/>
          <p:nvPr/>
        </p:nvSpPr>
        <p:spPr>
          <a:xfrm>
            <a:off x="5038209" y="2381110"/>
            <a:ext cx="2271814" cy="47522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3366FD-340E-4708-989E-BB34998CDD8B}"/>
              </a:ext>
            </a:extLst>
          </p:cNvPr>
          <p:cNvSpPr/>
          <p:nvPr/>
        </p:nvSpPr>
        <p:spPr>
          <a:xfrm>
            <a:off x="5078739" y="2294009"/>
            <a:ext cx="21907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Individual plots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0EA933C-16ED-4712-B27D-B4BFDF2B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70937"/>
              </p:ext>
            </p:extLst>
          </p:nvPr>
        </p:nvGraphicFramePr>
        <p:xfrm>
          <a:off x="5140370" y="2514019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_plots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#xpose version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plot(augPred(myfit)) #nlmixr version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0FCF29E-9063-47A2-8D78-83EE34971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558" y="2530725"/>
            <a:ext cx="208896" cy="21529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8E2D55-10A1-4723-9701-14C0DE7A599D}"/>
              </a:ext>
            </a:extLst>
          </p:cNvPr>
          <p:cNvSpPr/>
          <p:nvPr/>
        </p:nvSpPr>
        <p:spPr>
          <a:xfrm>
            <a:off x="5038209" y="3039714"/>
            <a:ext cx="2271814" cy="1229736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5940F3-F479-425B-A101-4862F76428CA}"/>
              </a:ext>
            </a:extLst>
          </p:cNvPr>
          <p:cNvSpPr/>
          <p:nvPr/>
        </p:nvSpPr>
        <p:spPr>
          <a:xfrm>
            <a:off x="5078739" y="29563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Distributions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D47D98D-71E3-4D4E-B0A5-A7683664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02545"/>
              </p:ext>
            </p:extLst>
          </p:nvPr>
        </p:nvGraphicFramePr>
        <p:xfrm>
          <a:off x="5140370" y="3176319"/>
          <a:ext cx="2067492" cy="1019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C81E818-9091-40D6-9007-7624AF0D2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8027" y="3217296"/>
            <a:ext cx="208896" cy="208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85230-82BA-4101-8F47-457B675DB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027" y="3727933"/>
            <a:ext cx="208896" cy="20889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B815FB-A061-4867-AF5F-48E28E0F4637}"/>
              </a:ext>
            </a:extLst>
          </p:cNvPr>
          <p:cNvSpPr/>
          <p:nvPr/>
        </p:nvSpPr>
        <p:spPr>
          <a:xfrm>
            <a:off x="5038209" y="4441149"/>
            <a:ext cx="2271814" cy="463537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E463996-510D-4C61-8B6A-0E3B7673287E}"/>
              </a:ext>
            </a:extLst>
          </p:cNvPr>
          <p:cNvSpPr/>
          <p:nvPr/>
        </p:nvSpPr>
        <p:spPr>
          <a:xfrm>
            <a:off x="5078739" y="43511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SAEM </a:t>
            </a:r>
            <a:r>
              <a:rPr lang="en-GB" sz="900" dirty="0">
                <a:latin typeface="Abadi" panose="020B0604020104020204" pitchFamily="34" charset="0"/>
              </a:rPr>
              <a:t>i</a:t>
            </a:r>
            <a:r>
              <a:rPr lang="en-GB" sz="900">
                <a:latin typeface="Abadi" panose="020B0604020104020204" pitchFamily="34" charset="0"/>
              </a:rPr>
              <a:t>teration </a:t>
            </a:r>
            <a:r>
              <a:rPr lang="en-GB" sz="900" dirty="0">
                <a:latin typeface="Abadi" panose="020B0604020104020204" pitchFamily="34" charset="0"/>
              </a:rPr>
              <a:t>trace plots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C5B7FC-CC21-4F1E-B184-43787B19E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2114"/>
              </p:ext>
            </p:extLst>
          </p:nvPr>
        </p:nvGraphicFramePr>
        <p:xfrm>
          <a:off x="5140370" y="4580922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_vs_iteration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)#xpose version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traceplot(myfit)      #nlmixr version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FEE2CDA-4711-4235-BD78-0CAB867BE2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8027" y="4601749"/>
            <a:ext cx="214019" cy="2075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914558-0E24-4BC4-AE65-DB4D337ABE42}"/>
              </a:ext>
            </a:extLst>
          </p:cNvPr>
          <p:cNvSpPr/>
          <p:nvPr/>
        </p:nvSpPr>
        <p:spPr>
          <a:xfrm>
            <a:off x="5031968" y="5100638"/>
            <a:ext cx="2284296" cy="156269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86CF52-7986-4097-9755-6BF2D04823DE}"/>
              </a:ext>
            </a:extLst>
          </p:cNvPr>
          <p:cNvSpPr/>
          <p:nvPr/>
        </p:nvSpPr>
        <p:spPr>
          <a:xfrm>
            <a:off x="5078739" y="5014744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types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E037D-D5EE-42E3-B819-47ADB7372F95}"/>
              </a:ext>
            </a:extLst>
          </p:cNvPr>
          <p:cNvSpPr txBox="1"/>
          <p:nvPr/>
        </p:nvSpPr>
        <p:spPr>
          <a:xfrm>
            <a:off x="5049576" y="5178478"/>
            <a:ext cx="2266949" cy="31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supports different plot types, according to the type of data being plotted.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2967821-EFF1-407F-83CA-AECEF81C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9940"/>
              </p:ext>
            </p:extLst>
          </p:nvPr>
        </p:nvGraphicFramePr>
        <p:xfrm>
          <a:off x="5108140" y="5926119"/>
          <a:ext cx="1051103" cy="63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39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57186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B75FE93-70F3-4961-BACD-4206CD00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91072"/>
              </p:ext>
            </p:extLst>
          </p:nvPr>
        </p:nvGraphicFramePr>
        <p:xfrm>
          <a:off x="6223094" y="5927665"/>
          <a:ext cx="1021677" cy="50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4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1033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Density 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D105625-A0D4-4956-84FB-8C4D3B63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28355"/>
              </p:ext>
            </p:extLst>
          </p:nvPr>
        </p:nvGraphicFramePr>
        <p:xfrm>
          <a:off x="5108784" y="5480715"/>
          <a:ext cx="2130665" cy="38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pls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hdr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EDCE98F-347A-4DD2-A28C-D816A165B470}"/>
              </a:ext>
            </a:extLst>
          </p:cNvPr>
          <p:cNvSpPr/>
          <p:nvPr/>
        </p:nvSpPr>
        <p:spPr>
          <a:xfrm>
            <a:off x="2646215" y="1974849"/>
            <a:ext cx="2266948" cy="354586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02A9FE-D026-40CD-9EF6-6E34C7D8599D}"/>
              </a:ext>
            </a:extLst>
          </p:cNvPr>
          <p:cNvSpPr/>
          <p:nvPr/>
        </p:nvSpPr>
        <p:spPr>
          <a:xfrm>
            <a:off x="2684314" y="1893442"/>
            <a:ext cx="2190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layers and aesthetics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BC413-5BAB-4082-97DF-98730206D553}"/>
              </a:ext>
            </a:extLst>
          </p:cNvPr>
          <p:cNvSpPr txBox="1"/>
          <p:nvPr/>
        </p:nvSpPr>
        <p:spPr>
          <a:xfrm>
            <a:off x="2655244" y="2061377"/>
            <a:ext cx="224889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Besides being able to manipulate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in the same ways as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ggplot2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using layers, plot aesthetics can be directly specified using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layer_argument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where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layer,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argument applying to it.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B034F8-7F61-4DC3-8D50-831A0485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945"/>
              </p:ext>
            </p:extLst>
          </p:nvPr>
        </p:nvGraphicFramePr>
        <p:xfrm>
          <a:off x="2711480" y="2746038"/>
          <a:ext cx="2136419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641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point_color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="blue")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980D607-945C-4379-96EF-7FB8C169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88168"/>
              </p:ext>
            </p:extLst>
          </p:nvPr>
        </p:nvGraphicFramePr>
        <p:xfrm>
          <a:off x="2711480" y="3198639"/>
          <a:ext cx="2136419" cy="120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399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2424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geom_point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geom_abline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geom_smooth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6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geom_text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1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10C38C-53C4-4661-BE42-66992CAA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58209"/>
              </p:ext>
            </p:extLst>
          </p:nvPr>
        </p:nvGraphicFramePr>
        <p:xfrm>
          <a:off x="2711480" y="4481790"/>
          <a:ext cx="2136419" cy="947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5972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6697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geom_histogram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geom_rug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94F60D3C-5494-486D-AAC3-1E5FD1F18D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07" y="34707"/>
            <a:ext cx="330165" cy="38035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8DB988C-7594-4E83-8799-E93270DD6BAD}"/>
              </a:ext>
            </a:extLst>
          </p:cNvPr>
          <p:cNvSpPr/>
          <p:nvPr/>
        </p:nvSpPr>
        <p:spPr>
          <a:xfrm>
            <a:off x="7418701" y="3834354"/>
            <a:ext cx="2271812" cy="109989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1EC0A7A-7A1D-486B-8E3D-8634AED77BC2}"/>
              </a:ext>
            </a:extLst>
          </p:cNvPr>
          <p:cNvSpPr/>
          <p:nvPr/>
        </p:nvSpPr>
        <p:spPr>
          <a:xfrm>
            <a:off x="7466231" y="3743777"/>
            <a:ext cx="2176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and </a:t>
            </a:r>
            <a:r>
              <a:rPr lang="en-GB" sz="900" dirty="0" err="1">
                <a:latin typeface="Abadi" panose="020B0604020104020204" pitchFamily="34" charset="0"/>
              </a:rPr>
              <a:t>subsetting</a:t>
            </a:r>
            <a:r>
              <a:rPr lang="en-GB" sz="900" dirty="0">
                <a:latin typeface="Abadi" panose="020B0604020104020204" pitchFamily="34" charset="0"/>
              </a:rPr>
              <a:t>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158611-A387-4EE9-A9D8-526A4DDC64C7}"/>
              </a:ext>
            </a:extLst>
          </p:cNvPr>
          <p:cNvSpPr txBox="1"/>
          <p:nvPr/>
        </p:nvSpPr>
        <p:spPr>
          <a:xfrm>
            <a:off x="7425686" y="3907511"/>
            <a:ext cx="226694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Editing/filtering data in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performed by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dplyr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7DF8CD6-EEE4-43D6-AB08-8E085CF9C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50"/>
              </p:ext>
            </p:extLst>
          </p:nvPr>
        </p:nvGraphicFramePr>
        <p:xfrm>
          <a:off x="7489275" y="4101751"/>
          <a:ext cx="2130664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477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5588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Subset data based on logical condition(s)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mutate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Add, modify or remove variables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C4BEDC5-CD51-4EA1-B79A-59905A452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05664"/>
              </p:ext>
            </p:extLst>
          </p:nvPr>
        </p:nvGraphicFramePr>
        <p:xfrm>
          <a:off x="7489275" y="4410688"/>
          <a:ext cx="2130665" cy="4554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%&gt;%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filter(WT&gt;70) %&gt;%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824E6F7-E4DE-461D-8FBF-3F90244CB28D}"/>
              </a:ext>
            </a:extLst>
          </p:cNvPr>
          <p:cNvSpPr/>
          <p:nvPr/>
        </p:nvSpPr>
        <p:spPr>
          <a:xfrm>
            <a:off x="7422750" y="5119427"/>
            <a:ext cx="2263714" cy="1539912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6516ED-3BC8-4064-8CD1-2D16DF5B5717}"/>
              </a:ext>
            </a:extLst>
          </p:cNvPr>
          <p:cNvSpPr/>
          <p:nvPr/>
        </p:nvSpPr>
        <p:spPr>
          <a:xfrm>
            <a:off x="7465329" y="5037363"/>
            <a:ext cx="21776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data types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661229-8D79-4365-9D8D-AE3A986A472D}"/>
              </a:ext>
            </a:extLst>
          </p:cNvPr>
          <p:cNvSpPr txBox="1"/>
          <p:nvPr/>
        </p:nvSpPr>
        <p:spPr>
          <a:xfrm>
            <a:off x="7435413" y="5201097"/>
            <a:ext cx="2251052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xpose.nlmixr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tries to assign variables to types automatically, and often this works well. Sometimes manual adjustments are needed, though.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7E8E4E5-9678-48D5-B015-5FEAEAAF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47310"/>
              </p:ext>
            </p:extLst>
          </p:nvPr>
        </p:nvGraphicFramePr>
        <p:xfrm>
          <a:off x="7494138" y="5625890"/>
          <a:ext cx="2120939" cy="34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18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999122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Modify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269D023-EF5D-4105-A282-DA7801BF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31786"/>
              </p:ext>
            </p:extLst>
          </p:nvPr>
        </p:nvGraphicFramePr>
        <p:xfrm>
          <a:off x="7489275" y="6067689"/>
          <a:ext cx="2130665" cy="4808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xpdb2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(xpdb1, .problem = 1,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catcov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='sex')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AD9CAD3-7B97-4E17-B842-64099F4C8779}"/>
              </a:ext>
            </a:extLst>
          </p:cNvPr>
          <p:cNvSpPr/>
          <p:nvPr/>
        </p:nvSpPr>
        <p:spPr>
          <a:xfrm>
            <a:off x="2643783" y="5715000"/>
            <a:ext cx="2271812" cy="61238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A81DB5-56B3-4C87-8AA9-CAC6C0ADBBA5}"/>
              </a:ext>
            </a:extLst>
          </p:cNvPr>
          <p:cNvSpPr/>
          <p:nvPr/>
        </p:nvSpPr>
        <p:spPr>
          <a:xfrm>
            <a:off x="2677173" y="5628266"/>
            <a:ext cx="220503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Access functions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30B0DC-2AB1-416B-B605-38C760A3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6878"/>
              </p:ext>
            </p:extLst>
          </p:nvPr>
        </p:nvGraphicFramePr>
        <p:xfrm>
          <a:off x="2714357" y="5866083"/>
          <a:ext cx="2130664" cy="382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5803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38486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get_code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get_data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Extract data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summary of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xpose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data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64674"/>
                  </a:ext>
                </a:extLst>
              </a:tr>
            </a:tbl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F6FB835-F1AB-4FC4-878C-8B1FAA7FEA6E}"/>
              </a:ext>
            </a:extLst>
          </p:cNvPr>
          <p:cNvSpPr/>
          <p:nvPr/>
        </p:nvSpPr>
        <p:spPr>
          <a:xfrm>
            <a:off x="126979" y="85238"/>
            <a:ext cx="2271600" cy="6656338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B9B3A5B-BA44-4EE4-B5C4-AC9DEED064CE}"/>
              </a:ext>
            </a:extLst>
          </p:cNvPr>
          <p:cNvSpPr/>
          <p:nvPr/>
        </p:nvSpPr>
        <p:spPr>
          <a:xfrm>
            <a:off x="126980" y="85236"/>
            <a:ext cx="2271599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VPCs: </a:t>
            </a:r>
            <a:r>
              <a:rPr lang="en-GB" sz="1100" dirty="0" err="1">
                <a:latin typeface="Abadi" panose="020B0604020104020204" pitchFamily="34" charset="0"/>
              </a:rPr>
              <a:t>vpc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A75A9C-0DC4-4BE2-9126-9D1604D8E53B}"/>
              </a:ext>
            </a:extLst>
          </p:cNvPr>
          <p:cNvSpPr txBox="1"/>
          <p:nvPr/>
        </p:nvSpPr>
        <p:spPr>
          <a:xfrm>
            <a:off x="164810" y="376359"/>
            <a:ext cx="2195939" cy="43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uses the simulation capabilities 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of </a:t>
            </a: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rxode2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and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vpc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to generate VPCs directly from the fitted model object:</a:t>
            </a:r>
            <a:endParaRPr lang="en-GB" sz="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489B80D-CB5D-436A-8C12-D5E73E1A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0056"/>
              </p:ext>
            </p:extLst>
          </p:nvPr>
        </p:nvGraphicFramePr>
        <p:xfrm>
          <a:off x="197447" y="846980"/>
          <a:ext cx="2130665" cy="55326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vpcPlot(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n=500,show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=list(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=TRUE),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log_y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=TRUE, log_y_min=0.5, </a:t>
                      </a:r>
                      <a:b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xlab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="Time (h)",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="Concentration (mg/L)")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08C83F4-02BF-49AB-9AA4-4931F426706F}"/>
              </a:ext>
            </a:extLst>
          </p:cNvPr>
          <p:cNvSpPr/>
          <p:nvPr/>
        </p:nvSpPr>
        <p:spPr>
          <a:xfrm>
            <a:off x="196183" y="2747511"/>
            <a:ext cx="2130664" cy="392192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A1B38C-74DE-4C8D-B40B-9D085DA67083}"/>
              </a:ext>
            </a:extLst>
          </p:cNvPr>
          <p:cNvSpPr/>
          <p:nvPr/>
        </p:nvSpPr>
        <p:spPr>
          <a:xfrm>
            <a:off x="246121" y="2665001"/>
            <a:ext cx="2033225" cy="159083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Most useful VPC options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EFDC92C-F50A-4F86-9DA2-7BD199DC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97211"/>
              </p:ext>
            </p:extLst>
          </p:nvPr>
        </p:nvGraphicFramePr>
        <p:xfrm>
          <a:off x="243974" y="2888748"/>
          <a:ext cx="2035372" cy="3701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883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nlmixr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fit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 iterations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"density", "time", or "data", "none", or one of the approaches available in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classInterval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600" b="0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such as "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jenks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 (default) or "pretty", or a numeric vector specifying the bin separators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n_bins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When using the "auto" binning method, what number of bins to use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bin_mid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"mean" for the mean of all timepoints (default) or "middle" to use the average of the bin boundaries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 list of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hat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show in VPC (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pi,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pi_as_area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sim_median_</a:t>
                      </a:r>
                      <a:r>
                        <a:rPr lang="en-GB" sz="600" b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ci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); see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example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stratify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Character vector of stratification variables (max 2)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“Smooth" the VPC (connect bin midpoints) or show as rectangular boxes (default T)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2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pred_corr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Perform prediction-correction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Simulated prediction interval to plot. Default is c(0.05,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Confidence interval to plot. Default is 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"wrap", "columns", or "rows"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9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log_y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Logarithmic y-axis?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1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x-axis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5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y-axis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1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Upper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Lower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4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Theme. Expects list of class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created with function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5053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E8EB7A1-41EB-4B5A-9C4F-D6469D883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62357"/>
              </p:ext>
            </p:extLst>
          </p:nvPr>
        </p:nvGraphicFramePr>
        <p:xfrm>
          <a:off x="7418197" y="482074"/>
          <a:ext cx="2272820" cy="6321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282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32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8887F84B-512C-4C1D-9324-C4D40280B0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5329" y="518439"/>
            <a:ext cx="2178556" cy="544639"/>
          </a:xfrm>
          <a:prstGeom prst="rect">
            <a:avLst/>
          </a:prstGeom>
        </p:spPr>
      </p:pic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21CC7F74-D019-47AC-9E3F-8710B0AC3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44782"/>
              </p:ext>
            </p:extLst>
          </p:nvPr>
        </p:nvGraphicFramePr>
        <p:xfrm>
          <a:off x="7418699" y="1172731"/>
          <a:ext cx="2271816" cy="11699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69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043508BB-B7BD-46DA-A111-B803AAC74C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3167" y="1184736"/>
            <a:ext cx="2176751" cy="1088376"/>
          </a:xfrm>
          <a:prstGeom prst="rect">
            <a:avLst/>
          </a:prstGeom>
        </p:spPr>
      </p:pic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8D4266D-71E2-4A88-82FE-E99650A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67430"/>
              </p:ext>
            </p:extLst>
          </p:nvPr>
        </p:nvGraphicFramePr>
        <p:xfrm>
          <a:off x="7418700" y="2399434"/>
          <a:ext cx="2271815" cy="12071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207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1D464D2-0E3D-4681-8BF0-A51D65DF33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6232" y="2458550"/>
            <a:ext cx="2176751" cy="108837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E8E2FDA-037C-4B7B-B4E3-E98A9DC93FCA}"/>
              </a:ext>
            </a:extLst>
          </p:cNvPr>
          <p:cNvSpPr/>
          <p:nvPr/>
        </p:nvSpPr>
        <p:spPr>
          <a:xfrm>
            <a:off x="7413634" y="749027"/>
            <a:ext cx="45719" cy="49206"/>
          </a:xfrm>
          <a:prstGeom prst="rect">
            <a:avLst/>
          </a:prstGeom>
          <a:solidFill>
            <a:srgbClr val="F4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6C561F1-BEF3-4A0D-B847-9B31D04E8373}"/>
              </a:ext>
            </a:extLst>
          </p:cNvPr>
          <p:cNvCxnSpPr>
            <a:cxnSpLocks/>
          </p:cNvCxnSpPr>
          <p:nvPr/>
        </p:nvCxnSpPr>
        <p:spPr>
          <a:xfrm flipV="1">
            <a:off x="7310023" y="1669934"/>
            <a:ext cx="163144" cy="8897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7F3576E-A62B-4214-BB9F-23E222EC82BD}"/>
              </a:ext>
            </a:extLst>
          </p:cNvPr>
          <p:cNvCxnSpPr>
            <a:cxnSpLocks/>
            <a:stCxn id="23" idx="3"/>
            <a:endCxn id="90" idx="3"/>
          </p:cNvCxnSpPr>
          <p:nvPr/>
        </p:nvCxnSpPr>
        <p:spPr>
          <a:xfrm flipV="1">
            <a:off x="7310023" y="773630"/>
            <a:ext cx="149330" cy="600660"/>
          </a:xfrm>
          <a:prstGeom prst="bentConnector3">
            <a:avLst>
              <a:gd name="adj1" fmla="val 38341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31EFD0A-F280-4F92-A938-C39274EB22F8}"/>
              </a:ext>
            </a:extLst>
          </p:cNvPr>
          <p:cNvCxnSpPr>
            <a:cxnSpLocks/>
          </p:cNvCxnSpPr>
          <p:nvPr/>
        </p:nvCxnSpPr>
        <p:spPr>
          <a:xfrm flipV="1">
            <a:off x="7310023" y="2949647"/>
            <a:ext cx="156209" cy="1670180"/>
          </a:xfrm>
          <a:prstGeom prst="bentConnector3">
            <a:avLst>
              <a:gd name="adj1" fmla="val 36789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EB370C-6661-4881-9A31-34CF8615DAD3}"/>
              </a:ext>
            </a:extLst>
          </p:cNvPr>
          <p:cNvSpPr/>
          <p:nvPr/>
        </p:nvSpPr>
        <p:spPr>
          <a:xfrm>
            <a:off x="8199438" y="2466809"/>
            <a:ext cx="55086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620233-F461-401B-A6CB-02CFF0F41485}"/>
              </a:ext>
            </a:extLst>
          </p:cNvPr>
          <p:cNvSpPr/>
          <p:nvPr/>
        </p:nvSpPr>
        <p:spPr>
          <a:xfrm>
            <a:off x="9013193" y="3488943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4A2590-1C9D-4AF7-B5CF-286D8C628860}"/>
              </a:ext>
            </a:extLst>
          </p:cNvPr>
          <p:cNvSpPr/>
          <p:nvPr/>
        </p:nvSpPr>
        <p:spPr>
          <a:xfrm>
            <a:off x="8635367" y="2261558"/>
            <a:ext cx="778507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CDC0F4-D719-4385-A143-D759BAE1875E}"/>
              </a:ext>
            </a:extLst>
          </p:cNvPr>
          <p:cNvSpPr/>
          <p:nvPr/>
        </p:nvSpPr>
        <p:spPr>
          <a:xfrm>
            <a:off x="7879719" y="1225392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0F4FCB6-B868-4E77-A371-D5A6B55EC2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"/>
          <a:stretch>
            <a:fillRect/>
          </a:stretch>
        </p:blipFill>
        <p:spPr>
          <a:xfrm>
            <a:off x="190528" y="1500705"/>
            <a:ext cx="2136319" cy="1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2562</Words>
  <Application>Microsoft Office PowerPoint</Application>
  <PresentationFormat>A4 Paper (210x297 mm)</PresentationFormat>
  <Paragraphs>335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Wilkins</dc:creator>
  <cp:lastModifiedBy>Rik Schoemaker</cp:lastModifiedBy>
  <cp:revision>184</cp:revision>
  <cp:lastPrinted>2022-06-21T07:27:35Z</cp:lastPrinted>
  <dcterms:created xsi:type="dcterms:W3CDTF">2018-04-03T09:27:23Z</dcterms:created>
  <dcterms:modified xsi:type="dcterms:W3CDTF">2022-06-21T07:28:26Z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FIDLEMA3@novartis.net</vt:lpwstr>
  </property>
  <property fmtid="{D5CDD505-2E9C-101B-9397-08002B2CF9AE}" pid="5" name="MSIP_Label_4929bff8-5b33-42aa-95d2-28f72e792cb0_SetDate">
    <vt:lpwstr>2018-10-05T15:25:08.7348201Z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