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906000" cy="6858000" type="A4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14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9"/>
    <a:srgbClr val="C00000"/>
    <a:srgbClr val="FFFFFF"/>
    <a:srgbClr val="F4FAFE"/>
    <a:srgbClr val="DEEBF7"/>
    <a:srgbClr val="4094D0"/>
    <a:srgbClr val="6B90D1"/>
    <a:srgbClr val="2C70AE"/>
    <a:srgbClr val="4472C4"/>
    <a:srgbClr val="FAB0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510" y="108"/>
      </p:cViewPr>
      <p:guideLst>
        <p:guide orient="horz" pos="2205"/>
        <p:guide pos="31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E1A7-181C-4907-9214-9C1C56C2D536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162B2-7C66-4EA8-9FDF-47800961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715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E1A7-181C-4907-9214-9C1C56C2D536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162B2-7C66-4EA8-9FDF-47800961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775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E1A7-181C-4907-9214-9C1C56C2D536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162B2-7C66-4EA8-9FDF-47800961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02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E1A7-181C-4907-9214-9C1C56C2D536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162B2-7C66-4EA8-9FDF-47800961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122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E1A7-181C-4907-9214-9C1C56C2D536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162B2-7C66-4EA8-9FDF-47800961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404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E1A7-181C-4907-9214-9C1C56C2D536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162B2-7C66-4EA8-9FDF-47800961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087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E1A7-181C-4907-9214-9C1C56C2D536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162B2-7C66-4EA8-9FDF-47800961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277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E1A7-181C-4907-9214-9C1C56C2D536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162B2-7C66-4EA8-9FDF-47800961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463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E1A7-181C-4907-9214-9C1C56C2D536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162B2-7C66-4EA8-9FDF-47800961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52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E1A7-181C-4907-9214-9C1C56C2D536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162B2-7C66-4EA8-9FDF-47800961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748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E1A7-181C-4907-9214-9C1C56C2D536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162B2-7C66-4EA8-9FDF-47800961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57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6E1A7-181C-4907-9214-9C1C56C2D536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162B2-7C66-4EA8-9FDF-47800961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037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ctangle 193">
            <a:extLst>
              <a:ext uri="{FF2B5EF4-FFF2-40B4-BE49-F238E27FC236}">
                <a16:creationId xmlns:a16="http://schemas.microsoft.com/office/drawing/2014/main" id="{D9E743DE-85D4-42E8-A28F-178633A74A61}"/>
              </a:ext>
            </a:extLst>
          </p:cNvPr>
          <p:cNvSpPr/>
          <p:nvPr/>
        </p:nvSpPr>
        <p:spPr>
          <a:xfrm>
            <a:off x="1709755" y="3671919"/>
            <a:ext cx="345796" cy="3120212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7A96CB-4970-47AD-A05F-223B0F194C0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95" y="-2456"/>
            <a:ext cx="1439581" cy="7225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CCB72D-BB24-4B51-A440-DE5EBEEA5AF9}"/>
              </a:ext>
            </a:extLst>
          </p:cNvPr>
          <p:cNvSpPr txBox="1"/>
          <p:nvPr/>
        </p:nvSpPr>
        <p:spPr>
          <a:xfrm>
            <a:off x="423295" y="635101"/>
            <a:ext cx="1099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Abadi" panose="020B0604020104020204" pitchFamily="34" charset="0"/>
              </a:rPr>
              <a:t>Cheat Sheet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3134DD-27F6-46AF-AEB7-AE7022BE7E33}"/>
              </a:ext>
            </a:extLst>
          </p:cNvPr>
          <p:cNvSpPr txBox="1"/>
          <p:nvPr/>
        </p:nvSpPr>
        <p:spPr>
          <a:xfrm>
            <a:off x="436118" y="851922"/>
            <a:ext cx="10743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>
                <a:latin typeface="Abadi" panose="020B0604020104020204" pitchFamily="34" charset="0"/>
              </a:rPr>
              <a:t>November 2019</a:t>
            </a:r>
            <a:br>
              <a:rPr lang="en-GB" sz="800">
                <a:latin typeface="Abadi" panose="020B0604020104020204" pitchFamily="34" charset="0"/>
              </a:rPr>
            </a:br>
            <a:r>
              <a:rPr lang="en-GB" sz="700" b="1">
                <a:solidFill>
                  <a:srgbClr val="1F4E79"/>
                </a:solidFill>
                <a:latin typeface="Abadi" panose="020B0604020104020204" pitchFamily="34" charset="0"/>
              </a:rPr>
              <a:t>https://nlmixr.github.io/</a:t>
            </a:r>
            <a:endParaRPr lang="en-GB" sz="800" b="1" dirty="0">
              <a:solidFill>
                <a:srgbClr val="1F4E79"/>
              </a:solidFill>
              <a:latin typeface="Abadi" panose="020B0604020104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D7C1899-099C-451A-AE86-0C9B97127237}"/>
              </a:ext>
            </a:extLst>
          </p:cNvPr>
          <p:cNvSpPr/>
          <p:nvPr/>
        </p:nvSpPr>
        <p:spPr>
          <a:xfrm>
            <a:off x="165085" y="1197174"/>
            <a:ext cx="1616400" cy="2385203"/>
          </a:xfrm>
          <a:prstGeom prst="roundRect">
            <a:avLst>
              <a:gd name="adj" fmla="val 4076"/>
            </a:avLst>
          </a:prstGeom>
          <a:solidFill>
            <a:srgbClr val="DEEBF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3D0D89E-F619-4BA5-9523-54F52F4A782C}"/>
              </a:ext>
            </a:extLst>
          </p:cNvPr>
          <p:cNvSpPr/>
          <p:nvPr/>
        </p:nvSpPr>
        <p:spPr>
          <a:xfrm>
            <a:off x="170967" y="1197175"/>
            <a:ext cx="1604636" cy="279293"/>
          </a:xfrm>
          <a:prstGeom prst="roundRect">
            <a:avLst/>
          </a:prstGeom>
          <a:solidFill>
            <a:srgbClr val="C00000">
              <a:alpha val="7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latin typeface="Abadi" panose="020B0604020104020204" pitchFamily="34" charset="0"/>
              </a:rPr>
              <a:t>Getting </a:t>
            </a:r>
            <a:r>
              <a:rPr lang="en-GB" sz="1100" dirty="0" err="1">
                <a:latin typeface="Abadi" panose="020B0604020104020204" pitchFamily="34" charset="0"/>
              </a:rPr>
              <a:t>nlmixr</a:t>
            </a:r>
            <a:endParaRPr lang="en-GB" sz="1100" dirty="0">
              <a:latin typeface="Abadi" panose="020B06040201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104515-AE18-4813-8F57-BF9B48F7B070}"/>
              </a:ext>
            </a:extLst>
          </p:cNvPr>
          <p:cNvSpPr txBox="1"/>
          <p:nvPr/>
        </p:nvSpPr>
        <p:spPr>
          <a:xfrm>
            <a:off x="242494" y="1528438"/>
            <a:ext cx="146158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700" dirty="0">
                <a:latin typeface="Abadi" panose="020B0604020202020204" pitchFamily="34" charset="0"/>
              </a:rPr>
              <a:t>What </a:t>
            </a:r>
            <a:r>
              <a:rPr lang="en-GB" sz="700">
                <a:latin typeface="Abadi" panose="020B0604020202020204" pitchFamily="34" charset="0"/>
              </a:rPr>
              <a:t>you need:</a:t>
            </a:r>
            <a:endParaRPr lang="en-GB" sz="700" dirty="0">
              <a:latin typeface="Abadi" panose="020B0604020202020204" pitchFamily="34" charset="0"/>
            </a:endParaRPr>
          </a:p>
          <a:p>
            <a:pPr marL="90488" indent="-90488" algn="just">
              <a:buFont typeface="Arial" panose="020B0604020202020204" pitchFamily="34" charset="0"/>
              <a:buChar char="•"/>
            </a:pPr>
            <a:r>
              <a:rPr lang="en-GB" sz="700">
                <a:solidFill>
                  <a:srgbClr val="1F4E79"/>
                </a:solidFill>
                <a:latin typeface="Abadi" panose="020B0604020202020204" pitchFamily="34" charset="0"/>
              </a:rPr>
              <a:t>R 3.5.0 </a:t>
            </a:r>
            <a:r>
              <a:rPr lang="en-GB" sz="700">
                <a:latin typeface="Abadi" panose="020B0604020202020204" pitchFamily="34" charset="0"/>
              </a:rPr>
              <a:t>or later</a:t>
            </a:r>
            <a:endParaRPr lang="en-GB" sz="700" dirty="0">
              <a:latin typeface="Abadi" panose="020B0604020202020204" pitchFamily="34" charset="0"/>
            </a:endParaRPr>
          </a:p>
          <a:p>
            <a:pPr marL="269875" lvl="1" indent="-90488" algn="just">
              <a:buFont typeface="Arial" panose="020B0604020202020204" pitchFamily="34" charset="0"/>
              <a:buChar char="•"/>
            </a:pPr>
            <a:r>
              <a:rPr lang="en-GB" sz="700" dirty="0" err="1">
                <a:solidFill>
                  <a:srgbClr val="1F4E79"/>
                </a:solidFill>
                <a:latin typeface="Abadi" panose="020B0604020202020204" pitchFamily="34" charset="0"/>
              </a:rPr>
              <a:t>RxODE</a:t>
            </a:r>
            <a:endParaRPr lang="en-GB" sz="700" dirty="0">
              <a:solidFill>
                <a:srgbClr val="1F4E79"/>
              </a:solidFill>
              <a:latin typeface="Abadi" panose="020B0604020202020204" pitchFamily="34" charset="0"/>
            </a:endParaRPr>
          </a:p>
          <a:p>
            <a:pPr marL="269875" lvl="1" indent="-90488" algn="just">
              <a:buFont typeface="Arial" panose="020B0604020202020204" pitchFamily="34" charset="0"/>
              <a:buChar char="•"/>
            </a:pPr>
            <a:r>
              <a:rPr lang="en-GB" sz="700">
                <a:solidFill>
                  <a:srgbClr val="1F4E79"/>
                </a:solidFill>
                <a:latin typeface="Abadi" panose="020B0604020202020204" pitchFamily="34" charset="0"/>
              </a:rPr>
              <a:t>SnakeCharmR</a:t>
            </a:r>
            <a:endParaRPr lang="en-GB" sz="700" dirty="0">
              <a:solidFill>
                <a:srgbClr val="1F4E79"/>
              </a:solidFill>
              <a:latin typeface="Abadi" panose="020B0604020202020204" pitchFamily="34" charset="0"/>
            </a:endParaRPr>
          </a:p>
          <a:p>
            <a:pPr marL="269875" lvl="1" indent="-90488" algn="just">
              <a:buFont typeface="Arial" panose="020B0604020202020204" pitchFamily="34" charset="0"/>
              <a:buChar char="•"/>
            </a:pPr>
            <a:r>
              <a:rPr lang="en-GB" sz="700" dirty="0" err="1">
                <a:solidFill>
                  <a:srgbClr val="1F4E79"/>
                </a:solidFill>
                <a:latin typeface="Abadi" panose="020B0604020202020204" pitchFamily="34" charset="0"/>
              </a:rPr>
              <a:t>nlmixr</a:t>
            </a:r>
            <a:endParaRPr lang="en-GB" sz="700" dirty="0">
              <a:solidFill>
                <a:srgbClr val="1F4E79"/>
              </a:solidFill>
              <a:latin typeface="Abadi" panose="020B0604020202020204" pitchFamily="34" charset="0"/>
            </a:endParaRPr>
          </a:p>
          <a:p>
            <a:pPr marL="90488" indent="-90488" algn="just">
              <a:buFont typeface="Arial" panose="020B0604020202020204" pitchFamily="34" charset="0"/>
              <a:buChar char="•"/>
            </a:pPr>
            <a:r>
              <a:rPr lang="en-GB" sz="700" dirty="0" err="1">
                <a:solidFill>
                  <a:srgbClr val="1F4E79"/>
                </a:solidFill>
                <a:latin typeface="Abadi" panose="020B0604020202020204" pitchFamily="34" charset="0"/>
              </a:rPr>
              <a:t>Rtools</a:t>
            </a:r>
            <a:r>
              <a:rPr lang="en-GB" sz="700" dirty="0">
                <a:solidFill>
                  <a:srgbClr val="1F4E79"/>
                </a:solidFill>
                <a:latin typeface="Abadi" panose="020B0604020202020204" pitchFamily="34" charset="0"/>
              </a:rPr>
              <a:t> </a:t>
            </a:r>
            <a:r>
              <a:rPr lang="en-GB" sz="700" dirty="0">
                <a:latin typeface="Abadi" panose="020B0604020202020204" pitchFamily="34" charset="0"/>
              </a:rPr>
              <a:t>(if you use Windows)</a:t>
            </a:r>
          </a:p>
          <a:p>
            <a:pPr marL="90488" indent="-90488" algn="just">
              <a:buFont typeface="Arial" panose="020B0604020202020204" pitchFamily="34" charset="0"/>
              <a:buChar char="•"/>
            </a:pPr>
            <a:r>
              <a:rPr lang="en-GB" sz="700" dirty="0">
                <a:solidFill>
                  <a:srgbClr val="1F4E79"/>
                </a:solidFill>
                <a:latin typeface="Abadi" panose="020B0604020202020204" pitchFamily="34" charset="0"/>
              </a:rPr>
              <a:t>Python</a:t>
            </a:r>
            <a:r>
              <a:rPr lang="en-GB" sz="700" dirty="0">
                <a:latin typeface="Abadi" panose="020B0604020202020204" pitchFamily="34" charset="0"/>
              </a:rPr>
              <a:t> with </a:t>
            </a:r>
            <a:r>
              <a:rPr lang="en-GB" sz="700" dirty="0" err="1">
                <a:solidFill>
                  <a:srgbClr val="1F4E79"/>
                </a:solidFill>
                <a:latin typeface="Abadi" panose="020B0604020202020204" pitchFamily="34" charset="0"/>
              </a:rPr>
              <a:t>SymPy</a:t>
            </a:r>
            <a:endParaRPr lang="en-GB" sz="700" dirty="0">
              <a:solidFill>
                <a:srgbClr val="1F4E79"/>
              </a:solidFill>
              <a:latin typeface="Abadi" panose="020B0604020202020204" pitchFamily="34" charset="0"/>
            </a:endParaRPr>
          </a:p>
          <a:p>
            <a:r>
              <a:rPr lang="en-GB" sz="700" dirty="0">
                <a:latin typeface="Abadi" panose="020B0604020202020204" pitchFamily="34" charset="0"/>
              </a:rPr>
              <a:t>See our GitHub </a:t>
            </a:r>
            <a:r>
              <a:rPr lang="en-GB" sz="700">
                <a:latin typeface="Abadi" panose="020B0604020202020204" pitchFamily="34" charset="0"/>
              </a:rPr>
              <a:t>homepage (</a:t>
            </a:r>
            <a:r>
              <a:rPr lang="en-GB" sz="700">
                <a:solidFill>
                  <a:srgbClr val="1F4E79"/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nlmixr.github.io</a:t>
            </a:r>
            <a:r>
              <a:rPr lang="en-GB" sz="700">
                <a:latin typeface="Abadi" panose="020B0604020202020204" pitchFamily="34" charset="0"/>
              </a:rPr>
              <a:t>) for </a:t>
            </a:r>
            <a:r>
              <a:rPr lang="en-GB" sz="700" dirty="0">
                <a:latin typeface="Abadi" panose="020B0604020202020204" pitchFamily="34" charset="0"/>
              </a:rPr>
              <a:t>a detailed installation guide and links </a:t>
            </a:r>
            <a:r>
              <a:rPr lang="en-GB" sz="700">
                <a:latin typeface="Abadi" panose="020B0604020202020204" pitchFamily="34" charset="0"/>
              </a:rPr>
              <a:t>to nlmixr installers.</a:t>
            </a:r>
            <a:endParaRPr lang="en-GB" sz="700" dirty="0">
              <a:latin typeface="Abadi" panose="020B0604020202020204" pitchFamily="34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5B54D2D-65C8-4089-BFAE-2A4933B6E6A4}"/>
              </a:ext>
            </a:extLst>
          </p:cNvPr>
          <p:cNvSpPr/>
          <p:nvPr/>
        </p:nvSpPr>
        <p:spPr>
          <a:xfrm>
            <a:off x="1931557" y="134926"/>
            <a:ext cx="2271815" cy="6657205"/>
          </a:xfrm>
          <a:prstGeom prst="roundRect">
            <a:avLst>
              <a:gd name="adj" fmla="val 4076"/>
            </a:avLst>
          </a:prstGeom>
          <a:solidFill>
            <a:srgbClr val="DEEBF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C6AA759-F6DF-43BA-AB6D-79AFBAEEAB97}"/>
              </a:ext>
            </a:extLst>
          </p:cNvPr>
          <p:cNvSpPr/>
          <p:nvPr/>
        </p:nvSpPr>
        <p:spPr>
          <a:xfrm>
            <a:off x="1931557" y="134927"/>
            <a:ext cx="2271814" cy="279293"/>
          </a:xfrm>
          <a:prstGeom prst="roundRect">
            <a:avLst/>
          </a:prstGeom>
          <a:solidFill>
            <a:srgbClr val="C00000">
              <a:alpha val="7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latin typeface="Abadi" panose="020B0604020104020204" pitchFamily="34" charset="0"/>
              </a:rPr>
              <a:t>Writing models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1E7F92-09CA-4D0B-B6DA-B7DF8F7D1097}"/>
              </a:ext>
            </a:extLst>
          </p:cNvPr>
          <p:cNvSpPr/>
          <p:nvPr/>
        </p:nvSpPr>
        <p:spPr>
          <a:xfrm>
            <a:off x="2075257" y="578345"/>
            <a:ext cx="964900" cy="874643"/>
          </a:xfrm>
          <a:prstGeom prst="rect">
            <a:avLst/>
          </a:prstGeom>
          <a:solidFill>
            <a:srgbClr val="F4FAFE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BEAE08-B6CA-4B6F-8E69-8EBCF8CD9241}"/>
              </a:ext>
            </a:extLst>
          </p:cNvPr>
          <p:cNvSpPr/>
          <p:nvPr/>
        </p:nvSpPr>
        <p:spPr>
          <a:xfrm>
            <a:off x="2068956" y="1526889"/>
            <a:ext cx="1539717" cy="1110844"/>
          </a:xfrm>
          <a:prstGeom prst="rect">
            <a:avLst/>
          </a:prstGeom>
          <a:solidFill>
            <a:srgbClr val="F4FAFE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744A59D-6A91-47B0-98D4-B05836AD151F}"/>
              </a:ext>
            </a:extLst>
          </p:cNvPr>
          <p:cNvSpPr/>
          <p:nvPr/>
        </p:nvSpPr>
        <p:spPr>
          <a:xfrm>
            <a:off x="1931559" y="425593"/>
            <a:ext cx="1809076" cy="2264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&lt;- function(){ </a:t>
            </a:r>
            <a:endParaRPr lang="en-GB" sz="600" b="1" dirty="0">
              <a:solidFill>
                <a:srgbClr val="1F4E7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600" b="1" dirty="0" err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endParaRPr lang="en-GB" sz="600" b="1" dirty="0">
              <a:solidFill>
                <a:srgbClr val="1F4E7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GB" sz="600" b="1" dirty="0" err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tka</a:t>
            </a: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&lt;- log(1.5)        </a:t>
            </a:r>
            <a:endParaRPr lang="en-GB" sz="600" b="1" dirty="0">
              <a:solidFill>
                <a:srgbClr val="1F4E7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GB" sz="600" b="1" dirty="0" err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tcl</a:t>
            </a: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&lt;- log(4)  </a:t>
            </a:r>
            <a:endParaRPr lang="en-GB" sz="600" b="1" dirty="0">
              <a:solidFill>
                <a:srgbClr val="1F4E7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tv  &lt;- log(20)    </a:t>
            </a:r>
            <a:endParaRPr lang="en-GB" sz="600" b="1" dirty="0">
              <a:solidFill>
                <a:srgbClr val="1F4E7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GB" sz="600" b="1" dirty="0" err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eta.ka</a:t>
            </a: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~ 0.5       </a:t>
            </a:r>
            <a:endParaRPr lang="en-GB" sz="600" b="1" dirty="0">
              <a:solidFill>
                <a:srgbClr val="1F4E7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eta</a:t>
            </a: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.cl ~ 0.5     </a:t>
            </a:r>
            <a:endParaRPr lang="en-GB" sz="600" b="1" dirty="0">
              <a:solidFill>
                <a:srgbClr val="1F4E7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eta.v  ~ 0.2   </a:t>
            </a:r>
            <a:endParaRPr lang="en-GB" sz="600" b="1" dirty="0">
              <a:solidFill>
                <a:srgbClr val="1F4E7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   prop.</a:t>
            </a:r>
            <a:r>
              <a:rPr lang="en-GB" sz="600" b="1" dirty="0" err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</a:t>
            </a: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&lt;- 0.1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})</a:t>
            </a:r>
            <a:endParaRPr lang="en-GB" sz="600" b="1" dirty="0">
              <a:solidFill>
                <a:srgbClr val="1F4E7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model({</a:t>
            </a:r>
            <a:endParaRPr lang="en-GB" sz="600" b="1" dirty="0">
              <a:solidFill>
                <a:srgbClr val="1F4E7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ka &lt;- </a:t>
            </a:r>
            <a:r>
              <a:rPr lang="en-GB" sz="600" b="1" dirty="0" err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600" b="1" dirty="0" err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tka</a:t>
            </a: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sz="600" b="1" dirty="0" err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eta.ka</a:t>
            </a: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600" b="1" dirty="0">
              <a:solidFill>
                <a:srgbClr val="1F4E7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cl &lt;- </a:t>
            </a:r>
            <a:r>
              <a:rPr lang="en-GB" sz="600" b="1" dirty="0" err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600" b="1" dirty="0" err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tcl</a:t>
            </a: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eta.cl)</a:t>
            </a:r>
            <a:endParaRPr lang="en-GB" sz="600" b="1" dirty="0">
              <a:solidFill>
                <a:srgbClr val="1F4E7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v  &lt;- </a:t>
            </a:r>
            <a:r>
              <a:rPr lang="en-GB" sz="600" b="1" dirty="0" err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(tv + </a:t>
            </a:r>
            <a:r>
              <a:rPr lang="en-GB" sz="600" b="1" dirty="0" err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eta.v</a:t>
            </a: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600" b="1" dirty="0">
              <a:solidFill>
                <a:srgbClr val="1F4E7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d/dt(depot) = -ka * depot</a:t>
            </a:r>
            <a:endParaRPr lang="en-GB" sz="600" b="1" dirty="0">
              <a:solidFill>
                <a:srgbClr val="1F4E7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d/</a:t>
            </a:r>
            <a:r>
              <a:rPr lang="en-GB" sz="600" b="1" dirty="0" err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(cent</a:t>
            </a: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=  </a:t>
            </a: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 * depot -   </a:t>
            </a:r>
            <a:b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cl </a:t>
            </a: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 v * cent</a:t>
            </a:r>
            <a:endParaRPr lang="en-GB" sz="600" b="1" dirty="0">
              <a:solidFill>
                <a:srgbClr val="1F4E7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GB" sz="600" b="1" dirty="0" err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cp</a:t>
            </a: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cent / v</a:t>
            </a:r>
            <a:endParaRPr lang="en-GB" sz="600" b="1" dirty="0">
              <a:solidFill>
                <a:srgbClr val="1F4E7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GB" sz="600" b="1" dirty="0" err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cp</a:t>
            </a: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~ prop(prop.</a:t>
            </a:r>
            <a:r>
              <a:rPr lang="en-GB" sz="600" b="1" dirty="0" err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</a:t>
            </a:r>
            <a:r>
              <a: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600" b="1" dirty="0">
              <a:solidFill>
                <a:srgbClr val="1F4E7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})}</a:t>
            </a:r>
            <a:endParaRPr lang="en-GB" sz="600" b="1" dirty="0">
              <a:solidFill>
                <a:srgbClr val="1F4E7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732DE5-188A-4E9B-BEE1-39B82EE5118D}"/>
              </a:ext>
            </a:extLst>
          </p:cNvPr>
          <p:cNvSpPr txBox="1"/>
          <p:nvPr/>
        </p:nvSpPr>
        <p:spPr>
          <a:xfrm>
            <a:off x="3087059" y="641881"/>
            <a:ext cx="54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Abadi" panose="020B0604020202020204" pitchFamily="34" charset="0"/>
              </a:rPr>
              <a:t>Fixed</a:t>
            </a:r>
            <a:br>
              <a:rPr lang="en-GB" sz="600" dirty="0">
                <a:latin typeface="Abadi" panose="020B0604020202020204" pitchFamily="34" charset="0"/>
              </a:rPr>
            </a:br>
            <a:r>
              <a:rPr lang="en-GB" sz="600" dirty="0">
                <a:latin typeface="Abadi" panose="020B0604020202020204" pitchFamily="34" charset="0"/>
              </a:rPr>
              <a:t>effects </a:t>
            </a:r>
            <a:br>
              <a:rPr lang="en-GB" sz="600" dirty="0">
                <a:latin typeface="Abadi" panose="020B0604020202020204" pitchFamily="34" charset="0"/>
              </a:rPr>
            </a:br>
            <a:r>
              <a:rPr lang="en-GB" sz="600" dirty="0">
                <a:latin typeface="Abadi" panose="020B0604020202020204" pitchFamily="34" charset="0"/>
              </a:rPr>
              <a:t>(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GB" sz="600" dirty="0">
                <a:latin typeface="Abadi" panose="020B0604020104020204" pitchFamily="34" charset="0"/>
                <a:cs typeface="Courier New" panose="02070309020205020404" pitchFamily="49" charset="0"/>
              </a:rPr>
              <a:t> or 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600" dirty="0">
                <a:latin typeface="Abadi" panose="020B0604020202020204" pitchFamily="34" charset="0"/>
              </a:rPr>
              <a:t>)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7AC643E1-F9CE-447F-B37D-5E1F0BF03FE7}"/>
              </a:ext>
            </a:extLst>
          </p:cNvPr>
          <p:cNvSpPr/>
          <p:nvPr/>
        </p:nvSpPr>
        <p:spPr>
          <a:xfrm>
            <a:off x="3068983" y="701472"/>
            <a:ext cx="45719" cy="239222"/>
          </a:xfrm>
          <a:prstGeom prst="rightBrace">
            <a:avLst>
              <a:gd name="adj1" fmla="val 45923"/>
              <a:gd name="adj2" fmla="val 51355"/>
            </a:avLst>
          </a:prstGeom>
          <a:ln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B581AAB2-931D-42B7-B07C-48B13F1C5DEF}"/>
              </a:ext>
            </a:extLst>
          </p:cNvPr>
          <p:cNvSpPr/>
          <p:nvPr/>
        </p:nvSpPr>
        <p:spPr>
          <a:xfrm>
            <a:off x="3068983" y="986289"/>
            <a:ext cx="45719" cy="239222"/>
          </a:xfrm>
          <a:prstGeom prst="rightBrace">
            <a:avLst>
              <a:gd name="adj1" fmla="val 45923"/>
              <a:gd name="adj2" fmla="val 51355"/>
            </a:avLst>
          </a:prstGeom>
          <a:ln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47B3FC-D21E-43AC-AA2F-53061611CE2D}"/>
              </a:ext>
            </a:extLst>
          </p:cNvPr>
          <p:cNvSpPr txBox="1"/>
          <p:nvPr/>
        </p:nvSpPr>
        <p:spPr>
          <a:xfrm>
            <a:off x="3082277" y="963912"/>
            <a:ext cx="569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Abadi" panose="020B0604020202020204" pitchFamily="34" charset="0"/>
              </a:rPr>
              <a:t>Random</a:t>
            </a:r>
            <a:br>
              <a:rPr lang="en-GB" sz="600" dirty="0">
                <a:latin typeface="Abadi" panose="020B0604020202020204" pitchFamily="34" charset="0"/>
              </a:rPr>
            </a:br>
            <a:r>
              <a:rPr lang="en-GB" sz="600" dirty="0">
                <a:latin typeface="Abadi" panose="020B0604020202020204" pitchFamily="34" charset="0"/>
              </a:rPr>
              <a:t>effects (</a:t>
            </a:r>
            <a:r>
              <a:rPr lang="en-GB" sz="600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GB" sz="600" dirty="0">
                <a:latin typeface="Abadi" panose="020B0604020202020204" pitchFamily="34" charset="0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989A30-25C1-46CD-A321-23A77BF24BDB}"/>
              </a:ext>
            </a:extLst>
          </p:cNvPr>
          <p:cNvSpPr txBox="1"/>
          <p:nvPr/>
        </p:nvSpPr>
        <p:spPr>
          <a:xfrm>
            <a:off x="2981942" y="1206765"/>
            <a:ext cx="948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>
                <a:latin typeface="Abadi" panose="020B0604020202020204" pitchFamily="34" charset="0"/>
              </a:rPr>
              <a:t>Residual error</a:t>
            </a:r>
            <a:br>
              <a:rPr lang="en-GB" sz="600">
                <a:latin typeface="Abadi" panose="020B0604020202020204" pitchFamily="34" charset="0"/>
              </a:rPr>
            </a:br>
            <a:r>
              <a:rPr lang="en-GB" sz="600">
                <a:latin typeface="Abadi" panose="020B0604020202020204" pitchFamily="34" charset="0"/>
              </a:rPr>
              <a:t>(</a:t>
            </a:r>
            <a:r>
              <a:rPr lang="en-GB" sz="60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GB" sz="600">
                <a:latin typeface="Abadi" panose="020B0604020202020204" pitchFamily="34" charset="0"/>
              </a:rPr>
              <a:t>)</a:t>
            </a:r>
            <a:endParaRPr lang="en-GB" sz="600" dirty="0">
              <a:latin typeface="Abadi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71EA73-67B2-4733-8C69-17A1B5BE4B8D}"/>
              </a:ext>
            </a:extLst>
          </p:cNvPr>
          <p:cNvSpPr txBox="1"/>
          <p:nvPr/>
        </p:nvSpPr>
        <p:spPr>
          <a:xfrm>
            <a:off x="3656477" y="1689931"/>
            <a:ext cx="613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solidFill>
                  <a:srgbClr val="1F4E79"/>
                </a:solidFill>
                <a:latin typeface="Abadi" panose="020B0604020202020204" pitchFamily="34" charset="0"/>
              </a:rPr>
              <a:t>Model parameters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DC042C4C-C31A-4224-BB73-4EAF98069555}"/>
              </a:ext>
            </a:extLst>
          </p:cNvPr>
          <p:cNvSpPr/>
          <p:nvPr/>
        </p:nvSpPr>
        <p:spPr>
          <a:xfrm>
            <a:off x="3638401" y="1694813"/>
            <a:ext cx="45719" cy="239222"/>
          </a:xfrm>
          <a:prstGeom prst="rightBrace">
            <a:avLst>
              <a:gd name="adj1" fmla="val 45923"/>
              <a:gd name="adj2" fmla="val 51355"/>
            </a:avLst>
          </a:prstGeom>
          <a:ln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74FF47-F9A0-40DE-ACB8-7A537FE84B01}"/>
              </a:ext>
            </a:extLst>
          </p:cNvPr>
          <p:cNvSpPr txBox="1"/>
          <p:nvPr/>
        </p:nvSpPr>
        <p:spPr>
          <a:xfrm>
            <a:off x="3656477" y="2093904"/>
            <a:ext cx="3967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solidFill>
                  <a:srgbClr val="1F4E79"/>
                </a:solidFill>
                <a:latin typeface="Abadi" panose="020B0604020202020204" pitchFamily="34" charset="0"/>
              </a:rPr>
              <a:t>ODEs</a:t>
            </a: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69436A4C-BF27-416D-916A-ADFDC158428C}"/>
              </a:ext>
            </a:extLst>
          </p:cNvPr>
          <p:cNvSpPr/>
          <p:nvPr/>
        </p:nvSpPr>
        <p:spPr>
          <a:xfrm>
            <a:off x="3638401" y="2063003"/>
            <a:ext cx="45719" cy="239222"/>
          </a:xfrm>
          <a:prstGeom prst="rightBrace">
            <a:avLst>
              <a:gd name="adj1" fmla="val 45923"/>
              <a:gd name="adj2" fmla="val 51355"/>
            </a:avLst>
          </a:prstGeom>
          <a:ln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004871-AF88-491E-9CFB-7B855074BE79}"/>
              </a:ext>
            </a:extLst>
          </p:cNvPr>
          <p:cNvSpPr txBox="1"/>
          <p:nvPr/>
        </p:nvSpPr>
        <p:spPr>
          <a:xfrm>
            <a:off x="3555620" y="2348659"/>
            <a:ext cx="9480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solidFill>
                  <a:srgbClr val="1F4E79"/>
                </a:solidFill>
                <a:latin typeface="Abadi" panose="020B0604020202020204" pitchFamily="34" charset="0"/>
              </a:rPr>
              <a:t>Concentration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76ADF5-FFB9-48BE-A194-D62720ED366D}"/>
              </a:ext>
            </a:extLst>
          </p:cNvPr>
          <p:cNvSpPr txBox="1"/>
          <p:nvPr/>
        </p:nvSpPr>
        <p:spPr>
          <a:xfrm>
            <a:off x="3555620" y="2461935"/>
            <a:ext cx="9480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solidFill>
                  <a:srgbClr val="1F4E79"/>
                </a:solidFill>
                <a:latin typeface="Abadi" panose="020B0604020202020204" pitchFamily="34" charset="0"/>
              </a:rPr>
              <a:t>Residual error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0B5E46-9B72-40C8-AEAE-E6FA3FDF0044}"/>
              </a:ext>
            </a:extLst>
          </p:cNvPr>
          <p:cNvSpPr txBox="1"/>
          <p:nvPr/>
        </p:nvSpPr>
        <p:spPr>
          <a:xfrm>
            <a:off x="3666443" y="895131"/>
            <a:ext cx="551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solidFill>
                  <a:srgbClr val="1F4E79"/>
                </a:solidFill>
                <a:latin typeface="Abadi" panose="020B0604020202020204" pitchFamily="34" charset="0"/>
              </a:rPr>
              <a:t>Initial estimates</a:t>
            </a:r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8D658831-65D5-48E5-9A50-F51428F922EF}"/>
              </a:ext>
            </a:extLst>
          </p:cNvPr>
          <p:cNvSpPr/>
          <p:nvPr/>
        </p:nvSpPr>
        <p:spPr>
          <a:xfrm>
            <a:off x="3639083" y="577050"/>
            <a:ext cx="56835" cy="874642"/>
          </a:xfrm>
          <a:prstGeom prst="rightBrace">
            <a:avLst>
              <a:gd name="adj1" fmla="val 45923"/>
              <a:gd name="adj2" fmla="val 51355"/>
            </a:avLst>
          </a:prstGeom>
          <a:ln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FB2A8E90-4A2B-496B-B89C-3EBE184FEEC3}"/>
              </a:ext>
            </a:extLst>
          </p:cNvPr>
          <p:cNvSpPr/>
          <p:nvPr/>
        </p:nvSpPr>
        <p:spPr>
          <a:xfrm rot="5400000">
            <a:off x="2825575" y="1935532"/>
            <a:ext cx="45719" cy="1520476"/>
          </a:xfrm>
          <a:prstGeom prst="rightBrace">
            <a:avLst>
              <a:gd name="adj1" fmla="val 45923"/>
              <a:gd name="adj2" fmla="val 51355"/>
            </a:avLst>
          </a:prstGeom>
          <a:ln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056FB4-0B7D-4139-8D46-77A8B2A63FDD}"/>
              </a:ext>
            </a:extLst>
          </p:cNvPr>
          <p:cNvSpPr txBox="1"/>
          <p:nvPr/>
        </p:nvSpPr>
        <p:spPr>
          <a:xfrm>
            <a:off x="2544181" y="2734660"/>
            <a:ext cx="5513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solidFill>
                  <a:srgbClr val="1F4E79"/>
                </a:solidFill>
                <a:latin typeface="Abadi" panose="020B0604020202020204" pitchFamily="34" charset="0"/>
              </a:rPr>
              <a:t>Model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F2FE6CF-F67F-4427-B5FA-CB9C13403A4D}"/>
              </a:ext>
            </a:extLst>
          </p:cNvPr>
          <p:cNvSpPr txBox="1"/>
          <p:nvPr/>
        </p:nvSpPr>
        <p:spPr>
          <a:xfrm>
            <a:off x="1931558" y="2836487"/>
            <a:ext cx="22718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>
                <a:latin typeface="Abadi" panose="020B0604020202020204" pitchFamily="34" charset="0"/>
              </a:rPr>
              <a:t>Models are defined as functions, with </a:t>
            </a:r>
            <a:r>
              <a:rPr lang="en-GB" sz="700" b="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</a:t>
            </a:r>
            <a:r>
              <a:rPr lang="en-GB" sz="700" dirty="0">
                <a:latin typeface="Abadi" panose="020B0604020202020204" pitchFamily="34" charset="0"/>
              </a:rPr>
              <a:t> (initial estimates) and </a:t>
            </a:r>
            <a:r>
              <a:rPr lang="en-GB" sz="700" b="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en-GB" sz="700" dirty="0">
                <a:latin typeface="Abadi" panose="020B0604020202020204" pitchFamily="34" charset="0"/>
              </a:rPr>
              <a:t> (model) blocks. Parameters are best defined on the log scale. Assignments can use </a:t>
            </a:r>
            <a:r>
              <a:rPr lang="en-GB" sz="700" b="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GB" sz="700" dirty="0">
                <a:latin typeface="Abadi" panose="020B0604020202020204" pitchFamily="34" charset="0"/>
              </a:rPr>
              <a:t> or </a:t>
            </a:r>
            <a:r>
              <a:rPr lang="en-GB" sz="700" b="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00" dirty="0">
                <a:latin typeface="Abadi" panose="020B0604020202020204" pitchFamily="34" charset="0"/>
              </a:rPr>
              <a:t>. Random effects are expressed as variances using the tilde </a:t>
            </a:r>
            <a:r>
              <a:rPr lang="en-GB" sz="700">
                <a:latin typeface="Abadi" panose="020B0604020202020204" pitchFamily="34" charset="0"/>
              </a:rPr>
              <a:t>(</a:t>
            </a:r>
            <a:r>
              <a:rPr lang="en-GB" sz="700" b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GB" sz="700">
                <a:latin typeface="Abadi" panose="020B0604020202020204" pitchFamily="34" charset="0"/>
              </a:rPr>
              <a:t>). </a:t>
            </a:r>
          </a:p>
          <a:p>
            <a:r>
              <a:rPr lang="en-GB" sz="700">
                <a:latin typeface="Abadi" panose="020B0604020202020204" pitchFamily="34" charset="0"/>
              </a:rPr>
              <a:t>Bounds </a:t>
            </a:r>
            <a:r>
              <a:rPr lang="en-GB" sz="700" dirty="0">
                <a:latin typeface="Abadi" panose="020B0604020202020204" pitchFamily="34" charset="0"/>
              </a:rPr>
              <a:t>are supported for </a:t>
            </a:r>
            <a:r>
              <a:rPr lang="en-GB" sz="700" dirty="0" err="1">
                <a:latin typeface="Abadi" panose="020B0604020202020204" pitchFamily="34" charset="0"/>
              </a:rPr>
              <a:t>FOCEi</a:t>
            </a:r>
            <a:r>
              <a:rPr lang="en-GB" sz="700" dirty="0">
                <a:latin typeface="Abadi" panose="020B0604020202020204" pitchFamily="34" charset="0"/>
              </a:rPr>
              <a:t> (</a:t>
            </a:r>
            <a:r>
              <a:rPr lang="en-GB" sz="700">
                <a:latin typeface="Abadi" panose="020B0604020202020204" pitchFamily="34" charset="0"/>
              </a:rPr>
              <a:t>but not currently for nlme or SAEM), parameters can be fixed, and parameters can be labelled with #: </a:t>
            </a:r>
            <a:endParaRPr lang="en-GB" sz="700" dirty="0">
              <a:latin typeface="Abadi" panose="020B0604020202020204" pitchFamily="34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0524255-CC1B-469C-9821-93F454856870}"/>
              </a:ext>
            </a:extLst>
          </p:cNvPr>
          <p:cNvSpPr/>
          <p:nvPr/>
        </p:nvSpPr>
        <p:spPr>
          <a:xfrm>
            <a:off x="155701" y="3671919"/>
            <a:ext cx="1616400" cy="3120212"/>
          </a:xfrm>
          <a:prstGeom prst="roundRect">
            <a:avLst>
              <a:gd name="adj" fmla="val 4076"/>
            </a:avLst>
          </a:prstGeom>
          <a:solidFill>
            <a:srgbClr val="DEEBF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D7CD962-1FAD-4150-8E1D-5CEFBD96F261}"/>
              </a:ext>
            </a:extLst>
          </p:cNvPr>
          <p:cNvSpPr/>
          <p:nvPr/>
        </p:nvSpPr>
        <p:spPr>
          <a:xfrm>
            <a:off x="7470090" y="157310"/>
            <a:ext cx="2271600" cy="4868599"/>
          </a:xfrm>
          <a:prstGeom prst="roundRect">
            <a:avLst>
              <a:gd name="adj" fmla="val 4076"/>
            </a:avLst>
          </a:prstGeom>
          <a:solidFill>
            <a:srgbClr val="DEEBF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C5E5984B-151A-4B5A-BB7B-63940052AA6F}"/>
              </a:ext>
            </a:extLst>
          </p:cNvPr>
          <p:cNvSpPr/>
          <p:nvPr/>
        </p:nvSpPr>
        <p:spPr>
          <a:xfrm>
            <a:off x="7470091" y="131086"/>
            <a:ext cx="2271599" cy="279293"/>
          </a:xfrm>
          <a:prstGeom prst="roundRect">
            <a:avLst/>
          </a:prstGeom>
          <a:solidFill>
            <a:srgbClr val="C00000">
              <a:alpha val="7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>
                <a:latin typeface="Abadi" panose="020B0604020104020204" pitchFamily="34" charset="0"/>
              </a:rPr>
              <a:t>Example code</a:t>
            </a:r>
            <a:endParaRPr lang="en-GB" sz="1100" dirty="0">
              <a:latin typeface="Abadi" panose="020B0604020104020204" pitchFamily="34" charset="0"/>
            </a:endParaRPr>
          </a:p>
        </p:txBody>
      </p: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3367B973-2FF7-4406-BB05-DB14EF7E76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695595"/>
              </p:ext>
            </p:extLst>
          </p:nvPr>
        </p:nvGraphicFramePr>
        <p:xfrm>
          <a:off x="2007306" y="3807106"/>
          <a:ext cx="2120316" cy="3575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120316">
                  <a:extLst>
                    <a:ext uri="{9D8B030D-6E8A-4147-A177-3AD203B41FA5}">
                      <a16:colId xmlns:a16="http://schemas.microsoft.com/office/drawing/2014/main" val="1036676760"/>
                    </a:ext>
                  </a:extLst>
                </a:gridCol>
              </a:tblGrid>
              <a:tr h="111796">
                <a:tc>
                  <a:txBody>
                    <a:bodyPr/>
                    <a:lstStyle/>
                    <a:p>
                      <a:pPr algn="ctr"/>
                      <a:r>
                        <a:rPr lang="en-GB" sz="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</a:t>
                      </a:r>
                      <a:endParaRPr lang="en-GB" sz="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636858"/>
                  </a:ext>
                </a:extLst>
              </a:tr>
              <a:tr h="1117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tcl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&lt;- c(-3, 0.1, 5) # </a:t>
                      </a:r>
                      <a:r>
                        <a:rPr lang="en-GB" sz="600" b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log CL 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FOCEi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600" b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only)</a:t>
                      </a:r>
                      <a:br>
                        <a:rPr lang="en-GB" sz="600" b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GB" sz="600" b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allCL &lt;- fix(0.75)   # allometric exponent</a:t>
                      </a:r>
                      <a:endParaRPr lang="en-GB" sz="600" b="1" dirty="0">
                        <a:solidFill>
                          <a:srgbClr val="1F4E79"/>
                        </a:solidFill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385695"/>
                  </a:ext>
                </a:extLst>
              </a:tr>
            </a:tbl>
          </a:graphicData>
        </a:graphic>
      </p:graphicFrame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3F572F1C-356C-44EE-A598-9A408EB59A4C}"/>
              </a:ext>
            </a:extLst>
          </p:cNvPr>
          <p:cNvSpPr/>
          <p:nvPr/>
        </p:nvSpPr>
        <p:spPr>
          <a:xfrm>
            <a:off x="4377532" y="134791"/>
            <a:ext cx="2942383" cy="6657205"/>
          </a:xfrm>
          <a:prstGeom prst="roundRect">
            <a:avLst>
              <a:gd name="adj" fmla="val 4076"/>
            </a:avLst>
          </a:prstGeom>
          <a:solidFill>
            <a:srgbClr val="DEEBF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D4720B27-2667-4CDC-A69F-5733AD89FC0E}"/>
              </a:ext>
            </a:extLst>
          </p:cNvPr>
          <p:cNvSpPr/>
          <p:nvPr/>
        </p:nvSpPr>
        <p:spPr>
          <a:xfrm>
            <a:off x="4377532" y="134793"/>
            <a:ext cx="2942383" cy="279293"/>
          </a:xfrm>
          <a:prstGeom prst="roundRect">
            <a:avLst/>
          </a:prstGeom>
          <a:solidFill>
            <a:srgbClr val="C00000">
              <a:alpha val="7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latin typeface="Abadi" panose="020B0604020104020204" pitchFamily="34" charset="0"/>
              </a:rPr>
              <a:t>Running models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D45FCC1-46D5-4C49-A141-16D3B7B9E162}"/>
              </a:ext>
            </a:extLst>
          </p:cNvPr>
          <p:cNvSpPr/>
          <p:nvPr/>
        </p:nvSpPr>
        <p:spPr>
          <a:xfrm>
            <a:off x="5268551" y="505471"/>
            <a:ext cx="1860721" cy="809077"/>
          </a:xfrm>
          <a:prstGeom prst="rect">
            <a:avLst/>
          </a:prstGeom>
          <a:solidFill>
            <a:srgbClr val="F4FAFE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3">
            <a:extLst>
              <a:ext uri="{FF2B5EF4-FFF2-40B4-BE49-F238E27FC236}">
                <a16:creationId xmlns:a16="http://schemas.microsoft.com/office/drawing/2014/main" id="{8FE1523F-BA48-4E59-A1A7-4E748CDF1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7041" y="483770"/>
            <a:ext cx="1905684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700" b="1" i="0" u="none" strike="noStrike" cap="none" normalizeH="0" baseline="0" dirty="0" err="1">
                <a:ln>
                  <a:noFill/>
                </a:ln>
                <a:solidFill>
                  <a:srgbClr val="1F4E7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nlmixr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1F4E7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1F4E7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1F4E7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object, </a:t>
            </a:r>
            <a:b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1F4E7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1F4E7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data, </a:t>
            </a:r>
            <a:b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1F4E7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1F4E7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700" b="1" i="0" u="none" strike="noStrike" cap="none" normalizeH="0" baseline="0" dirty="0" err="1">
                <a:ln>
                  <a:noFill/>
                </a:ln>
                <a:solidFill>
                  <a:srgbClr val="1F4E7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est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1F4E7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1F4E7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700" b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1F4E7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saem", </a:t>
            </a:r>
            <a:b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1F4E7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1F4E7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altLang="en-US" sz="700" b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saemControl(print=50,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700" b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nBurn=200, nEm=300),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700" b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tableControl(cwres=TRUE)</a:t>
            </a: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rgbClr val="1F4E7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1215A58-3647-48A6-B27A-3A9F45E7DA95}"/>
              </a:ext>
            </a:extLst>
          </p:cNvPr>
          <p:cNvSpPr txBox="1"/>
          <p:nvPr/>
        </p:nvSpPr>
        <p:spPr>
          <a:xfrm>
            <a:off x="4345264" y="597655"/>
            <a:ext cx="387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600" dirty="0">
                <a:latin typeface="Abadi" panose="020B0604020202020204" pitchFamily="34" charset="0"/>
              </a:rPr>
              <a:t>Model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1CF6E49-D237-45A2-A87D-2485E1C1D23B}"/>
              </a:ext>
            </a:extLst>
          </p:cNvPr>
          <p:cNvCxnSpPr>
            <a:cxnSpLocks/>
          </p:cNvCxnSpPr>
          <p:nvPr/>
        </p:nvCxnSpPr>
        <p:spPr>
          <a:xfrm>
            <a:off x="4739119" y="689988"/>
            <a:ext cx="607433" cy="1"/>
          </a:xfrm>
          <a:prstGeom prst="straightConnector1">
            <a:avLst/>
          </a:prstGeom>
          <a:ln>
            <a:solidFill>
              <a:srgbClr val="1F4E79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AD6AAD2-4A70-4537-AB65-D4A22CB7F705}"/>
              </a:ext>
            </a:extLst>
          </p:cNvPr>
          <p:cNvSpPr txBox="1"/>
          <p:nvPr/>
        </p:nvSpPr>
        <p:spPr>
          <a:xfrm>
            <a:off x="4318541" y="822360"/>
            <a:ext cx="8217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600" dirty="0">
                <a:latin typeface="Abadi" panose="020B0604020202020204" pitchFamily="34" charset="0"/>
              </a:rPr>
              <a:t>Estimation method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EBDDB90-E594-4445-8AD3-A165BA44A991}"/>
              </a:ext>
            </a:extLst>
          </p:cNvPr>
          <p:cNvSpPr txBox="1"/>
          <p:nvPr/>
        </p:nvSpPr>
        <p:spPr>
          <a:xfrm>
            <a:off x="4341418" y="936215"/>
            <a:ext cx="98612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>
                <a:latin typeface="Abadi" panose="020B0604020202020204" pitchFamily="34" charset="0"/>
              </a:rPr>
              <a:t>Control parameters</a:t>
            </a:r>
            <a:endParaRPr lang="en-GB" sz="600" dirty="0">
              <a:latin typeface="Abadi" panose="020B060402020202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251DF87-449A-41B7-A933-608FFE8FB57A}"/>
              </a:ext>
            </a:extLst>
          </p:cNvPr>
          <p:cNvSpPr txBox="1"/>
          <p:nvPr/>
        </p:nvSpPr>
        <p:spPr>
          <a:xfrm>
            <a:off x="4345460" y="1035308"/>
            <a:ext cx="934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Abadi" panose="020B0604020202020204" pitchFamily="34" charset="0"/>
              </a:rPr>
              <a:t>Calculate conditional weighted residuals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BB42152E-D43F-4203-8394-055AD5A87DFE}"/>
              </a:ext>
            </a:extLst>
          </p:cNvPr>
          <p:cNvSpPr/>
          <p:nvPr/>
        </p:nvSpPr>
        <p:spPr>
          <a:xfrm>
            <a:off x="4741419" y="613298"/>
            <a:ext cx="67237" cy="6740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1935D70-5F91-496D-904C-27BFB0B74032}"/>
              </a:ext>
            </a:extLst>
          </p:cNvPr>
          <p:cNvSpPr/>
          <p:nvPr/>
        </p:nvSpPr>
        <p:spPr>
          <a:xfrm>
            <a:off x="6967696" y="667859"/>
            <a:ext cx="67237" cy="6740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B4FC234C-DA70-42F7-9349-A87A61BE4DE9}"/>
              </a:ext>
            </a:extLst>
          </p:cNvPr>
          <p:cNvSpPr/>
          <p:nvPr/>
        </p:nvSpPr>
        <p:spPr>
          <a:xfrm>
            <a:off x="7476638" y="654007"/>
            <a:ext cx="67237" cy="6740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0D0C5F66-F818-4C75-83CA-981367E1547B}"/>
              </a:ext>
            </a:extLst>
          </p:cNvPr>
          <p:cNvCxnSpPr>
            <a:cxnSpLocks/>
          </p:cNvCxnSpPr>
          <p:nvPr/>
        </p:nvCxnSpPr>
        <p:spPr>
          <a:xfrm flipH="1" flipV="1">
            <a:off x="3802868" y="687570"/>
            <a:ext cx="601386" cy="2418"/>
          </a:xfrm>
          <a:prstGeom prst="line">
            <a:avLst/>
          </a:prstGeom>
          <a:ln>
            <a:solidFill>
              <a:srgbClr val="C00000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: Rounded Corners 194">
            <a:extLst>
              <a:ext uri="{FF2B5EF4-FFF2-40B4-BE49-F238E27FC236}">
                <a16:creationId xmlns:a16="http://schemas.microsoft.com/office/drawing/2014/main" id="{356D5FA6-FEB3-4693-AC1B-5C61ECC6FB67}"/>
              </a:ext>
            </a:extLst>
          </p:cNvPr>
          <p:cNvSpPr/>
          <p:nvPr/>
        </p:nvSpPr>
        <p:spPr>
          <a:xfrm>
            <a:off x="2006987" y="4326314"/>
            <a:ext cx="2120954" cy="821074"/>
          </a:xfrm>
          <a:prstGeom prst="roundRect">
            <a:avLst>
              <a:gd name="adj" fmla="val 4076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4094D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22C6FE-ACE5-47CD-A492-2E9374EA71A7}"/>
              </a:ext>
            </a:extLst>
          </p:cNvPr>
          <p:cNvSpPr txBox="1"/>
          <p:nvPr/>
        </p:nvSpPr>
        <p:spPr>
          <a:xfrm>
            <a:off x="2039200" y="4399697"/>
            <a:ext cx="2085196" cy="438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Parameter correlations are expressed as triangular blocks (zeroes should not be used):</a:t>
            </a:r>
            <a:endParaRPr lang="en-GB" sz="700" dirty="0">
              <a:latin typeface="Abadi" panose="020B0604020104020204" pitchFamily="34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90" name="Rectangle: Rounded Corners 189">
            <a:extLst>
              <a:ext uri="{FF2B5EF4-FFF2-40B4-BE49-F238E27FC236}">
                <a16:creationId xmlns:a16="http://schemas.microsoft.com/office/drawing/2014/main" id="{9ED6C408-F4B7-4B60-835D-0FAB7ADB2697}"/>
              </a:ext>
            </a:extLst>
          </p:cNvPr>
          <p:cNvSpPr/>
          <p:nvPr/>
        </p:nvSpPr>
        <p:spPr>
          <a:xfrm>
            <a:off x="2046514" y="4247541"/>
            <a:ext cx="2041901" cy="137387"/>
          </a:xfrm>
          <a:prstGeom prst="roundRect">
            <a:avLst/>
          </a:prstGeom>
          <a:solidFill>
            <a:srgbClr val="409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>
                <a:latin typeface="Abadi" panose="020B0604020104020204" pitchFamily="34" charset="0"/>
              </a:rPr>
              <a:t>Off-diagonal random effects</a:t>
            </a:r>
            <a:endParaRPr lang="en-GB" sz="900" dirty="0">
              <a:latin typeface="Abadi" panose="020B0604020104020204" pitchFamily="34" charset="0"/>
            </a:endParaRPr>
          </a:p>
        </p:txBody>
      </p:sp>
      <p:sp>
        <p:nvSpPr>
          <p:cNvPr id="196" name="Rectangle: Rounded Corners 195">
            <a:extLst>
              <a:ext uri="{FF2B5EF4-FFF2-40B4-BE49-F238E27FC236}">
                <a16:creationId xmlns:a16="http://schemas.microsoft.com/office/drawing/2014/main" id="{400586E9-F1A8-48A9-894C-B5B35884534A}"/>
              </a:ext>
            </a:extLst>
          </p:cNvPr>
          <p:cNvSpPr/>
          <p:nvPr/>
        </p:nvSpPr>
        <p:spPr>
          <a:xfrm>
            <a:off x="2003606" y="5278316"/>
            <a:ext cx="2127717" cy="1443470"/>
          </a:xfrm>
          <a:prstGeom prst="roundRect">
            <a:avLst>
              <a:gd name="adj" fmla="val 2488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4094D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2CB0B955-7BDD-4A36-BA83-302266509A2E}"/>
              </a:ext>
            </a:extLst>
          </p:cNvPr>
          <p:cNvSpPr/>
          <p:nvPr/>
        </p:nvSpPr>
        <p:spPr>
          <a:xfrm>
            <a:off x="2046514" y="5204792"/>
            <a:ext cx="2041901" cy="152549"/>
          </a:xfrm>
          <a:prstGeom prst="roundRect">
            <a:avLst/>
          </a:prstGeom>
          <a:solidFill>
            <a:srgbClr val="409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>
                <a:latin typeface="Abadi" panose="020B0604020104020204" pitchFamily="34" charset="0"/>
              </a:rPr>
              <a:t>Mu-referencing</a:t>
            </a:r>
            <a:endParaRPr lang="en-GB" sz="900" dirty="0">
              <a:latin typeface="Abadi" panose="020B0604020104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ADD9E68-A256-4427-8418-2F5DF62F692D}"/>
              </a:ext>
            </a:extLst>
          </p:cNvPr>
          <p:cNvSpPr txBox="1"/>
          <p:nvPr/>
        </p:nvSpPr>
        <p:spPr>
          <a:xfrm>
            <a:off x="2007306" y="5156837"/>
            <a:ext cx="2120317" cy="1111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700">
              <a:latin typeface="Abadi" panose="020B060402010402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700">
                <a:latin typeface="Abadi" panose="020B0604020104020204" pitchFamily="34" charset="0"/>
                <a:cs typeface="Courier New" panose="02070309020205020404" pitchFamily="49" charset="0"/>
              </a:rPr>
              <a:t>SAEM random effects and covariates must be added to the population parameters (mu-referencing). This is implemented for exponential random effects as additive on log-scale. While not strictly required for FOCEi, it improces stability. For SAEM, calculate logWT70&lt;-log(WT/70) in the data set, and not in the model block.</a:t>
            </a:r>
            <a:endParaRPr lang="en-GB" sz="700" dirty="0">
              <a:latin typeface="Abadi" panose="020B0604020104020204" pitchFamily="34" charset="0"/>
              <a:cs typeface="Courier New" panose="02070309020205020404" pitchFamily="49" charset="0"/>
            </a:endParaRPr>
          </a:p>
        </p:txBody>
      </p:sp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EA1DB202-ADAA-4F7C-ACD4-F12C3ED00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499597"/>
              </p:ext>
            </p:extLst>
          </p:nvPr>
        </p:nvGraphicFramePr>
        <p:xfrm>
          <a:off x="2068639" y="6264174"/>
          <a:ext cx="1997650" cy="3768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997650">
                  <a:extLst>
                    <a:ext uri="{9D8B030D-6E8A-4147-A177-3AD203B41FA5}">
                      <a16:colId xmlns:a16="http://schemas.microsoft.com/office/drawing/2014/main" val="1036676760"/>
                    </a:ext>
                  </a:extLst>
                </a:gridCol>
              </a:tblGrid>
              <a:tr h="111796">
                <a:tc>
                  <a:txBody>
                    <a:bodyPr/>
                    <a:lstStyle/>
                    <a:p>
                      <a:pPr algn="ctr"/>
                      <a:r>
                        <a:rPr lang="en-GB" sz="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model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636858"/>
                  </a:ext>
                </a:extLst>
              </a:tr>
              <a:tr h="1117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cl&lt;- exp(tcl + allCL*logWT70 + eta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.cl)</a:t>
                      </a:r>
                      <a:b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br>
                        <a:rPr lang="en-GB" sz="2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GB" sz="200" b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GB" sz="600" b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 &lt;-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</a:t>
                      </a:r>
                      <a:r>
                        <a:rPr lang="en-GB" sz="600" b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(tv + CovSex*SEX 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eta</a:t>
                      </a:r>
                      <a:r>
                        <a:rPr lang="en-GB" sz="600" b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.v)</a:t>
                      </a:r>
                      <a:endParaRPr lang="en-GB" sz="600" b="1" dirty="0">
                        <a:solidFill>
                          <a:srgbClr val="1F4E79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385695"/>
                  </a:ext>
                </a:extLst>
              </a:tr>
            </a:tbl>
          </a:graphicData>
        </a:graphic>
      </p:graphicFrame>
      <p:sp>
        <p:nvSpPr>
          <p:cNvPr id="198" name="Rectangle: Rounded Corners 197">
            <a:extLst>
              <a:ext uri="{FF2B5EF4-FFF2-40B4-BE49-F238E27FC236}">
                <a16:creationId xmlns:a16="http://schemas.microsoft.com/office/drawing/2014/main" id="{D5CA7894-32F1-4279-8EA1-2C86BB3EEB2A}"/>
              </a:ext>
            </a:extLst>
          </p:cNvPr>
          <p:cNvSpPr/>
          <p:nvPr/>
        </p:nvSpPr>
        <p:spPr>
          <a:xfrm>
            <a:off x="238716" y="3829388"/>
            <a:ext cx="1671769" cy="1496254"/>
          </a:xfrm>
          <a:prstGeom prst="roundRect">
            <a:avLst>
              <a:gd name="adj" fmla="val 4076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4094D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9" name="Rectangle: Rounded Corners 198">
            <a:extLst>
              <a:ext uri="{FF2B5EF4-FFF2-40B4-BE49-F238E27FC236}">
                <a16:creationId xmlns:a16="http://schemas.microsoft.com/office/drawing/2014/main" id="{2A2AFC1C-CD49-464E-81E7-11DB3815895D}"/>
              </a:ext>
            </a:extLst>
          </p:cNvPr>
          <p:cNvSpPr/>
          <p:nvPr/>
        </p:nvSpPr>
        <p:spPr>
          <a:xfrm>
            <a:off x="296064" y="3754830"/>
            <a:ext cx="1568685" cy="147600"/>
          </a:xfrm>
          <a:prstGeom prst="roundRect">
            <a:avLst/>
          </a:prstGeom>
          <a:solidFill>
            <a:srgbClr val="409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latin typeface="Abadi" panose="020B0604020104020204" pitchFamily="34" charset="0"/>
              </a:rPr>
              <a:t>Solved systems</a:t>
            </a:r>
          </a:p>
        </p:txBody>
      </p:sp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id="{93E64839-5DFF-4588-959D-559023CD7CAA}"/>
              </a:ext>
            </a:extLst>
          </p:cNvPr>
          <p:cNvSpPr/>
          <p:nvPr/>
        </p:nvSpPr>
        <p:spPr>
          <a:xfrm>
            <a:off x="238715" y="5438780"/>
            <a:ext cx="1671769" cy="1283005"/>
          </a:xfrm>
          <a:prstGeom prst="roundRect">
            <a:avLst>
              <a:gd name="adj" fmla="val 4076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4094D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1" name="Rectangle: Rounded Corners 200">
            <a:extLst>
              <a:ext uri="{FF2B5EF4-FFF2-40B4-BE49-F238E27FC236}">
                <a16:creationId xmlns:a16="http://schemas.microsoft.com/office/drawing/2014/main" id="{0080C846-3DBC-44DC-A5E7-3812742103F2}"/>
              </a:ext>
            </a:extLst>
          </p:cNvPr>
          <p:cNvSpPr/>
          <p:nvPr/>
        </p:nvSpPr>
        <p:spPr>
          <a:xfrm>
            <a:off x="293581" y="5376995"/>
            <a:ext cx="1571125" cy="147600"/>
          </a:xfrm>
          <a:prstGeom prst="roundRect">
            <a:avLst/>
          </a:prstGeom>
          <a:solidFill>
            <a:srgbClr val="409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latin typeface="Abadi" panose="020B0604020104020204" pitchFamily="34" charset="0"/>
              </a:rPr>
              <a:t>Residual error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E97EEC-4866-4468-B8FB-B2AEA6FB6558}"/>
              </a:ext>
            </a:extLst>
          </p:cNvPr>
          <p:cNvSpPr txBox="1"/>
          <p:nvPr/>
        </p:nvSpPr>
        <p:spPr>
          <a:xfrm>
            <a:off x="272693" y="3937469"/>
            <a:ext cx="1598895" cy="1329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Linear compartmental PK models </a:t>
            </a:r>
            <a:r>
              <a:rPr lang="en-GB" sz="70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with either oral or </a:t>
            </a:r>
            <a:r>
              <a:rPr lang="en-GB" sz="700" dirty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IV dosing all have closed-form solutions similar to NONMEM ADVANs.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GB" sz="700" dirty="0">
              <a:latin typeface="Abadi" panose="020B060402010402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700">
                <a:latin typeface="Abadi" panose="020B0604020104020204" pitchFamily="34" charset="0"/>
                <a:cs typeface="Courier New" panose="02070309020205020404" pitchFamily="49" charset="0"/>
              </a:rPr>
              <a:t>The </a:t>
            </a:r>
            <a:r>
              <a:rPr lang="en-GB" sz="700" b="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linCmt</a:t>
            </a:r>
            <a:r>
              <a:rPr lang="en-GB" sz="700" b="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700" dirty="0">
                <a:solidFill>
                  <a:srgbClr val="1F4E79"/>
                </a:solidFill>
                <a:latin typeface="Abadi" panose="020B0604020104020204" pitchFamily="34" charset="0"/>
                <a:cs typeface="Courier New" panose="02070309020205020404" pitchFamily="49" charset="0"/>
              </a:rPr>
              <a:t> </a:t>
            </a:r>
            <a:r>
              <a:rPr lang="en-GB" sz="700" dirty="0">
                <a:latin typeface="Abadi" panose="020B0604020104020204" pitchFamily="34" charset="0"/>
                <a:cs typeface="Courier New" panose="02070309020205020404" pitchFamily="49" charset="0"/>
              </a:rPr>
              <a:t>term replaces the ODEs. </a:t>
            </a:r>
            <a:r>
              <a:rPr lang="en-GB" sz="700" dirty="0" err="1">
                <a:latin typeface="Abadi" panose="020B0604020104020204" pitchFamily="34" charset="0"/>
                <a:cs typeface="Courier New" panose="02070309020205020404" pitchFamily="49" charset="0"/>
              </a:rPr>
              <a:t>nlmixr</a:t>
            </a:r>
            <a:r>
              <a:rPr lang="en-GB" sz="700" dirty="0">
                <a:latin typeface="Abadi" panose="020B0604020104020204" pitchFamily="34" charset="0"/>
                <a:cs typeface="Courier New" panose="02070309020205020404" pitchFamily="49" charset="0"/>
              </a:rPr>
              <a:t> will guess the model form from the parameters specified</a:t>
            </a:r>
            <a:r>
              <a:rPr lang="en-GB" sz="700">
                <a:latin typeface="Abadi" panose="020B0604020104020204" pitchFamily="34" charset="0"/>
                <a:cs typeface="Courier New" panose="02070309020205020404" pitchFamily="49" charset="0"/>
              </a:rPr>
              <a:t>. Currently only for nlme and SAEM.</a:t>
            </a:r>
            <a:endParaRPr lang="en-GB" sz="800" dirty="0">
              <a:latin typeface="Abadi" panose="020B0604020104020204" pitchFamily="34" charset="0"/>
              <a:cs typeface="Courier New" panose="02070309020205020404" pitchFamily="49" charset="0"/>
            </a:endParaRP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8EB879AC-A8A6-4144-A790-09A91C911F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135790"/>
              </p:ext>
            </p:extLst>
          </p:nvPr>
        </p:nvGraphicFramePr>
        <p:xfrm>
          <a:off x="338150" y="4462893"/>
          <a:ext cx="1467980" cy="25970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67980">
                  <a:extLst>
                    <a:ext uri="{9D8B030D-6E8A-4147-A177-3AD203B41FA5}">
                      <a16:colId xmlns:a16="http://schemas.microsoft.com/office/drawing/2014/main" val="1036676760"/>
                    </a:ext>
                  </a:extLst>
                </a:gridCol>
              </a:tblGrid>
              <a:tr h="111796">
                <a:tc>
                  <a:txBody>
                    <a:bodyPr/>
                    <a:lstStyle/>
                    <a:p>
                      <a:pPr algn="ctr"/>
                      <a:r>
                        <a:rPr lang="en-GB" sz="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model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636858"/>
                  </a:ext>
                </a:extLst>
              </a:tr>
              <a:tr h="11179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linCmt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() ~ add(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add.err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385695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8F9D69E5-420B-41AB-A046-3857DDB27003}"/>
              </a:ext>
            </a:extLst>
          </p:cNvPr>
          <p:cNvSpPr txBox="1"/>
          <p:nvPr/>
        </p:nvSpPr>
        <p:spPr>
          <a:xfrm>
            <a:off x="307787" y="5511919"/>
            <a:ext cx="1533255" cy="548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Additive, proportional and combined additive and proportional error models are available.</a:t>
            </a:r>
            <a:endParaRPr lang="en-GB" sz="700" dirty="0">
              <a:latin typeface="Abadi" panose="020B0604020104020204" pitchFamily="34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42FC8950-14D3-4C1E-96E2-32183044A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221356"/>
              </p:ext>
            </p:extLst>
          </p:nvPr>
        </p:nvGraphicFramePr>
        <p:xfrm>
          <a:off x="328858" y="6055961"/>
          <a:ext cx="1491112" cy="6012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91112">
                  <a:extLst>
                    <a:ext uri="{9D8B030D-6E8A-4147-A177-3AD203B41FA5}">
                      <a16:colId xmlns:a16="http://schemas.microsoft.com/office/drawing/2014/main" val="1036676760"/>
                    </a:ext>
                  </a:extLst>
                </a:gridCol>
              </a:tblGrid>
              <a:tr h="111796">
                <a:tc>
                  <a:txBody>
                    <a:bodyPr/>
                    <a:lstStyle/>
                    <a:p>
                      <a:pPr algn="ctr"/>
                      <a:r>
                        <a:rPr lang="en-GB" sz="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model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636858"/>
                  </a:ext>
                </a:extLst>
              </a:tr>
              <a:tr h="1117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cp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~ add(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add.err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)</a:t>
                      </a:r>
                      <a:endParaRPr lang="en-GB" sz="600" b="1" dirty="0">
                        <a:solidFill>
                          <a:srgbClr val="1F4E79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385695"/>
                  </a:ext>
                </a:extLst>
              </a:tr>
              <a:tr h="1117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cp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~ prop(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prop.err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)</a:t>
                      </a:r>
                      <a:endParaRPr lang="en-GB" sz="600" b="1" dirty="0">
                        <a:solidFill>
                          <a:srgbClr val="1F4E79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893690"/>
                  </a:ext>
                </a:extLst>
              </a:tr>
              <a:tr h="1117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cp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~ add(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add.err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) + </a:t>
                      </a:r>
                      <a:b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  prop(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prop.err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)</a:t>
                      </a:r>
                      <a:endParaRPr lang="en-GB" sz="600" b="1" dirty="0">
                        <a:solidFill>
                          <a:srgbClr val="1F4E79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582909"/>
                  </a:ext>
                </a:extLst>
              </a:tr>
            </a:tbl>
          </a:graphicData>
        </a:graphic>
      </p:graphicFrame>
      <p:sp>
        <p:nvSpPr>
          <p:cNvPr id="203" name="Rectangle: Rounded Corners 202">
            <a:extLst>
              <a:ext uri="{FF2B5EF4-FFF2-40B4-BE49-F238E27FC236}">
                <a16:creationId xmlns:a16="http://schemas.microsoft.com/office/drawing/2014/main" id="{B9EA3D3E-C223-4766-917D-BCBB48EAC04F}"/>
              </a:ext>
            </a:extLst>
          </p:cNvPr>
          <p:cNvSpPr/>
          <p:nvPr/>
        </p:nvSpPr>
        <p:spPr>
          <a:xfrm>
            <a:off x="4471152" y="1486689"/>
            <a:ext cx="2755142" cy="5235087"/>
          </a:xfrm>
          <a:prstGeom prst="roundRect">
            <a:avLst>
              <a:gd name="adj" fmla="val 209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4094D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5" name="Rectangle: Rounded Corners 204">
            <a:extLst>
              <a:ext uri="{FF2B5EF4-FFF2-40B4-BE49-F238E27FC236}">
                <a16:creationId xmlns:a16="http://schemas.microsoft.com/office/drawing/2014/main" id="{59367DA5-B1C9-40CA-BE3C-AC11387147FA}"/>
              </a:ext>
            </a:extLst>
          </p:cNvPr>
          <p:cNvSpPr/>
          <p:nvPr/>
        </p:nvSpPr>
        <p:spPr>
          <a:xfrm>
            <a:off x="4512206" y="1413964"/>
            <a:ext cx="2673034" cy="137387"/>
          </a:xfrm>
          <a:prstGeom prst="roundRect">
            <a:avLst/>
          </a:prstGeom>
          <a:solidFill>
            <a:srgbClr val="409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>
                <a:latin typeface="Abadi" panose="020B0604020104020204" pitchFamily="34" charset="0"/>
              </a:rPr>
              <a:t>Estimation method options</a:t>
            </a:r>
            <a:endParaRPr lang="en-GB" sz="900" dirty="0">
              <a:latin typeface="Abadi" panose="020B0604020104020204" pitchFamily="34" charset="0"/>
            </a:endParaRPr>
          </a:p>
        </p:txBody>
      </p:sp>
      <p:graphicFrame>
        <p:nvGraphicFramePr>
          <p:cNvPr id="216" name="Table 215">
            <a:extLst>
              <a:ext uri="{FF2B5EF4-FFF2-40B4-BE49-F238E27FC236}">
                <a16:creationId xmlns:a16="http://schemas.microsoft.com/office/drawing/2014/main" id="{0BBE45C3-DE37-4D46-AC46-ED6F283D4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59185"/>
              </p:ext>
            </p:extLst>
          </p:nvPr>
        </p:nvGraphicFramePr>
        <p:xfrm>
          <a:off x="4568822" y="2974447"/>
          <a:ext cx="2548004" cy="13658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98170">
                  <a:extLst>
                    <a:ext uri="{9D8B030D-6E8A-4147-A177-3AD203B41FA5}">
                      <a16:colId xmlns:a16="http://schemas.microsoft.com/office/drawing/2014/main" val="3513241394"/>
                    </a:ext>
                  </a:extLst>
                </a:gridCol>
                <a:gridCol w="1949834">
                  <a:extLst>
                    <a:ext uri="{9D8B030D-6E8A-4147-A177-3AD203B41FA5}">
                      <a16:colId xmlns:a16="http://schemas.microsoft.com/office/drawing/2014/main" val="1092226848"/>
                    </a:ext>
                  </a:extLst>
                </a:gridCol>
              </a:tblGrid>
              <a:tr h="61861">
                <a:tc gridSpan="2">
                  <a:txBody>
                    <a:bodyPr/>
                    <a:lstStyle/>
                    <a:p>
                      <a:pPr algn="ctr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est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kumimoji="0" lang="en-US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saem</a:t>
                      </a:r>
                      <a:r>
                        <a:rPr kumimoji="0" lang="en-US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36858"/>
                  </a:ext>
                </a:extLst>
              </a:tr>
              <a:tr h="195019">
                <a:tc gridSpan="2"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An implementation of the stochastic approximation expectation-maximization algorithm. No termination criteria, can be slow when using ODEs.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385695"/>
                  </a:ext>
                </a:extLst>
              </a:tr>
              <a:tr h="61861">
                <a:tc gridSpan="2">
                  <a:txBody>
                    <a:bodyPr/>
                    <a:lstStyle/>
                    <a:p>
                      <a:pPr algn="ctr"/>
                      <a:r>
                        <a:rPr lang="en-GB" sz="600" b="1">
                          <a:solidFill>
                            <a:srgbClr val="F4FA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saemControl</a:t>
                      </a:r>
                      <a:r>
                        <a:rPr lang="en-GB" sz="600" b="1" dirty="0">
                          <a:solidFill>
                            <a:srgbClr val="F4FA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53423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600" b="1" kern="1200" dirty="0">
                          <a:solidFill>
                            <a:srgbClr val="F4FAFE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seed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Random seed (99)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298999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600" b="1" kern="1200">
                          <a:solidFill>
                            <a:srgbClr val="F4FAFE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nBurn</a:t>
                      </a:r>
                      <a:endParaRPr lang="en-GB" sz="600" b="1" kern="1200" dirty="0">
                        <a:solidFill>
                          <a:srgbClr val="F4FAFE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Number of iterations in the SA (burn-in) step (200)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278070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600" b="1" kern="1200">
                          <a:solidFill>
                            <a:srgbClr val="F4FAFE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nEm</a:t>
                      </a:r>
                      <a:endParaRPr lang="en-GB" sz="600" b="1" kern="1200" dirty="0">
                        <a:solidFill>
                          <a:srgbClr val="F4FAFE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Number of iterations in the EM step (300)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346004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600" b="1" kern="1200" dirty="0" err="1">
                          <a:solidFill>
                            <a:srgbClr val="F4FAFE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nmc</a:t>
                      </a:r>
                      <a:endParaRPr lang="en-GB" sz="600" b="1" kern="1200" dirty="0">
                        <a:solidFill>
                          <a:srgbClr val="F4FAFE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Number of Markov chains (3)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55145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600" b="1" kern="1200" dirty="0" err="1">
                          <a:solidFill>
                            <a:srgbClr val="F4FAFE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atol</a:t>
                      </a:r>
                      <a:endParaRPr lang="en-GB" sz="600" b="1" kern="1200" dirty="0">
                        <a:solidFill>
                          <a:srgbClr val="F4FAFE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Absolute convergence </a:t>
                      </a:r>
                      <a:r>
                        <a:rPr lang="en-GB" sz="600" b="0" baseline="0" dirty="0"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tolerance </a:t>
                      </a:r>
                      <a:r>
                        <a:rPr lang="en-GB" sz="600" b="0" baseline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(1e-8)</a:t>
                      </a:r>
                      <a:endParaRPr lang="en-GB" sz="600" b="0" baseline="0" dirty="0">
                        <a:latin typeface="Abadi" panose="020B0604020104020204" pitchFamily="34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743117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600" b="1" kern="1200" dirty="0">
                          <a:solidFill>
                            <a:srgbClr val="F4FAFE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Iterations to complete before printing to console (1)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108235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600" b="1" kern="1200" dirty="0">
                          <a:solidFill>
                            <a:srgbClr val="F4FAFE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Additional arguments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920522"/>
                  </a:ext>
                </a:extLst>
              </a:tr>
            </a:tbl>
          </a:graphicData>
        </a:graphic>
      </p:graphicFrame>
      <p:sp>
        <p:nvSpPr>
          <p:cNvPr id="219" name="Rectangle: Rounded Corners 218">
            <a:extLst>
              <a:ext uri="{FF2B5EF4-FFF2-40B4-BE49-F238E27FC236}">
                <a16:creationId xmlns:a16="http://schemas.microsoft.com/office/drawing/2014/main" id="{AAF09BCD-8DDD-4AAA-BDBF-8B43BA13CBCE}"/>
              </a:ext>
            </a:extLst>
          </p:cNvPr>
          <p:cNvSpPr/>
          <p:nvPr/>
        </p:nvSpPr>
        <p:spPr>
          <a:xfrm>
            <a:off x="242495" y="2859539"/>
            <a:ext cx="1461581" cy="661364"/>
          </a:xfrm>
          <a:prstGeom prst="roundRect">
            <a:avLst>
              <a:gd name="adj" fmla="val 4076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4094D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0" name="Rectangle: Rounded Corners 219">
            <a:extLst>
              <a:ext uri="{FF2B5EF4-FFF2-40B4-BE49-F238E27FC236}">
                <a16:creationId xmlns:a16="http://schemas.microsoft.com/office/drawing/2014/main" id="{7586813E-1567-4223-B284-2AC51075D689}"/>
              </a:ext>
            </a:extLst>
          </p:cNvPr>
          <p:cNvSpPr/>
          <p:nvPr/>
        </p:nvSpPr>
        <p:spPr>
          <a:xfrm>
            <a:off x="296064" y="2792815"/>
            <a:ext cx="1352982" cy="148779"/>
          </a:xfrm>
          <a:prstGeom prst="roundRect">
            <a:avLst/>
          </a:prstGeom>
          <a:solidFill>
            <a:srgbClr val="409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latin typeface="Abadi" panose="020B0604020104020204" pitchFamily="34" charset="0"/>
              </a:rPr>
              <a:t>Optional extras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DD05F8B9-6895-4F18-8FCF-BD2DF8C82669}"/>
              </a:ext>
            </a:extLst>
          </p:cNvPr>
          <p:cNvSpPr txBox="1"/>
          <p:nvPr/>
        </p:nvSpPr>
        <p:spPr>
          <a:xfrm>
            <a:off x="242494" y="2941594"/>
            <a:ext cx="14615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 err="1">
                <a:solidFill>
                  <a:srgbClr val="1F4E79"/>
                </a:solidFill>
                <a:latin typeface="Abadi" panose="020B0604020202020204" pitchFamily="34" charset="0"/>
              </a:rPr>
              <a:t>xpose.nlmixr</a:t>
            </a:r>
            <a:r>
              <a:rPr lang="en-GB" sz="700" dirty="0">
                <a:latin typeface="Abadi" panose="020B0604020202020204" pitchFamily="34" charset="0"/>
              </a:rPr>
              <a:t>: Graphical diagnostics using </a:t>
            </a:r>
            <a:r>
              <a:rPr lang="en-GB" sz="700" dirty="0" err="1">
                <a:solidFill>
                  <a:srgbClr val="1F4E79"/>
                </a:solidFill>
                <a:latin typeface="Abadi" panose="020B0604020202020204" pitchFamily="34" charset="0"/>
              </a:rPr>
              <a:t>xpose</a:t>
            </a:r>
            <a:endParaRPr lang="en-GB" sz="700" dirty="0">
              <a:solidFill>
                <a:srgbClr val="1F4E79"/>
              </a:solidFill>
              <a:latin typeface="Abadi" panose="020B0604020202020204" pitchFamily="34" charset="0"/>
            </a:endParaRPr>
          </a:p>
          <a:p>
            <a:br>
              <a:rPr lang="en-GB" sz="200" dirty="0">
                <a:latin typeface="Abadi" panose="020B0604020202020204" pitchFamily="34" charset="0"/>
              </a:rPr>
            </a:br>
            <a:r>
              <a:rPr lang="en-GB" sz="700" dirty="0" err="1">
                <a:solidFill>
                  <a:srgbClr val="1F4E79"/>
                </a:solidFill>
                <a:latin typeface="Abadi" panose="020B0604020202020204" pitchFamily="34" charset="0"/>
              </a:rPr>
              <a:t>shinyMixR</a:t>
            </a:r>
            <a:r>
              <a:rPr lang="en-GB" sz="700" dirty="0">
                <a:latin typeface="Abadi" panose="020B0604020202020204" pitchFamily="34" charset="0"/>
              </a:rPr>
              <a:t>: A GUI for building </a:t>
            </a:r>
            <a:r>
              <a:rPr lang="en-GB" sz="700" dirty="0" err="1">
                <a:latin typeface="Abadi" panose="020B0604020202020204" pitchFamily="34" charset="0"/>
              </a:rPr>
              <a:t>nlmixr</a:t>
            </a:r>
            <a:r>
              <a:rPr lang="en-GB" sz="700" dirty="0">
                <a:latin typeface="Abadi" panose="020B0604020202020204" pitchFamily="34" charset="0"/>
              </a:rPr>
              <a:t> models in shiny</a:t>
            </a:r>
          </a:p>
        </p:txBody>
      </p:sp>
      <p:sp>
        <p:nvSpPr>
          <p:cNvPr id="227" name="Rectangle: Rounded Corners 226">
            <a:extLst>
              <a:ext uri="{FF2B5EF4-FFF2-40B4-BE49-F238E27FC236}">
                <a16:creationId xmlns:a16="http://schemas.microsoft.com/office/drawing/2014/main" id="{1DF61C3F-8A54-4265-B9E7-E215E446D308}"/>
              </a:ext>
            </a:extLst>
          </p:cNvPr>
          <p:cNvSpPr/>
          <p:nvPr/>
        </p:nvSpPr>
        <p:spPr>
          <a:xfrm>
            <a:off x="7476638" y="4843925"/>
            <a:ext cx="2265052" cy="1948070"/>
          </a:xfrm>
          <a:prstGeom prst="roundRect">
            <a:avLst>
              <a:gd name="adj" fmla="val 4076"/>
            </a:avLst>
          </a:prstGeom>
          <a:solidFill>
            <a:srgbClr val="DEEBF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645F08E-526F-4432-899B-44E1C889FFD1}"/>
              </a:ext>
            </a:extLst>
          </p:cNvPr>
          <p:cNvSpPr txBox="1"/>
          <p:nvPr/>
        </p:nvSpPr>
        <p:spPr>
          <a:xfrm>
            <a:off x="7580636" y="4784749"/>
            <a:ext cx="2057746" cy="202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700" dirty="0">
              <a:latin typeface="Abadi" panose="020B0604020104020204" pitchFamily="34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96" name="Rectangle: Rounded Corners 202">
            <a:extLst>
              <a:ext uri="{FF2B5EF4-FFF2-40B4-BE49-F238E27FC236}">
                <a16:creationId xmlns:a16="http://schemas.microsoft.com/office/drawing/2014/main" id="{B9EA3D3E-C223-4766-917D-BCBB48EAC04F}"/>
              </a:ext>
            </a:extLst>
          </p:cNvPr>
          <p:cNvSpPr/>
          <p:nvPr/>
        </p:nvSpPr>
        <p:spPr>
          <a:xfrm>
            <a:off x="7521509" y="565747"/>
            <a:ext cx="2157930" cy="1927313"/>
          </a:xfrm>
          <a:prstGeom prst="roundRect">
            <a:avLst>
              <a:gd name="adj" fmla="val 209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4094D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7" name="Rectangle: Rounded Corners 204">
            <a:extLst>
              <a:ext uri="{FF2B5EF4-FFF2-40B4-BE49-F238E27FC236}">
                <a16:creationId xmlns:a16="http://schemas.microsoft.com/office/drawing/2014/main" id="{59367DA5-B1C9-40CA-BE3C-AC11387147FA}"/>
              </a:ext>
            </a:extLst>
          </p:cNvPr>
          <p:cNvSpPr/>
          <p:nvPr/>
        </p:nvSpPr>
        <p:spPr>
          <a:xfrm>
            <a:off x="7580635" y="492461"/>
            <a:ext cx="2046763" cy="137387"/>
          </a:xfrm>
          <a:prstGeom prst="roundRect">
            <a:avLst/>
          </a:prstGeom>
          <a:solidFill>
            <a:srgbClr val="409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>
                <a:latin typeface="Abadi" panose="020B0604020104020204" pitchFamily="34" charset="0"/>
              </a:rPr>
              <a:t>Zero-order absorption</a:t>
            </a:r>
          </a:p>
        </p:txBody>
      </p:sp>
      <p:sp>
        <p:nvSpPr>
          <p:cNvPr id="104" name="Rectangle: Rounded Corners 202">
            <a:extLst>
              <a:ext uri="{FF2B5EF4-FFF2-40B4-BE49-F238E27FC236}">
                <a16:creationId xmlns:a16="http://schemas.microsoft.com/office/drawing/2014/main" id="{B9EA3D3E-C223-4766-917D-BCBB48EAC04F}"/>
              </a:ext>
            </a:extLst>
          </p:cNvPr>
          <p:cNvSpPr/>
          <p:nvPr/>
        </p:nvSpPr>
        <p:spPr>
          <a:xfrm>
            <a:off x="7521509" y="2601314"/>
            <a:ext cx="2157930" cy="1276308"/>
          </a:xfrm>
          <a:prstGeom prst="roundRect">
            <a:avLst>
              <a:gd name="adj" fmla="val 209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4094D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4" name="Rectangle: Rounded Corners 204">
            <a:extLst>
              <a:ext uri="{FF2B5EF4-FFF2-40B4-BE49-F238E27FC236}">
                <a16:creationId xmlns:a16="http://schemas.microsoft.com/office/drawing/2014/main" id="{59367DA5-B1C9-40CA-BE3C-AC11387147FA}"/>
              </a:ext>
            </a:extLst>
          </p:cNvPr>
          <p:cNvSpPr/>
          <p:nvPr/>
        </p:nvSpPr>
        <p:spPr>
          <a:xfrm>
            <a:off x="7577045" y="2539972"/>
            <a:ext cx="2046763" cy="137387"/>
          </a:xfrm>
          <a:prstGeom prst="roundRect">
            <a:avLst/>
          </a:prstGeom>
          <a:solidFill>
            <a:srgbClr val="409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>
                <a:latin typeface="Abadi" panose="020B0604020104020204" pitchFamily="34" charset="0"/>
              </a:rPr>
              <a:t>Lag-time</a:t>
            </a:r>
            <a:endParaRPr lang="en-GB" sz="900" dirty="0">
              <a:latin typeface="Abadi" panose="020B0604020104020204" pitchFamily="34" charset="0"/>
            </a:endParaRPr>
          </a:p>
        </p:txBody>
      </p:sp>
      <p:graphicFrame>
        <p:nvGraphicFramePr>
          <p:cNvPr id="115" name="Table 114">
            <a:extLst>
              <a:ext uri="{FF2B5EF4-FFF2-40B4-BE49-F238E27FC236}">
                <a16:creationId xmlns:a16="http://schemas.microsoft.com/office/drawing/2014/main" id="{84AC6752-443C-4BA8-B368-5053E68C3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664124"/>
              </p:ext>
            </p:extLst>
          </p:nvPr>
        </p:nvGraphicFramePr>
        <p:xfrm>
          <a:off x="4568394" y="4824513"/>
          <a:ext cx="2560878" cy="1393291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10661">
                  <a:extLst>
                    <a:ext uri="{9D8B030D-6E8A-4147-A177-3AD203B41FA5}">
                      <a16:colId xmlns:a16="http://schemas.microsoft.com/office/drawing/2014/main" val="1036676760"/>
                    </a:ext>
                  </a:extLst>
                </a:gridCol>
                <a:gridCol w="2150217">
                  <a:extLst>
                    <a:ext uri="{9D8B030D-6E8A-4147-A177-3AD203B41FA5}">
                      <a16:colId xmlns:a16="http://schemas.microsoft.com/office/drawing/2014/main" val="466571720"/>
                    </a:ext>
                  </a:extLst>
                </a:gridCol>
              </a:tblGrid>
              <a:tr h="61861">
                <a:tc gridSpan="2">
                  <a:txBody>
                    <a:bodyPr/>
                    <a:lstStyle/>
                    <a:p>
                      <a:pPr algn="ctr"/>
                      <a:r>
                        <a:rPr lang="en-GB" sz="600" b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tableControl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36858"/>
                  </a:ext>
                </a:extLst>
              </a:tr>
              <a:tr h="133291">
                <a:tc gridSpan="2">
                  <a:txBody>
                    <a:bodyPr/>
                    <a:lstStyle/>
                    <a:p>
                      <a:pPr algn="l"/>
                      <a:r>
                        <a:rPr lang="en-GB" sz="600" b="0" baseline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Controls additional table outputs included </a:t>
                      </a:r>
                      <a:r>
                        <a:rPr lang="en-GB" sz="600" b="0" baseline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in the final </a:t>
                      </a:r>
                      <a:r>
                        <a:rPr lang="en-GB" sz="600" b="0" baseline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nlmixr model.</a:t>
                      </a:r>
                      <a:endParaRPr lang="en-GB" sz="6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385695"/>
                  </a:ext>
                </a:extLst>
              </a:tr>
              <a:tr h="61861">
                <a:tc gridSpan="2">
                  <a:txBody>
                    <a:bodyPr/>
                    <a:lstStyle/>
                    <a:p>
                      <a:pPr algn="ctr"/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534231"/>
                  </a:ext>
                </a:extLst>
              </a:tr>
              <a:tr h="12600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rgbClr val="F4FA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cwres</a:t>
                      </a:r>
                      <a:endParaRPr lang="en-GB" sz="600" b="1" dirty="0">
                        <a:solidFill>
                          <a:srgbClr val="F4FAFE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Boolean indicating</a:t>
                      </a:r>
                      <a:r>
                        <a:rPr lang="en-GB" sz="600" b="0" baseline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 if you need to c</a:t>
                      </a:r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alculate</a:t>
                      </a:r>
                      <a:r>
                        <a:rPr lang="en-GB" sz="600" b="0" baseline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 conditional weighted residuals (CWRES).  On by default for FOCE(</a:t>
                      </a:r>
                      <a:r>
                        <a:rPr lang="en-GB" sz="600" b="0" baseline="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GB" sz="600" b="0" baseline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) routines.  This will also generate WRES, CPRED and CRES. Additionally this will add the </a:t>
                      </a:r>
                      <a:r>
                        <a:rPr lang="en-GB" sz="600" b="0" baseline="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FOCEi</a:t>
                      </a:r>
                      <a:r>
                        <a:rPr lang="en-GB" sz="600" b="0" baseline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 objective function value</a:t>
                      </a:r>
                      <a:endParaRPr lang="en-GB" sz="6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298999"/>
                  </a:ext>
                </a:extLst>
              </a:tr>
              <a:tr h="12600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rgbClr val="F4FA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npde</a:t>
                      </a:r>
                      <a:endParaRPr lang="en-GB" sz="600" b="1" dirty="0">
                        <a:solidFill>
                          <a:srgbClr val="F4FAFE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Calculate </a:t>
                      </a:r>
                      <a:r>
                        <a:rPr lang="en-GB" sz="600" b="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npde</a:t>
                      </a:r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 residuals (NPDE). This will also generate EPRED and ERES</a:t>
                      </a: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278070"/>
                  </a:ext>
                </a:extLst>
              </a:tr>
              <a:tr h="12600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rgbClr val="F4FA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nsim</a:t>
                      </a:r>
                      <a:endParaRPr lang="en-GB" sz="600" b="1" dirty="0">
                        <a:solidFill>
                          <a:srgbClr val="F4FAFE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Number of simulations used for NPDE (default 300)</a:t>
                      </a: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346004"/>
                  </a:ext>
                </a:extLst>
              </a:tr>
              <a:tr h="12600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rgbClr val="F4FA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ties</a:t>
                      </a: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GB" sz="600" b="0" baseline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 indicating if noise will be added to avoid ties in NPDE calculation (TRUE)</a:t>
                      </a:r>
                      <a:endParaRPr lang="en-GB" sz="6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551457"/>
                  </a:ext>
                </a:extLst>
              </a:tr>
              <a:tr h="126000">
                <a:tc>
                  <a:txBody>
                    <a:bodyPr/>
                    <a:lstStyle/>
                    <a:p>
                      <a:pPr algn="l"/>
                      <a:r>
                        <a:rPr lang="en-GB" sz="600" b="1">
                          <a:solidFill>
                            <a:srgbClr val="F4FA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Seed</a:t>
                      </a:r>
                      <a:endParaRPr lang="en-GB" sz="600" b="1" dirty="0">
                        <a:solidFill>
                          <a:srgbClr val="F4FAFE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Random seed to use</a:t>
                      </a:r>
                      <a:r>
                        <a:rPr lang="en-GB" sz="600" b="0" baseline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 for </a:t>
                      </a:r>
                      <a:r>
                        <a:rPr lang="en-GB" sz="600" b="0" baseline="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npde</a:t>
                      </a:r>
                      <a:r>
                        <a:rPr lang="en-GB" sz="600" b="0" baseline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 calculation (1009)</a:t>
                      </a:r>
                      <a:endParaRPr lang="en-GB" sz="6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700568"/>
                  </a:ext>
                </a:extLst>
              </a:tr>
            </a:tbl>
          </a:graphicData>
        </a:graphic>
      </p:graphicFrame>
      <p:sp>
        <p:nvSpPr>
          <p:cNvPr id="117" name="Rectangle: Rounded Corners 202">
            <a:extLst>
              <a:ext uri="{FF2B5EF4-FFF2-40B4-BE49-F238E27FC236}">
                <a16:creationId xmlns:a16="http://schemas.microsoft.com/office/drawing/2014/main" id="{B9EA3D3E-C223-4766-917D-BCBB48EAC04F}"/>
              </a:ext>
            </a:extLst>
          </p:cNvPr>
          <p:cNvSpPr/>
          <p:nvPr/>
        </p:nvSpPr>
        <p:spPr>
          <a:xfrm>
            <a:off x="7521885" y="3993863"/>
            <a:ext cx="2157554" cy="2727914"/>
          </a:xfrm>
          <a:prstGeom prst="roundRect">
            <a:avLst>
              <a:gd name="adj" fmla="val 209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4094D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8" name="Rectangle: Rounded Corners 204">
            <a:extLst>
              <a:ext uri="{FF2B5EF4-FFF2-40B4-BE49-F238E27FC236}">
                <a16:creationId xmlns:a16="http://schemas.microsoft.com/office/drawing/2014/main" id="{59367DA5-B1C9-40CA-BE3C-AC11387147FA}"/>
              </a:ext>
            </a:extLst>
          </p:cNvPr>
          <p:cNvSpPr/>
          <p:nvPr/>
        </p:nvSpPr>
        <p:spPr>
          <a:xfrm>
            <a:off x="7572845" y="3935716"/>
            <a:ext cx="2046763" cy="137387"/>
          </a:xfrm>
          <a:prstGeom prst="roundRect">
            <a:avLst/>
          </a:prstGeom>
          <a:solidFill>
            <a:srgbClr val="409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>
                <a:latin typeface="Abadi" panose="020B0604020104020204" pitchFamily="34" charset="0"/>
              </a:rPr>
              <a:t>Turnover simultaneous PKPD model</a:t>
            </a:r>
            <a:endParaRPr lang="en-GB" sz="900" dirty="0">
              <a:latin typeface="Abadi" panose="020B0604020104020204" pitchFamily="34" charset="0"/>
            </a:endParaRPr>
          </a:p>
        </p:txBody>
      </p:sp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E356AF9F-16E6-4973-8969-A20ADF113E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569559"/>
              </p:ext>
            </p:extLst>
          </p:nvPr>
        </p:nvGraphicFramePr>
        <p:xfrm>
          <a:off x="2078494" y="4745534"/>
          <a:ext cx="1977941" cy="3575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977941">
                  <a:extLst>
                    <a:ext uri="{9D8B030D-6E8A-4147-A177-3AD203B41FA5}">
                      <a16:colId xmlns:a16="http://schemas.microsoft.com/office/drawing/2014/main" val="1036676760"/>
                    </a:ext>
                  </a:extLst>
                </a:gridCol>
              </a:tblGrid>
              <a:tr h="111796">
                <a:tc>
                  <a:txBody>
                    <a:bodyPr/>
                    <a:lstStyle/>
                    <a:p>
                      <a:pPr algn="ctr"/>
                      <a:r>
                        <a:rPr lang="en-GB" sz="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</a:t>
                      </a:r>
                      <a:endParaRPr lang="en-GB" sz="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636858"/>
                  </a:ext>
                </a:extLst>
              </a:tr>
              <a:tr h="1117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eta.cl +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eta.v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~ c(0.1, </a:t>
                      </a:r>
                      <a:b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                0.005, 0.1)</a:t>
                      </a:r>
                      <a:endParaRPr lang="en-GB" sz="600" b="1" dirty="0">
                        <a:solidFill>
                          <a:srgbClr val="1F4E79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385695"/>
                  </a:ext>
                </a:extLst>
              </a:tr>
            </a:tbl>
          </a:graphicData>
        </a:graphic>
      </p:graphicFrame>
      <p:graphicFrame>
        <p:nvGraphicFramePr>
          <p:cNvPr id="122" name="Table 121">
            <a:extLst>
              <a:ext uri="{FF2B5EF4-FFF2-40B4-BE49-F238E27FC236}">
                <a16:creationId xmlns:a16="http://schemas.microsoft.com/office/drawing/2014/main" id="{E356AF9F-16E6-4973-8969-A20ADF113E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809629"/>
              </p:ext>
            </p:extLst>
          </p:nvPr>
        </p:nvGraphicFramePr>
        <p:xfrm>
          <a:off x="4563383" y="6283054"/>
          <a:ext cx="2560878" cy="3575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560878">
                  <a:extLst>
                    <a:ext uri="{9D8B030D-6E8A-4147-A177-3AD203B41FA5}">
                      <a16:colId xmlns:a16="http://schemas.microsoft.com/office/drawing/2014/main" val="1036676760"/>
                    </a:ext>
                  </a:extLst>
                </a:gridCol>
              </a:tblGrid>
              <a:tr h="111796">
                <a:tc>
                  <a:txBody>
                    <a:bodyPr/>
                    <a:lstStyle/>
                    <a:p>
                      <a:pPr algn="ctr"/>
                      <a:r>
                        <a:rPr lang="en-GB" sz="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Adding</a:t>
                      </a:r>
                      <a:r>
                        <a:rPr lang="en-GB" sz="600" b="1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table items after fit</a:t>
                      </a:r>
                      <a:endParaRPr lang="en-GB" sz="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636858"/>
                  </a:ext>
                </a:extLst>
              </a:tr>
              <a:tr h="1117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fit</a:t>
                      </a:r>
                      <a:r>
                        <a:rPr lang="en-GB" sz="600" b="1" baseline="0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&lt;- fit %&gt;% </a:t>
                      </a:r>
                      <a:r>
                        <a:rPr lang="en-GB" sz="600" b="1" baseline="0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addCwres</a:t>
                      </a:r>
                      <a:r>
                        <a:rPr lang="en-GB" sz="600" b="1" baseline="0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()</a:t>
                      </a:r>
                      <a:br>
                        <a:rPr lang="en-GB" sz="600" b="1" baseline="0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GB" sz="600" b="1" baseline="0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fit &lt;- fit %&gt;% </a:t>
                      </a:r>
                      <a:r>
                        <a:rPr lang="en-GB" sz="600" b="1" baseline="0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addNpde</a:t>
                      </a:r>
                      <a:r>
                        <a:rPr lang="en-GB" sz="600" b="1" baseline="0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()</a:t>
                      </a:r>
                      <a:endParaRPr lang="en-GB" sz="600" b="1" baseline="0" dirty="0">
                        <a:solidFill>
                          <a:srgbClr val="1F4E79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385695"/>
                  </a:ext>
                </a:extLst>
              </a:tr>
            </a:tbl>
          </a:graphicData>
        </a:graphic>
      </p:graphicFrame>
      <p:sp>
        <p:nvSpPr>
          <p:cNvPr id="93" name="TextBox 92">
            <a:extLst>
              <a:ext uri="{FF2B5EF4-FFF2-40B4-BE49-F238E27FC236}">
                <a16:creationId xmlns:a16="http://schemas.microsoft.com/office/drawing/2014/main" id="{4089BFEC-660C-441D-A184-00E201403BE3}"/>
              </a:ext>
            </a:extLst>
          </p:cNvPr>
          <p:cNvSpPr txBox="1"/>
          <p:nvPr/>
        </p:nvSpPr>
        <p:spPr>
          <a:xfrm>
            <a:off x="4256824" y="709645"/>
            <a:ext cx="10900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Abadi" panose="020B0604020202020204" pitchFamily="34" charset="0"/>
              </a:rPr>
              <a:t>NONMEM/</a:t>
            </a:r>
            <a:r>
              <a:rPr lang="en-GB" sz="600" dirty="0" err="1">
                <a:latin typeface="Abadi" panose="020B0604020202020204" pitchFamily="34" charset="0"/>
              </a:rPr>
              <a:t>RxODE</a:t>
            </a:r>
            <a:r>
              <a:rPr lang="en-GB" sz="600" dirty="0">
                <a:latin typeface="Abadi" panose="020B0604020202020204" pitchFamily="34" charset="0"/>
              </a:rPr>
              <a:t> data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5F3BA0D-D97E-45B3-8487-2D24A018B595}"/>
              </a:ext>
            </a:extLst>
          </p:cNvPr>
          <p:cNvCxnSpPr>
            <a:cxnSpLocks/>
          </p:cNvCxnSpPr>
          <p:nvPr/>
        </p:nvCxnSpPr>
        <p:spPr>
          <a:xfrm flipV="1">
            <a:off x="5186145" y="801520"/>
            <a:ext cx="159425" cy="1028"/>
          </a:xfrm>
          <a:prstGeom prst="straightConnector1">
            <a:avLst/>
          </a:prstGeom>
          <a:ln>
            <a:solidFill>
              <a:srgbClr val="1F4E79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9" name="Table 98">
            <a:extLst>
              <a:ext uri="{FF2B5EF4-FFF2-40B4-BE49-F238E27FC236}">
                <a16:creationId xmlns:a16="http://schemas.microsoft.com/office/drawing/2014/main" id="{E4F9CCF7-7681-4E35-8B50-4A1327AE6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575480"/>
              </p:ext>
            </p:extLst>
          </p:nvPr>
        </p:nvGraphicFramePr>
        <p:xfrm>
          <a:off x="4568467" y="1606146"/>
          <a:ext cx="2545901" cy="131241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942426">
                  <a:extLst>
                    <a:ext uri="{9D8B030D-6E8A-4147-A177-3AD203B41FA5}">
                      <a16:colId xmlns:a16="http://schemas.microsoft.com/office/drawing/2014/main" val="1036676760"/>
                    </a:ext>
                  </a:extLst>
                </a:gridCol>
                <a:gridCol w="1603475">
                  <a:extLst>
                    <a:ext uri="{9D8B030D-6E8A-4147-A177-3AD203B41FA5}">
                      <a16:colId xmlns:a16="http://schemas.microsoft.com/office/drawing/2014/main" val="466571720"/>
                    </a:ext>
                  </a:extLst>
                </a:gridCol>
              </a:tblGrid>
              <a:tr h="61861">
                <a:tc gridSpan="2">
                  <a:txBody>
                    <a:bodyPr/>
                    <a:lstStyle/>
                    <a:p>
                      <a:pPr algn="ctr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est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kumimoji="0" lang="en-US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kumimoji="0" lang="en-GB" altLang="en-US" sz="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focei</a:t>
                      </a:r>
                      <a:r>
                        <a:rPr kumimoji="0" lang="en-US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kumimoji="0" lang="en-GB" altLang="en-US" sz="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foce</a:t>
                      </a:r>
                      <a:r>
                        <a:rPr kumimoji="0" lang="en-US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kumimoji="0" lang="en-GB" altLang="en-US" sz="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foi</a:t>
                      </a:r>
                      <a:r>
                        <a:rPr kumimoji="0" lang="en-US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kumimoji="0" lang="en-GB" altLang="en-US" sz="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</a:t>
                      </a:r>
                      <a:r>
                        <a:rPr kumimoji="0" lang="en-US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36858"/>
                  </a:ext>
                </a:extLst>
              </a:tr>
              <a:tr h="142412">
                <a:tc gridSpan="2"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These methods</a:t>
                      </a:r>
                      <a:r>
                        <a:rPr lang="en-GB" sz="600" b="0" baseline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 are based on our interpretation of the </a:t>
                      </a:r>
                      <a:r>
                        <a:rPr lang="en-GB" sz="600" b="0" baseline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NONMEM routines</a:t>
                      </a:r>
                      <a:r>
                        <a:rPr lang="en-GB" sz="600" b="0" baseline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.</a:t>
                      </a:r>
                      <a:endParaRPr lang="en-GB" sz="600" b="0" baseline="0">
                        <a:solidFill>
                          <a:schemeClr val="tx1"/>
                        </a:solidFill>
                        <a:latin typeface="Abadi" panose="020B0604020104020204" pitchFamily="34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385695"/>
                  </a:ext>
                </a:extLst>
              </a:tr>
              <a:tr h="61861">
                <a:tc gridSpan="2">
                  <a:txBody>
                    <a:bodyPr/>
                    <a:lstStyle/>
                    <a:p>
                      <a:pPr algn="ctr"/>
                      <a:r>
                        <a:rPr lang="en-GB" sz="600" b="1">
                          <a:solidFill>
                            <a:srgbClr val="F4FA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foceiControl</a:t>
                      </a:r>
                      <a:r>
                        <a:rPr lang="en-GB" sz="600" b="1" dirty="0">
                          <a:solidFill>
                            <a:srgbClr val="F4FA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534231"/>
                  </a:ext>
                </a:extLst>
              </a:tr>
              <a:tr h="12600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rgbClr val="F4FA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outerOpt</a:t>
                      </a:r>
                      <a:endParaRPr lang="en-GB" sz="600" b="1" dirty="0">
                        <a:solidFill>
                          <a:srgbClr val="F4FAFE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Outer optimization routine c("nlminb", "bobyqa", and many others)</a:t>
                      </a:r>
                      <a:endParaRPr lang="en-GB" sz="6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298999"/>
                  </a:ext>
                </a:extLst>
              </a:tr>
              <a:tr h="12600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rgbClr val="F4FA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sigdig</a:t>
                      </a:r>
                      <a:endParaRPr lang="en-GB" sz="600" b="1" dirty="0">
                        <a:solidFill>
                          <a:srgbClr val="F4FAFE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Controls tolerances of estimation</a:t>
                      </a:r>
                      <a:r>
                        <a:rPr lang="en-GB" sz="600" b="0" baseline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 and ODE solving routines.  Not the same as NONMEM </a:t>
                      </a:r>
                      <a:r>
                        <a:rPr lang="en-GB" sz="600" b="0" baseline="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sigidig</a:t>
                      </a:r>
                      <a:r>
                        <a:rPr lang="en-GB" sz="600" b="0" baseline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 parameter but with similar </a:t>
                      </a:r>
                      <a:r>
                        <a:rPr lang="en-GB" sz="600" b="0" baseline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meaning (3)</a:t>
                      </a:r>
                      <a:endParaRPr lang="en-GB" sz="6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278070"/>
                  </a:ext>
                </a:extLst>
              </a:tr>
              <a:tr h="12600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rgbClr val="F4FA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maxOuterIterations</a:t>
                      </a:r>
                      <a:endParaRPr lang="en-GB" sz="600" b="1" dirty="0">
                        <a:solidFill>
                          <a:srgbClr val="F4FAFE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Maximum number of </a:t>
                      </a:r>
                      <a:r>
                        <a:rPr lang="en-GB" sz="600" b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outer iterations; 0 provides Bayesian feedback estimates</a:t>
                      </a:r>
                      <a:endParaRPr lang="en-GB" sz="6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700568"/>
                  </a:ext>
                </a:extLst>
              </a:tr>
              <a:tr h="12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600" b="1" kern="1200" dirty="0">
                          <a:solidFill>
                            <a:srgbClr val="F4FAFE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Iterations printed </a:t>
                      </a:r>
                      <a:r>
                        <a:rPr lang="en-GB" sz="600" b="0" dirty="0"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to console (1)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580686"/>
                  </a:ext>
                </a:extLst>
              </a:tr>
              <a:tr h="12600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rgbClr val="F4FA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0"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Additional </a:t>
                      </a:r>
                      <a:r>
                        <a:rPr lang="en-GB" sz="600" b="0" kern="1200">
                          <a:solidFill>
                            <a:schemeClr val="dk1"/>
                          </a:solidFill>
                          <a:latin typeface="Abadi" panose="020B0604020104020204" pitchFamily="34" charset="0"/>
                          <a:ea typeface="+mn-ea"/>
                          <a:cs typeface="Courier New" panose="02070309020205020404" pitchFamily="49" charset="0"/>
                        </a:rPr>
                        <a:t>arguments (too many to mention!</a:t>
                      </a:r>
                      <a:r>
                        <a:rPr lang="en-GB" sz="600" b="0" kern="1200" dirty="0">
                          <a:solidFill>
                            <a:schemeClr val="dk1"/>
                          </a:solidFill>
                          <a:latin typeface="Abadi" panose="020B0604020104020204" pitchFamily="34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600" b="0" kern="1200">
                        <a:solidFill>
                          <a:schemeClr val="dk1"/>
                        </a:solidFill>
                        <a:latin typeface="Abadi" panose="020B0604020104020204" pitchFamily="34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18000" marR="18000" marT="3600" marB="36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466595"/>
                  </a:ext>
                </a:extLst>
              </a:tr>
            </a:tbl>
          </a:graphicData>
        </a:graphic>
      </p:graphicFrame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2C24A56A-F7E0-45BC-8C50-30F5A4A47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155966"/>
              </p:ext>
            </p:extLst>
          </p:nvPr>
        </p:nvGraphicFramePr>
        <p:xfrm>
          <a:off x="4568467" y="4401801"/>
          <a:ext cx="2545901" cy="3463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545901">
                  <a:extLst>
                    <a:ext uri="{9D8B030D-6E8A-4147-A177-3AD203B41FA5}">
                      <a16:colId xmlns:a16="http://schemas.microsoft.com/office/drawing/2014/main" val="1036676760"/>
                    </a:ext>
                  </a:extLst>
                </a:gridCol>
              </a:tblGrid>
              <a:tr h="61861">
                <a:tc>
                  <a:txBody>
                    <a:bodyPr/>
                    <a:lstStyle/>
                    <a:p>
                      <a:pPr algn="ctr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est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kumimoji="0" lang="en-US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kumimoji="0" lang="en-GB" altLang="en-US" sz="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posthoc</a:t>
                      </a:r>
                      <a:r>
                        <a:rPr kumimoji="0" lang="en-US" alt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636858"/>
                  </a:ext>
                </a:extLst>
              </a:tr>
              <a:tr h="137982"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Uses </a:t>
                      </a:r>
                      <a:r>
                        <a:rPr lang="en-GB" sz="600" b="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posthoc</a:t>
                      </a:r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 step of </a:t>
                      </a:r>
                      <a:r>
                        <a:rPr lang="en-GB" sz="600" b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FOCEi</a:t>
                      </a:r>
                      <a:r>
                        <a:rPr lang="en-GB" sz="600" b="0" baseline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 algorithm for Bayesian feedback. Similar </a:t>
                      </a:r>
                      <a:r>
                        <a:rPr lang="en-GB" sz="600" b="0" baseline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to  using </a:t>
                      </a:r>
                      <a:r>
                        <a:rPr lang="en-GB" sz="600" b="0" baseline="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foceiControl</a:t>
                      </a:r>
                      <a:r>
                        <a:rPr lang="en-GB" sz="600" b="0" baseline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600" b="0" baseline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maxOuterIterations</a:t>
                      </a:r>
                      <a:r>
                        <a:rPr lang="en-GB" sz="600" b="0" baseline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=0).</a:t>
                      </a:r>
                      <a:endParaRPr lang="en-GB" sz="6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385695"/>
                  </a:ext>
                </a:extLst>
              </a:tr>
            </a:tbl>
          </a:graphicData>
        </a:graphic>
      </p:graphicFrame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13E56A1-C37B-4B28-B6D5-32EFEE75EDB6}"/>
              </a:ext>
            </a:extLst>
          </p:cNvPr>
          <p:cNvCxnSpPr>
            <a:cxnSpLocks/>
          </p:cNvCxnSpPr>
          <p:nvPr/>
        </p:nvCxnSpPr>
        <p:spPr>
          <a:xfrm flipV="1">
            <a:off x="5186145" y="906645"/>
            <a:ext cx="159425" cy="1028"/>
          </a:xfrm>
          <a:prstGeom prst="straightConnector1">
            <a:avLst/>
          </a:prstGeom>
          <a:ln>
            <a:solidFill>
              <a:srgbClr val="1F4E79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822B93FE-F35F-4859-865E-154880E66BFD}"/>
              </a:ext>
            </a:extLst>
          </p:cNvPr>
          <p:cNvCxnSpPr>
            <a:cxnSpLocks/>
          </p:cNvCxnSpPr>
          <p:nvPr/>
        </p:nvCxnSpPr>
        <p:spPr>
          <a:xfrm flipV="1">
            <a:off x="5190994" y="1027461"/>
            <a:ext cx="159425" cy="1028"/>
          </a:xfrm>
          <a:prstGeom prst="straightConnector1">
            <a:avLst/>
          </a:prstGeom>
          <a:ln>
            <a:solidFill>
              <a:srgbClr val="1F4E79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0AF2A14-039C-4646-9E9E-24680E4F6FC0}"/>
              </a:ext>
            </a:extLst>
          </p:cNvPr>
          <p:cNvCxnSpPr>
            <a:cxnSpLocks/>
          </p:cNvCxnSpPr>
          <p:nvPr/>
        </p:nvCxnSpPr>
        <p:spPr>
          <a:xfrm flipV="1">
            <a:off x="5180786" y="1225511"/>
            <a:ext cx="159425" cy="1028"/>
          </a:xfrm>
          <a:prstGeom prst="straightConnector1">
            <a:avLst/>
          </a:prstGeom>
          <a:ln>
            <a:solidFill>
              <a:srgbClr val="1F4E79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3E67A616-2123-43E1-9AB7-ABC927B79D71}"/>
              </a:ext>
            </a:extLst>
          </p:cNvPr>
          <p:cNvSpPr/>
          <p:nvPr/>
        </p:nvSpPr>
        <p:spPr>
          <a:xfrm>
            <a:off x="7581247" y="680844"/>
            <a:ext cx="2038361" cy="1765102"/>
          </a:xfrm>
          <a:prstGeom prst="rect">
            <a:avLst/>
          </a:prstGeom>
          <a:solidFill>
            <a:srgbClr val="F4FAFE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19E74B7-994F-405C-938F-65D2748C45BD}"/>
              </a:ext>
            </a:extLst>
          </p:cNvPr>
          <p:cNvSpPr/>
          <p:nvPr/>
        </p:nvSpPr>
        <p:spPr>
          <a:xfrm>
            <a:off x="7581564" y="675461"/>
            <a:ext cx="2042955" cy="1770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&lt;- function(){ </a:t>
            </a:r>
            <a:endParaRPr lang="en-GB" sz="600" b="1">
              <a:solidFill>
                <a:srgbClr val="1F4E7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ini({</a:t>
            </a:r>
            <a:endParaRPr lang="en-GB" sz="600" b="1">
              <a:solidFill>
                <a:srgbClr val="1F4E7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ka   &lt;-  1.2  #ka (/h)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lcl  &lt;- -2.0  #log Cl (L/hr)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    &lt;-  8.0  #V (L)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ltk0 &lt;-  0.5  #log zero-order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#infusion duration (h)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prop.err &lt;- 0.15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eta.cl ~ 0.1})#IIV Cl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model({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cl  &lt;- exp(lcl + eta.cl)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D1  &lt;- exp(ltk0)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d/dt(depot) = -ka*depot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d/dt(C2)    =  ka*depot - (cl/v)*C2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dur(depot)  =  D1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cp = C2 / v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cp ~ prop(prop.err)})}</a:t>
            </a:r>
            <a:endParaRPr lang="en-GB" sz="600" b="1" dirty="0">
              <a:solidFill>
                <a:srgbClr val="1F4E7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E2B9605-ECA8-449E-8095-DCC50C6F3FE6}"/>
              </a:ext>
            </a:extLst>
          </p:cNvPr>
          <p:cNvSpPr/>
          <p:nvPr/>
        </p:nvSpPr>
        <p:spPr>
          <a:xfrm>
            <a:off x="7588843" y="2734659"/>
            <a:ext cx="2033066" cy="1067519"/>
          </a:xfrm>
          <a:prstGeom prst="rect">
            <a:avLst/>
          </a:prstGeom>
          <a:solidFill>
            <a:srgbClr val="F4FAFE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CF2BEA6-C1ED-488C-A589-DBB62A90EDCE}"/>
              </a:ext>
            </a:extLst>
          </p:cNvPr>
          <p:cNvSpPr/>
          <p:nvPr/>
        </p:nvSpPr>
        <p:spPr>
          <a:xfrm>
            <a:off x="7584443" y="2739613"/>
            <a:ext cx="2042955" cy="1078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&lt;- function(){ </a:t>
            </a:r>
            <a:endParaRPr lang="en-GB" sz="600" b="1">
              <a:solidFill>
                <a:srgbClr val="1F4E7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ini({</a:t>
            </a:r>
            <a:endParaRPr lang="en-GB" sz="600" b="1">
              <a:solidFill>
                <a:srgbClr val="1F4E7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ltlag &lt;- log(0.5)  </a:t>
            </a:r>
            <a:br>
              <a:rPr lang="en-GB" sz="600" b="1">
                <a:solidFill>
                  <a:srgbClr val="1F4E79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600" b="1">
                <a:solidFill>
                  <a:srgbClr val="1F4E79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 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})</a:t>
            </a:r>
            <a:endParaRPr lang="en-GB" sz="600" b="1">
              <a:solidFill>
                <a:srgbClr val="1F4E7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model({</a:t>
            </a:r>
            <a:endParaRPr lang="en-GB" sz="600" b="1">
              <a:solidFill>
                <a:srgbClr val="1F4E7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Tlag &lt;- exp(ltlag + eta.tlag)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d/dt(depot) = -ka * depot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lag(depot)  =  Tlag</a:t>
            </a:r>
            <a:endParaRPr lang="en-GB" sz="600" b="1">
              <a:solidFill>
                <a:srgbClr val="1F4E79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    })}</a:t>
            </a:r>
            <a:endParaRPr lang="en-GB" sz="600" b="1" dirty="0">
              <a:solidFill>
                <a:srgbClr val="1F4E7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F76DA4E-B953-4455-9BB4-33DA3BDCD1BA}"/>
              </a:ext>
            </a:extLst>
          </p:cNvPr>
          <p:cNvSpPr/>
          <p:nvPr/>
        </p:nvSpPr>
        <p:spPr>
          <a:xfrm>
            <a:off x="7574883" y="4114348"/>
            <a:ext cx="2034915" cy="2532849"/>
          </a:xfrm>
          <a:prstGeom prst="rect">
            <a:avLst/>
          </a:prstGeom>
          <a:solidFill>
            <a:srgbClr val="F4FAFE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8F091C1-0CD5-458F-B2DB-D2D2C01524BD}"/>
              </a:ext>
            </a:extLst>
          </p:cNvPr>
          <p:cNvSpPr/>
          <p:nvPr/>
        </p:nvSpPr>
        <p:spPr>
          <a:xfrm>
            <a:off x="7596840" y="4114348"/>
            <a:ext cx="2042955" cy="2659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&lt;- function() {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ini({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tcl  &lt;- log(0.1) # log CL (L/hr)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tv   &lt;- log(8)   # log Vc (L)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eta.cl ~ 0.1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eps.pkprop &lt;- 0.1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tc50  &lt;- log(1)    #log ec50 (mg/L)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tkout &lt;- log(0.05) #log tkout (/h)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e0    &lt;- 100       #e0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eta.c50  ~ .5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eps.pdadd &lt;- 100})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model({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cl  &lt;- exp(tcl + eta.cl)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   &lt;- exp(tv)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c50  = exp(tc50 + eta.c50)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kout = exp(tkout)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cp           =  center / v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d/dt(center) =  - cl * cp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effect(0)    =  e0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kin          =  e0*kout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PD           =  1-cp/(c50+cp)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d/dt(effect) =  kin*PD -kout*effect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#specify CMT or DVID (1/2) in data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cp   ~ prop(eps.pkprop) | center 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600" b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effect ~ add(eps.pdadd) | effect })}</a:t>
            </a:r>
          </a:p>
        </p:txBody>
      </p:sp>
    </p:spTree>
    <p:extLst>
      <p:ext uri="{BB962C8B-B14F-4D97-AF65-F5344CB8AC3E}">
        <p14:creationId xmlns:p14="http://schemas.microsoft.com/office/powerpoint/2010/main" val="4012339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8D1097-98CD-469F-8B00-0374FFBAA544}"/>
              </a:ext>
            </a:extLst>
          </p:cNvPr>
          <p:cNvSpPr/>
          <p:nvPr/>
        </p:nvSpPr>
        <p:spPr>
          <a:xfrm>
            <a:off x="2544215" y="85236"/>
            <a:ext cx="7239555" cy="6656340"/>
          </a:xfrm>
          <a:prstGeom prst="roundRect">
            <a:avLst>
              <a:gd name="adj" fmla="val 4076"/>
            </a:avLst>
          </a:prstGeom>
          <a:solidFill>
            <a:srgbClr val="DEEBF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01CF062-6266-46F0-95ED-BC03EC2196A5}"/>
              </a:ext>
            </a:extLst>
          </p:cNvPr>
          <p:cNvSpPr/>
          <p:nvPr/>
        </p:nvSpPr>
        <p:spPr>
          <a:xfrm>
            <a:off x="2544216" y="85236"/>
            <a:ext cx="7230054" cy="279293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latin typeface="Abadi" panose="020B0604020104020204" pitchFamily="34" charset="0"/>
              </a:rPr>
              <a:t>Graphical diagnostics: </a:t>
            </a:r>
            <a:r>
              <a:rPr lang="en-GB" sz="1100" dirty="0" err="1">
                <a:latin typeface="Abadi" panose="020B0604020104020204" pitchFamily="34" charset="0"/>
              </a:rPr>
              <a:t>xpose</a:t>
            </a:r>
            <a:endParaRPr lang="en-GB" sz="1100" dirty="0">
              <a:latin typeface="Abadi" panose="020B0604020104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283953C-DF8B-4ACA-9D05-77110E37398D}"/>
              </a:ext>
            </a:extLst>
          </p:cNvPr>
          <p:cNvSpPr/>
          <p:nvPr/>
        </p:nvSpPr>
        <p:spPr>
          <a:xfrm>
            <a:off x="2643783" y="567451"/>
            <a:ext cx="2271812" cy="1238538"/>
          </a:xfrm>
          <a:prstGeom prst="roundRect">
            <a:avLst>
              <a:gd name="adj" fmla="val 4076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4094D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1B02902-09AD-405B-B3BB-14FA27B06D84}"/>
              </a:ext>
            </a:extLst>
          </p:cNvPr>
          <p:cNvSpPr/>
          <p:nvPr/>
        </p:nvSpPr>
        <p:spPr>
          <a:xfrm>
            <a:off x="2684313" y="477061"/>
            <a:ext cx="2190752" cy="171240"/>
          </a:xfrm>
          <a:prstGeom prst="roundRect">
            <a:avLst/>
          </a:prstGeom>
          <a:solidFill>
            <a:srgbClr val="409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latin typeface="Abadi" panose="020B0604020104020204" pitchFamily="34" charset="0"/>
              </a:rPr>
              <a:t>Loading a model into </a:t>
            </a:r>
            <a:r>
              <a:rPr lang="en-GB" sz="900" dirty="0" err="1">
                <a:latin typeface="Abadi" panose="020B0604020104020204" pitchFamily="34" charset="0"/>
              </a:rPr>
              <a:t>xpose</a:t>
            </a:r>
            <a:endParaRPr lang="en-GB" sz="900" dirty="0">
              <a:latin typeface="Abadi" panose="020B06040201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793EDF-BEE1-4F0D-9335-20DA3194CC47}"/>
              </a:ext>
            </a:extLst>
          </p:cNvPr>
          <p:cNvSpPr txBox="1"/>
          <p:nvPr/>
        </p:nvSpPr>
        <p:spPr>
          <a:xfrm>
            <a:off x="2648645" y="636103"/>
            <a:ext cx="2302356" cy="1174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In order to use the functionality of </a:t>
            </a:r>
            <a:r>
              <a:rPr lang="en-GB" sz="700" dirty="0" err="1">
                <a:solidFill>
                  <a:srgbClr val="1F4E79"/>
                </a:solidFill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xpose</a:t>
            </a:r>
            <a:r>
              <a:rPr lang="en-GB" sz="700" dirty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, we first need to convert our </a:t>
            </a:r>
            <a:r>
              <a:rPr lang="en-GB" sz="700" dirty="0">
                <a:solidFill>
                  <a:srgbClr val="1F4E79"/>
                </a:solidFill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nlmixr</a:t>
            </a:r>
            <a:r>
              <a:rPr lang="en-GB" sz="700" dirty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model object into an </a:t>
            </a:r>
            <a:r>
              <a:rPr lang="en-GB" sz="700" dirty="0" err="1">
                <a:solidFill>
                  <a:srgbClr val="1F4E79"/>
                </a:solidFill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xpose</a:t>
            </a:r>
            <a:r>
              <a:rPr lang="en-GB" sz="700" dirty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database using the </a:t>
            </a:r>
            <a:r>
              <a:rPr lang="en-GB" sz="700" dirty="0" err="1">
                <a:solidFill>
                  <a:srgbClr val="1F4E79"/>
                </a:solidFill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xpose.nlmixr</a:t>
            </a:r>
            <a:r>
              <a:rPr lang="en-GB" sz="700" dirty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package.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GB" sz="700" dirty="0">
              <a:latin typeface="Abadi" panose="020B060402010402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GB" sz="500" dirty="0">
              <a:latin typeface="Abadi" panose="020B060402010402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The </a:t>
            </a:r>
            <a:r>
              <a:rPr lang="en-GB" sz="700" b="1" dirty="0" err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xp_theme</a:t>
            </a:r>
            <a:r>
              <a:rPr lang="en-GB" sz="700" dirty="0">
                <a:solidFill>
                  <a:srgbClr val="1F4E79"/>
                </a:solidFill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700" dirty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option allows </a:t>
            </a:r>
            <a:r>
              <a:rPr lang="en-GB" sz="70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a ggplot2 theme </a:t>
            </a:r>
            <a:r>
              <a:rPr lang="en-GB" sz="700" dirty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object (defining how plots will be drawn) to be specified.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0E7F9EF-7A30-405E-BA00-71DAC6FB1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321574"/>
              </p:ext>
            </p:extLst>
          </p:nvPr>
        </p:nvGraphicFramePr>
        <p:xfrm>
          <a:off x="2745943" y="1074410"/>
          <a:ext cx="2067492" cy="3575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067492">
                  <a:extLst>
                    <a:ext uri="{9D8B030D-6E8A-4147-A177-3AD203B41FA5}">
                      <a16:colId xmlns:a16="http://schemas.microsoft.com/office/drawing/2014/main" val="1036676760"/>
                    </a:ext>
                  </a:extLst>
                </a:gridCol>
              </a:tblGrid>
              <a:tr h="111796">
                <a:tc>
                  <a:txBody>
                    <a:bodyPr/>
                    <a:lstStyle/>
                    <a:p>
                      <a:pPr algn="ctr"/>
                      <a:r>
                        <a:rPr lang="en-GB" sz="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xpose.nlmixr</a:t>
                      </a:r>
                      <a:endParaRPr lang="en-GB" sz="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636858"/>
                  </a:ext>
                </a:extLst>
              </a:tr>
              <a:tr h="1117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xpdb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&lt;-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xpose_data_nlmixr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myfit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,</a:t>
                      </a:r>
                      <a:b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      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xp_theme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theme_xp_nlmixr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())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385695"/>
                  </a:ext>
                </a:extLst>
              </a:tr>
            </a:tbl>
          </a:graphicData>
        </a:graphic>
      </p:graphicFrame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F111ADF-252B-4A47-8DF4-BBE6572DC7FE}"/>
              </a:ext>
            </a:extLst>
          </p:cNvPr>
          <p:cNvSpPr/>
          <p:nvPr/>
        </p:nvSpPr>
        <p:spPr>
          <a:xfrm>
            <a:off x="5038209" y="554880"/>
            <a:ext cx="2271814" cy="1638820"/>
          </a:xfrm>
          <a:prstGeom prst="roundRect">
            <a:avLst>
              <a:gd name="adj" fmla="val 4076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4094D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4333758-856D-47A9-AD99-B3C4FD31B394}"/>
              </a:ext>
            </a:extLst>
          </p:cNvPr>
          <p:cNvSpPr/>
          <p:nvPr/>
        </p:nvSpPr>
        <p:spPr>
          <a:xfrm>
            <a:off x="5078739" y="481808"/>
            <a:ext cx="2190753" cy="172800"/>
          </a:xfrm>
          <a:prstGeom prst="roundRect">
            <a:avLst/>
          </a:prstGeom>
          <a:solidFill>
            <a:srgbClr val="409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latin typeface="Abadi" panose="020B0604020104020204" pitchFamily="34" charset="0"/>
              </a:rPr>
              <a:t>Basic goodness-of-fit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13FD228B-2659-4957-ADD2-7C9D2C523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795555"/>
              </p:ext>
            </p:extLst>
          </p:nvPr>
        </p:nvGraphicFramePr>
        <p:xfrm>
          <a:off x="5140370" y="701818"/>
          <a:ext cx="2067492" cy="14018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81421">
                  <a:extLst>
                    <a:ext uri="{9D8B030D-6E8A-4147-A177-3AD203B41FA5}">
                      <a16:colId xmlns:a16="http://schemas.microsoft.com/office/drawing/2014/main" val="1036676760"/>
                    </a:ext>
                  </a:extLst>
                </a:gridCol>
                <a:gridCol w="1786071">
                  <a:extLst>
                    <a:ext uri="{9D8B030D-6E8A-4147-A177-3AD203B41FA5}">
                      <a16:colId xmlns:a16="http://schemas.microsoft.com/office/drawing/2014/main" val="35493315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dv_vs_pred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xpdb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385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E7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dv_vs_ipred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xpdb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941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E7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res_vs_idv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xpdb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res="CWRES")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E7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res_vs_pred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xpdb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res="CWRES")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639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E7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absval_res_vs_idv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xpdb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res="CWRES")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89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E7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absval_res_vs_pred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xpdb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res="CWRES")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221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E7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dv_vs_idv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xpdb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group="ID")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4472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ipred_vs_idv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xpdb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group="ID")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803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E7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pred_vs_idv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xpdb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group="ID")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851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E7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dv_preds_vs_idv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xpdb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397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344222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D4D0461C-6C69-4604-8C51-92AABFC82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558" y="725793"/>
            <a:ext cx="208896" cy="2088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75E98BF-F117-4C15-85F3-83607268B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748" y="985392"/>
            <a:ext cx="209706" cy="2088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37DF83E-5E8A-4008-B50F-3F02531A1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6558" y="1230824"/>
            <a:ext cx="208896" cy="21050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B59D357-07CF-4469-9B02-F297220DE9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3150" y="1488499"/>
            <a:ext cx="212160" cy="2088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AE0C1BD-1BA5-440F-855F-A9B4EFA9D9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3150" y="1865233"/>
            <a:ext cx="208896" cy="21618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74C95F3-FCB6-4239-A459-1A7C2011B2B8}"/>
              </a:ext>
            </a:extLst>
          </p:cNvPr>
          <p:cNvSpPr/>
          <p:nvPr/>
        </p:nvSpPr>
        <p:spPr>
          <a:xfrm>
            <a:off x="2647832" y="6340167"/>
            <a:ext cx="226371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500" dirty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Icons and content for </a:t>
            </a:r>
            <a:r>
              <a:rPr lang="en-GB" sz="500" dirty="0" err="1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xpose</a:t>
            </a:r>
            <a:r>
              <a:rPr lang="en-GB" sz="500" dirty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courtesy of Ben Guiastrennec and the </a:t>
            </a:r>
            <a:r>
              <a:rPr lang="en-GB" sz="500" dirty="0" err="1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xpose</a:t>
            </a:r>
            <a:r>
              <a:rPr lang="en-GB" sz="500" dirty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team! </a:t>
            </a:r>
            <a:r>
              <a:rPr lang="en-GB" sz="500" dirty="0" err="1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Xpose</a:t>
            </a:r>
            <a:r>
              <a:rPr lang="en-GB" sz="500" dirty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can do much more than this – get the official cheat sheet </a:t>
            </a:r>
            <a:r>
              <a:rPr lang="en-GB" sz="50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at </a:t>
            </a:r>
            <a:r>
              <a:rPr lang="en-GB" sz="500">
                <a:solidFill>
                  <a:srgbClr val="1F4E79"/>
                </a:solidFill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uupharmacometrics.github.io/xpose/reference/figures/cheatsheet.pdf</a:t>
            </a:r>
            <a:endParaRPr lang="en-GB" sz="1200" dirty="0">
              <a:solidFill>
                <a:srgbClr val="1F4E79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5C0161D-B4EC-4738-AF8B-CFB5A0E52898}"/>
              </a:ext>
            </a:extLst>
          </p:cNvPr>
          <p:cNvSpPr/>
          <p:nvPr/>
        </p:nvSpPr>
        <p:spPr>
          <a:xfrm>
            <a:off x="5038209" y="2381110"/>
            <a:ext cx="2271814" cy="475224"/>
          </a:xfrm>
          <a:prstGeom prst="roundRect">
            <a:avLst>
              <a:gd name="adj" fmla="val 4076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4094D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13366FD-340E-4708-989E-BB34998CDD8B}"/>
              </a:ext>
            </a:extLst>
          </p:cNvPr>
          <p:cNvSpPr/>
          <p:nvPr/>
        </p:nvSpPr>
        <p:spPr>
          <a:xfrm>
            <a:off x="5078739" y="2294009"/>
            <a:ext cx="2190754" cy="172800"/>
          </a:xfrm>
          <a:prstGeom prst="roundRect">
            <a:avLst/>
          </a:prstGeom>
          <a:solidFill>
            <a:srgbClr val="409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latin typeface="Abadi" panose="020B0604020104020204" pitchFamily="34" charset="0"/>
              </a:rPr>
              <a:t>Individual plots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20EA933C-16ED-4712-B27D-B4BFDF2BC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670937"/>
              </p:ext>
            </p:extLst>
          </p:nvPr>
        </p:nvGraphicFramePr>
        <p:xfrm>
          <a:off x="5140370" y="2514019"/>
          <a:ext cx="2067492" cy="2548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81421">
                  <a:extLst>
                    <a:ext uri="{9D8B030D-6E8A-4147-A177-3AD203B41FA5}">
                      <a16:colId xmlns:a16="http://schemas.microsoft.com/office/drawing/2014/main" val="1036676760"/>
                    </a:ext>
                  </a:extLst>
                </a:gridCol>
                <a:gridCol w="1786071">
                  <a:extLst>
                    <a:ext uri="{9D8B030D-6E8A-4147-A177-3AD203B41FA5}">
                      <a16:colId xmlns:a16="http://schemas.microsoft.com/office/drawing/2014/main" val="35493315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GB" sz="600" b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</a:t>
                      </a:r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_plots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600" b="1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xpdb</a:t>
                      </a:r>
                      <a:r>
                        <a:rPr lang="en-GB" sz="600" b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    #xpose version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plot(augPred(myfit)) #nlmixr version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397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344222"/>
                  </a:ext>
                </a:extLst>
              </a:tr>
            </a:tbl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E0FCF29E-9063-47A2-8D78-83EE349719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6558" y="2530725"/>
            <a:ext cx="208896" cy="215299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68E2D55-10A1-4723-9701-14C0DE7A599D}"/>
              </a:ext>
            </a:extLst>
          </p:cNvPr>
          <p:cNvSpPr/>
          <p:nvPr/>
        </p:nvSpPr>
        <p:spPr>
          <a:xfrm>
            <a:off x="5038209" y="3039714"/>
            <a:ext cx="2271814" cy="1229736"/>
          </a:xfrm>
          <a:prstGeom prst="roundRect">
            <a:avLst>
              <a:gd name="adj" fmla="val 4076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4094D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D5940F3-F479-425B-A101-4862F76428CA}"/>
              </a:ext>
            </a:extLst>
          </p:cNvPr>
          <p:cNvSpPr/>
          <p:nvPr/>
        </p:nvSpPr>
        <p:spPr>
          <a:xfrm>
            <a:off x="5078739" y="2956309"/>
            <a:ext cx="2190753" cy="172800"/>
          </a:xfrm>
          <a:prstGeom prst="roundRect">
            <a:avLst/>
          </a:prstGeom>
          <a:solidFill>
            <a:srgbClr val="409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latin typeface="Abadi" panose="020B0604020104020204" pitchFamily="34" charset="0"/>
              </a:rPr>
              <a:t>Distributions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BD47D98D-71E3-4D4E-B0A5-A76836647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902545"/>
              </p:ext>
            </p:extLst>
          </p:nvPr>
        </p:nvGraphicFramePr>
        <p:xfrm>
          <a:off x="5140370" y="3176319"/>
          <a:ext cx="2067492" cy="10195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81421">
                  <a:extLst>
                    <a:ext uri="{9D8B030D-6E8A-4147-A177-3AD203B41FA5}">
                      <a16:colId xmlns:a16="http://schemas.microsoft.com/office/drawing/2014/main" val="1036676760"/>
                    </a:ext>
                  </a:extLst>
                </a:gridCol>
                <a:gridCol w="1786071">
                  <a:extLst>
                    <a:ext uri="{9D8B030D-6E8A-4147-A177-3AD203B41FA5}">
                      <a16:colId xmlns:a16="http://schemas.microsoft.com/office/drawing/2014/main" val="35493315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prm_distrib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xpdb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385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eta_distrib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xpdb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941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cov_distrib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xpdb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E7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res_distrib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xpdb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res="CWRES")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639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E79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prm_qq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xpdb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89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eta_qq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xpdb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221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cov_qq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xpdb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4472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res_qq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xpdb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res="CWRES")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803856"/>
                  </a:ext>
                </a:extLst>
              </a:tr>
            </a:tbl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CC81E818-9091-40D6-9007-7624AF0D2A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78027" y="3217296"/>
            <a:ext cx="208896" cy="20808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1685230-82BA-4101-8F47-457B675DB6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78027" y="3727933"/>
            <a:ext cx="208896" cy="208896"/>
          </a:xfrm>
          <a:prstGeom prst="rect">
            <a:avLst/>
          </a:prstGeom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4B815FB-A061-4867-AF5F-48E28E0F4637}"/>
              </a:ext>
            </a:extLst>
          </p:cNvPr>
          <p:cNvSpPr/>
          <p:nvPr/>
        </p:nvSpPr>
        <p:spPr>
          <a:xfrm>
            <a:off x="5038209" y="4441149"/>
            <a:ext cx="2271814" cy="463537"/>
          </a:xfrm>
          <a:prstGeom prst="roundRect">
            <a:avLst>
              <a:gd name="adj" fmla="val 4076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4094D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E463996-510D-4C61-8B6A-0E3B7673287E}"/>
              </a:ext>
            </a:extLst>
          </p:cNvPr>
          <p:cNvSpPr/>
          <p:nvPr/>
        </p:nvSpPr>
        <p:spPr>
          <a:xfrm>
            <a:off x="5078739" y="4351109"/>
            <a:ext cx="2190753" cy="172800"/>
          </a:xfrm>
          <a:prstGeom prst="roundRect">
            <a:avLst/>
          </a:prstGeom>
          <a:solidFill>
            <a:srgbClr val="409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>
                <a:latin typeface="Abadi" panose="020B0604020104020204" pitchFamily="34" charset="0"/>
              </a:rPr>
              <a:t>SAEM </a:t>
            </a:r>
            <a:r>
              <a:rPr lang="en-GB" sz="900" dirty="0">
                <a:latin typeface="Abadi" panose="020B0604020104020204" pitchFamily="34" charset="0"/>
              </a:rPr>
              <a:t>i</a:t>
            </a:r>
            <a:r>
              <a:rPr lang="en-GB" sz="900">
                <a:latin typeface="Abadi" panose="020B0604020104020204" pitchFamily="34" charset="0"/>
              </a:rPr>
              <a:t>teration </a:t>
            </a:r>
            <a:r>
              <a:rPr lang="en-GB" sz="900" dirty="0">
                <a:latin typeface="Abadi" panose="020B0604020104020204" pitchFamily="34" charset="0"/>
              </a:rPr>
              <a:t>trace plots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7DC5B7FC-CC21-4F1E-B184-43787B19E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182114"/>
              </p:ext>
            </p:extLst>
          </p:nvPr>
        </p:nvGraphicFramePr>
        <p:xfrm>
          <a:off x="5140370" y="4580922"/>
          <a:ext cx="2067492" cy="2548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81421">
                  <a:extLst>
                    <a:ext uri="{9D8B030D-6E8A-4147-A177-3AD203B41FA5}">
                      <a16:colId xmlns:a16="http://schemas.microsoft.com/office/drawing/2014/main" val="1036676760"/>
                    </a:ext>
                  </a:extLst>
                </a:gridCol>
                <a:gridCol w="1786071">
                  <a:extLst>
                    <a:ext uri="{9D8B030D-6E8A-4147-A177-3AD203B41FA5}">
                      <a16:colId xmlns:a16="http://schemas.microsoft.com/office/drawing/2014/main" val="35493315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GB" sz="600" b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prm</a:t>
                      </a:r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_vs_iteration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600" b="1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xpdb</a:t>
                      </a:r>
                      <a:r>
                        <a:rPr lang="en-GB" sz="600" b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)#xpose version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traceplot(myfit)      #nlmixr version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397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344222"/>
                  </a:ext>
                </a:extLst>
              </a:tr>
            </a:tbl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DFEE2CDA-4711-4235-BD78-0CAB867BE2E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78027" y="4601749"/>
            <a:ext cx="214019" cy="207509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C914558-0E24-4BC4-AE65-DB4D337ABE42}"/>
              </a:ext>
            </a:extLst>
          </p:cNvPr>
          <p:cNvSpPr/>
          <p:nvPr/>
        </p:nvSpPr>
        <p:spPr>
          <a:xfrm>
            <a:off x="5031968" y="5100638"/>
            <a:ext cx="2284296" cy="1562694"/>
          </a:xfrm>
          <a:prstGeom prst="roundRect">
            <a:avLst>
              <a:gd name="adj" fmla="val 4076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4094D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086CF52-7986-4097-9755-6BF2D04823DE}"/>
              </a:ext>
            </a:extLst>
          </p:cNvPr>
          <p:cNvSpPr/>
          <p:nvPr/>
        </p:nvSpPr>
        <p:spPr>
          <a:xfrm>
            <a:off x="5078739" y="5014744"/>
            <a:ext cx="2190753" cy="172800"/>
          </a:xfrm>
          <a:prstGeom prst="roundRect">
            <a:avLst/>
          </a:prstGeom>
          <a:solidFill>
            <a:srgbClr val="409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latin typeface="Abadi" panose="020B0604020104020204" pitchFamily="34" charset="0"/>
              </a:rPr>
              <a:t>Plot types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0E037D-D5EE-42E3-B819-47ADB7372F95}"/>
              </a:ext>
            </a:extLst>
          </p:cNvPr>
          <p:cNvSpPr txBox="1"/>
          <p:nvPr/>
        </p:nvSpPr>
        <p:spPr>
          <a:xfrm>
            <a:off x="5049576" y="5178478"/>
            <a:ext cx="2266949" cy="31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The </a:t>
            </a:r>
            <a:r>
              <a:rPr lang="en-GB" sz="700" dirty="0" err="1">
                <a:solidFill>
                  <a:srgbClr val="1F4E79"/>
                </a:solidFill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xpose</a:t>
            </a:r>
            <a:r>
              <a:rPr lang="en-GB" sz="700" dirty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package supports different plot types, according to the type of data being plotted.</a:t>
            </a: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22967821-EFF1-407F-83CA-AECEF81C7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429940"/>
              </p:ext>
            </p:extLst>
          </p:nvPr>
        </p:nvGraphicFramePr>
        <p:xfrm>
          <a:off x="5108140" y="5926119"/>
          <a:ext cx="1051103" cy="6372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93917">
                  <a:extLst>
                    <a:ext uri="{9D8B030D-6E8A-4147-A177-3AD203B41FA5}">
                      <a16:colId xmlns:a16="http://schemas.microsoft.com/office/drawing/2014/main" val="1036676760"/>
                    </a:ext>
                  </a:extLst>
                </a:gridCol>
                <a:gridCol w="857186">
                  <a:extLst>
                    <a:ext uri="{9D8B030D-6E8A-4147-A177-3AD203B41FA5}">
                      <a16:colId xmlns:a16="http://schemas.microsoft.com/office/drawing/2014/main" val="351324139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Scatterplots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GB" sz="6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076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Point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385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Line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941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Smooth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Text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57849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7B75FE93-70F3-4961-BACD-4206CD009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491072"/>
              </p:ext>
            </p:extLst>
          </p:nvPr>
        </p:nvGraphicFramePr>
        <p:xfrm>
          <a:off x="6223094" y="5927665"/>
          <a:ext cx="1021677" cy="5097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11346">
                  <a:extLst>
                    <a:ext uri="{9D8B030D-6E8A-4147-A177-3AD203B41FA5}">
                      <a16:colId xmlns:a16="http://schemas.microsoft.com/office/drawing/2014/main" val="1036676760"/>
                    </a:ext>
                  </a:extLst>
                </a:gridCol>
                <a:gridCol w="810331">
                  <a:extLst>
                    <a:ext uri="{9D8B030D-6E8A-4147-A177-3AD203B41FA5}">
                      <a16:colId xmlns:a16="http://schemas.microsoft.com/office/drawing/2014/main" val="351324139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Distributions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GB" sz="6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266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Histogram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385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Density line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941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Rug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119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ED105625-A0D4-4956-84FB-8C4D3B6331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428355"/>
              </p:ext>
            </p:extLst>
          </p:nvPr>
        </p:nvGraphicFramePr>
        <p:xfrm>
          <a:off x="5108784" y="5480715"/>
          <a:ext cx="2130665" cy="3829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130665">
                  <a:extLst>
                    <a:ext uri="{9D8B030D-6E8A-4147-A177-3AD203B41FA5}">
                      <a16:colId xmlns:a16="http://schemas.microsoft.com/office/drawing/2014/main" val="1036676760"/>
                    </a:ext>
                  </a:extLst>
                </a:gridCol>
              </a:tblGrid>
              <a:tr h="111796">
                <a:tc>
                  <a:txBody>
                    <a:bodyPr/>
                    <a:lstStyle/>
                    <a:p>
                      <a:pPr algn="ctr"/>
                      <a:r>
                        <a:rPr lang="en-GB" sz="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xpose</a:t>
                      </a:r>
                      <a:endParaRPr lang="en-GB" sz="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636858"/>
                  </a:ext>
                </a:extLst>
              </a:tr>
              <a:tr h="1117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200"/>
                        </a:spcAft>
                      </a:pP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dv_vs_pred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xpdb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, type="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pls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")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200"/>
                        </a:spcAft>
                      </a:pP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eta_distrib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xpdb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, type="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hdr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")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385695"/>
                  </a:ext>
                </a:extLst>
              </a:tr>
            </a:tbl>
          </a:graphicData>
        </a:graphic>
      </p:graphicFrame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EDCE98F-347A-4DD2-A28C-D816A165B470}"/>
              </a:ext>
            </a:extLst>
          </p:cNvPr>
          <p:cNvSpPr/>
          <p:nvPr/>
        </p:nvSpPr>
        <p:spPr>
          <a:xfrm>
            <a:off x="2646215" y="1974849"/>
            <a:ext cx="2266948" cy="3545869"/>
          </a:xfrm>
          <a:prstGeom prst="roundRect">
            <a:avLst>
              <a:gd name="adj" fmla="val 4076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4094D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802A9FE-D026-40CD-9EF6-6E34C7D8599D}"/>
              </a:ext>
            </a:extLst>
          </p:cNvPr>
          <p:cNvSpPr/>
          <p:nvPr/>
        </p:nvSpPr>
        <p:spPr>
          <a:xfrm>
            <a:off x="2684314" y="1893442"/>
            <a:ext cx="2190751" cy="172800"/>
          </a:xfrm>
          <a:prstGeom prst="roundRect">
            <a:avLst/>
          </a:prstGeom>
          <a:solidFill>
            <a:srgbClr val="409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latin typeface="Abadi" panose="020B0604020104020204" pitchFamily="34" charset="0"/>
              </a:rPr>
              <a:t>Plot layers and aesthetics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17BC413-5BAB-4082-97DF-98730206D553}"/>
              </a:ext>
            </a:extLst>
          </p:cNvPr>
          <p:cNvSpPr txBox="1"/>
          <p:nvPr/>
        </p:nvSpPr>
        <p:spPr>
          <a:xfrm>
            <a:off x="2655244" y="2061377"/>
            <a:ext cx="2248891" cy="666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Besides being able to manipulate </a:t>
            </a:r>
            <a:r>
              <a:rPr lang="en-GB" sz="700" dirty="0" err="1">
                <a:solidFill>
                  <a:srgbClr val="1F4E79"/>
                </a:solidFill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xpose</a:t>
            </a:r>
            <a:r>
              <a:rPr lang="en-GB" sz="700" dirty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graphs in the same ways as </a:t>
            </a:r>
            <a:r>
              <a:rPr lang="en-GB" sz="700" dirty="0">
                <a:solidFill>
                  <a:srgbClr val="1F4E79"/>
                </a:solidFill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ggplot2</a:t>
            </a:r>
            <a:r>
              <a:rPr lang="en-GB" sz="700" dirty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graphs using layers, plot aesthetics can be directly specified using </a:t>
            </a:r>
            <a:r>
              <a:rPr lang="en-GB" sz="700" b="1" dirty="0" err="1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layer_argument</a:t>
            </a:r>
            <a:r>
              <a:rPr lang="en-GB" sz="700" dirty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, where </a:t>
            </a:r>
            <a:r>
              <a:rPr lang="en-GB" sz="7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layer</a:t>
            </a:r>
            <a:r>
              <a:rPr lang="en-GB" sz="700" dirty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is the layer, and </a:t>
            </a:r>
            <a:r>
              <a:rPr lang="en-GB" sz="7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argument</a:t>
            </a:r>
            <a:r>
              <a:rPr lang="en-GB" sz="700" dirty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is the argument applying to it.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03B034F8-7F61-4DC3-8D50-831A04852E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99945"/>
              </p:ext>
            </p:extLst>
          </p:nvPr>
        </p:nvGraphicFramePr>
        <p:xfrm>
          <a:off x="2711480" y="2746038"/>
          <a:ext cx="2136419" cy="3575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136419">
                  <a:extLst>
                    <a:ext uri="{9D8B030D-6E8A-4147-A177-3AD203B41FA5}">
                      <a16:colId xmlns:a16="http://schemas.microsoft.com/office/drawing/2014/main" val="1036676760"/>
                    </a:ext>
                  </a:extLst>
                </a:gridCol>
              </a:tblGrid>
              <a:tr h="111796">
                <a:tc>
                  <a:txBody>
                    <a:bodyPr/>
                    <a:lstStyle/>
                    <a:p>
                      <a:pPr algn="ctr"/>
                      <a:r>
                        <a:rPr lang="en-GB" sz="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xpose</a:t>
                      </a:r>
                      <a:endParaRPr lang="en-GB" sz="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636858"/>
                  </a:ext>
                </a:extLst>
              </a:tr>
              <a:tr h="1117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200"/>
                        </a:spcAft>
                      </a:pP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dv_vs_pred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xpdb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,</a:t>
                      </a:r>
                      <a:b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point_color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="blue")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385695"/>
                  </a:ext>
                </a:extLst>
              </a:tr>
            </a:tbl>
          </a:graphicData>
        </a:graphic>
      </p:graphicFrame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B980D607-945C-4379-96EF-7FB8C1693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788168"/>
              </p:ext>
            </p:extLst>
          </p:nvPr>
        </p:nvGraphicFramePr>
        <p:xfrm>
          <a:off x="2711480" y="3198639"/>
          <a:ext cx="2136419" cy="12024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63995">
                  <a:extLst>
                    <a:ext uri="{9D8B030D-6E8A-4147-A177-3AD203B41FA5}">
                      <a16:colId xmlns:a16="http://schemas.microsoft.com/office/drawing/2014/main" val="1036676760"/>
                    </a:ext>
                  </a:extLst>
                </a:gridCol>
                <a:gridCol w="1572424">
                  <a:extLst>
                    <a:ext uri="{9D8B030D-6E8A-4147-A177-3AD203B41FA5}">
                      <a16:colId xmlns:a16="http://schemas.microsoft.com/office/drawing/2014/main" val="351324139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Layers for scatterplots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GB" sz="6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076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Options for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geom_point</a:t>
                      </a:r>
                      <a:endParaRPr lang="en-GB" sz="600" b="1" dirty="0">
                        <a:solidFill>
                          <a:srgbClr val="1F4E79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385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Options for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geom_line</a:t>
                      </a:r>
                      <a:endParaRPr lang="en-GB" sz="600" b="1" dirty="0">
                        <a:solidFill>
                          <a:srgbClr val="1F4E79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941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guide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Options for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geom_abline</a:t>
                      </a:r>
                      <a:endParaRPr lang="en-GB" sz="600" b="1" dirty="0">
                        <a:solidFill>
                          <a:srgbClr val="1F4E79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smooth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Options for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geom_smooth</a:t>
                      </a:r>
                      <a:endParaRPr lang="en-GB" sz="600" b="1" dirty="0">
                        <a:solidFill>
                          <a:srgbClr val="1F4E79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562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Options for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geom_text</a:t>
                      </a:r>
                      <a:endParaRPr lang="en-GB" sz="600" b="1" dirty="0">
                        <a:solidFill>
                          <a:srgbClr val="1F4E79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414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xscale</a:t>
                      </a:r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Options for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scale_x_continuous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or 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scale_x_log10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578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yscale</a:t>
                      </a:r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Options for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scale_y_continuous</a:t>
                      </a:r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 or 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scale_y_log10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098897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2B10C38C-53C4-4661-BE42-66992CAADC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458209"/>
              </p:ext>
            </p:extLst>
          </p:nvPr>
        </p:nvGraphicFramePr>
        <p:xfrm>
          <a:off x="2711480" y="4481790"/>
          <a:ext cx="2136419" cy="9475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59722">
                  <a:extLst>
                    <a:ext uri="{9D8B030D-6E8A-4147-A177-3AD203B41FA5}">
                      <a16:colId xmlns:a16="http://schemas.microsoft.com/office/drawing/2014/main" val="1036676760"/>
                    </a:ext>
                  </a:extLst>
                </a:gridCol>
                <a:gridCol w="1576697">
                  <a:extLst>
                    <a:ext uri="{9D8B030D-6E8A-4147-A177-3AD203B41FA5}">
                      <a16:colId xmlns:a16="http://schemas.microsoft.com/office/drawing/2014/main" val="351324139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Layers for distributions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GB" sz="6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076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histogram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Options for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geom_histogram</a:t>
                      </a:r>
                      <a:endParaRPr lang="en-GB" sz="600" b="1" dirty="0">
                        <a:solidFill>
                          <a:srgbClr val="1F4E79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385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density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Options for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geom_density</a:t>
                      </a:r>
                      <a:endParaRPr lang="en-GB" sz="600" b="1" dirty="0">
                        <a:solidFill>
                          <a:srgbClr val="1F4E79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941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rug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Options for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geom_rug</a:t>
                      </a:r>
                      <a:endParaRPr lang="en-GB" sz="600" b="1" dirty="0">
                        <a:solidFill>
                          <a:srgbClr val="1F4E79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xscale</a:t>
                      </a:r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Options for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scale_x_continuous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or 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scale_x_log10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578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yscale</a:t>
                      </a:r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Options for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scale_y_continuous</a:t>
                      </a:r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 or 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scale_y_log10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098897"/>
                  </a:ext>
                </a:extLst>
              </a:tr>
            </a:tbl>
          </a:graphicData>
        </a:graphic>
      </p:graphicFrame>
      <p:pic>
        <p:nvPicPr>
          <p:cNvPr id="58" name="Picture 57">
            <a:extLst>
              <a:ext uri="{FF2B5EF4-FFF2-40B4-BE49-F238E27FC236}">
                <a16:creationId xmlns:a16="http://schemas.microsoft.com/office/drawing/2014/main" id="{94F60D3C-5494-486D-AAC3-1E5FD1F18D1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607" y="34707"/>
            <a:ext cx="330165" cy="380350"/>
          </a:xfrm>
          <a:prstGeom prst="rect">
            <a:avLst/>
          </a:prstGeom>
        </p:spPr>
      </p:pic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8DB988C-7594-4E83-8799-E93270DD6BAD}"/>
              </a:ext>
            </a:extLst>
          </p:cNvPr>
          <p:cNvSpPr/>
          <p:nvPr/>
        </p:nvSpPr>
        <p:spPr>
          <a:xfrm>
            <a:off x="7418701" y="3834354"/>
            <a:ext cx="2271812" cy="1099899"/>
          </a:xfrm>
          <a:prstGeom prst="roundRect">
            <a:avLst>
              <a:gd name="adj" fmla="val 4076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4094D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1EC0A7A-7A1D-486B-8E3D-8634AED77BC2}"/>
              </a:ext>
            </a:extLst>
          </p:cNvPr>
          <p:cNvSpPr/>
          <p:nvPr/>
        </p:nvSpPr>
        <p:spPr>
          <a:xfrm>
            <a:off x="7466231" y="3743777"/>
            <a:ext cx="2176751" cy="172800"/>
          </a:xfrm>
          <a:prstGeom prst="roundRect">
            <a:avLst/>
          </a:prstGeom>
          <a:solidFill>
            <a:srgbClr val="409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latin typeface="Abadi" panose="020B0604020104020204" pitchFamily="34" charset="0"/>
              </a:rPr>
              <a:t>Editing and </a:t>
            </a:r>
            <a:r>
              <a:rPr lang="en-GB" sz="900" dirty="0" err="1">
                <a:latin typeface="Abadi" panose="020B0604020104020204" pitchFamily="34" charset="0"/>
              </a:rPr>
              <a:t>subsetting</a:t>
            </a:r>
            <a:r>
              <a:rPr lang="en-GB" sz="900" dirty="0">
                <a:latin typeface="Abadi" panose="020B0604020104020204" pitchFamily="34" charset="0"/>
              </a:rPr>
              <a:t> data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D158611-A387-4EE9-A9D8-526A4DDC64C7}"/>
              </a:ext>
            </a:extLst>
          </p:cNvPr>
          <p:cNvSpPr txBox="1"/>
          <p:nvPr/>
        </p:nvSpPr>
        <p:spPr>
          <a:xfrm>
            <a:off x="7425686" y="3907511"/>
            <a:ext cx="2266949" cy="202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700" dirty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Editing/filtering data in </a:t>
            </a:r>
            <a:r>
              <a:rPr lang="en-GB" sz="700" dirty="0" err="1">
                <a:solidFill>
                  <a:srgbClr val="1F4E79"/>
                </a:solidFill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xpose</a:t>
            </a:r>
            <a:r>
              <a:rPr lang="en-GB" sz="700" dirty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is performed by </a:t>
            </a:r>
            <a:r>
              <a:rPr lang="en-GB" sz="700" dirty="0" err="1">
                <a:solidFill>
                  <a:srgbClr val="1F4E79"/>
                </a:solidFill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dplyr</a:t>
            </a:r>
            <a:r>
              <a:rPr lang="en-GB" sz="700" dirty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</a:p>
        </p:txBody>
      </p: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A7DF8CD6-EEE4-43D6-AB08-8E085CF9C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2850"/>
              </p:ext>
            </p:extLst>
          </p:nvPr>
        </p:nvGraphicFramePr>
        <p:xfrm>
          <a:off x="7489275" y="4101751"/>
          <a:ext cx="2130664" cy="2548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74779">
                  <a:extLst>
                    <a:ext uri="{9D8B030D-6E8A-4147-A177-3AD203B41FA5}">
                      <a16:colId xmlns:a16="http://schemas.microsoft.com/office/drawing/2014/main" val="1036676760"/>
                    </a:ext>
                  </a:extLst>
                </a:gridCol>
                <a:gridCol w="1755885">
                  <a:extLst>
                    <a:ext uri="{9D8B030D-6E8A-4147-A177-3AD203B41FA5}">
                      <a16:colId xmlns:a16="http://schemas.microsoft.com/office/drawing/2014/main" val="3513241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filter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Subset data based on logical condition(s)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385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mutate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Add, modify or remove variables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941442"/>
                  </a:ext>
                </a:extLst>
              </a:tr>
            </a:tbl>
          </a:graphicData>
        </a:graphic>
      </p:graphicFrame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2C4BEDC5-CD51-4EA1-B79A-59905A452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305664"/>
              </p:ext>
            </p:extLst>
          </p:nvPr>
        </p:nvGraphicFramePr>
        <p:xfrm>
          <a:off x="7489275" y="4410688"/>
          <a:ext cx="2130665" cy="455413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130665">
                  <a:extLst>
                    <a:ext uri="{9D8B030D-6E8A-4147-A177-3AD203B41FA5}">
                      <a16:colId xmlns:a16="http://schemas.microsoft.com/office/drawing/2014/main" val="1036676760"/>
                    </a:ext>
                  </a:extLst>
                </a:gridCol>
              </a:tblGrid>
              <a:tr h="111796">
                <a:tc>
                  <a:txBody>
                    <a:bodyPr/>
                    <a:lstStyle/>
                    <a:p>
                      <a:pPr algn="ctr"/>
                      <a:r>
                        <a:rPr lang="en-GB" sz="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xpose</a:t>
                      </a:r>
                      <a:endParaRPr lang="en-GB" sz="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636858"/>
                  </a:ext>
                </a:extLst>
              </a:tr>
              <a:tr h="1117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200"/>
                        </a:spcAft>
                      </a:pP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xpdb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%&gt;% </a:t>
                      </a:r>
                      <a:b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filter(WT&gt;70) %&gt;%</a:t>
                      </a:r>
                      <a:b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dv_vs_pred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385695"/>
                  </a:ext>
                </a:extLst>
              </a:tr>
            </a:tbl>
          </a:graphicData>
        </a:graphic>
      </p:graphicFrame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824E6F7-E4DE-461D-8FBF-3F90244CB28D}"/>
              </a:ext>
            </a:extLst>
          </p:cNvPr>
          <p:cNvSpPr/>
          <p:nvPr/>
        </p:nvSpPr>
        <p:spPr>
          <a:xfrm>
            <a:off x="7422750" y="5119427"/>
            <a:ext cx="2263714" cy="1539912"/>
          </a:xfrm>
          <a:prstGeom prst="roundRect">
            <a:avLst>
              <a:gd name="adj" fmla="val 4076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4094D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BD6516ED-3BC8-4064-8CD1-2D16DF5B5717}"/>
              </a:ext>
            </a:extLst>
          </p:cNvPr>
          <p:cNvSpPr/>
          <p:nvPr/>
        </p:nvSpPr>
        <p:spPr>
          <a:xfrm>
            <a:off x="7465329" y="5037363"/>
            <a:ext cx="2177654" cy="172800"/>
          </a:xfrm>
          <a:prstGeom prst="roundRect">
            <a:avLst/>
          </a:prstGeom>
          <a:solidFill>
            <a:srgbClr val="409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latin typeface="Abadi" panose="020B0604020104020204" pitchFamily="34" charset="0"/>
              </a:rPr>
              <a:t>Editing data types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4661229-8D79-4365-9D8D-AE3A986A472D}"/>
              </a:ext>
            </a:extLst>
          </p:cNvPr>
          <p:cNvSpPr txBox="1"/>
          <p:nvPr/>
        </p:nvSpPr>
        <p:spPr>
          <a:xfrm>
            <a:off x="7435413" y="5201097"/>
            <a:ext cx="2251052" cy="438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700" dirty="0" err="1">
                <a:solidFill>
                  <a:srgbClr val="1F4E79"/>
                </a:solidFill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xpose.nlmixr</a:t>
            </a:r>
            <a:r>
              <a:rPr lang="en-GB" sz="700" dirty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tries to assign variables to types automatically, and often this works well. Sometimes manual adjustments are needed, though.</a:t>
            </a:r>
          </a:p>
        </p:txBody>
      </p:sp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77E8E4E5-9678-48D5-B015-5FEAEAAF4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747310"/>
              </p:ext>
            </p:extLst>
          </p:nvPr>
        </p:nvGraphicFramePr>
        <p:xfrm>
          <a:off x="7494138" y="5625890"/>
          <a:ext cx="2120939" cy="3463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121817">
                  <a:extLst>
                    <a:ext uri="{9D8B030D-6E8A-4147-A177-3AD203B41FA5}">
                      <a16:colId xmlns:a16="http://schemas.microsoft.com/office/drawing/2014/main" val="1036676760"/>
                    </a:ext>
                  </a:extLst>
                </a:gridCol>
                <a:gridCol w="999122">
                  <a:extLst>
                    <a:ext uri="{9D8B030D-6E8A-4147-A177-3AD203B41FA5}">
                      <a16:colId xmlns:a16="http://schemas.microsoft.com/office/drawing/2014/main" val="3513241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list_vars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xpdb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Display variable assignments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385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set_var_types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xpdb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...)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Modify variable assignments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941442"/>
                  </a:ext>
                </a:extLst>
              </a:tr>
            </a:tbl>
          </a:graphicData>
        </a:graphic>
      </p:graphicFrame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3269D023-EF5D-4105-A282-DA7801BFD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431786"/>
              </p:ext>
            </p:extLst>
          </p:nvPr>
        </p:nvGraphicFramePr>
        <p:xfrm>
          <a:off x="7489275" y="6067689"/>
          <a:ext cx="2130665" cy="480813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130665">
                  <a:extLst>
                    <a:ext uri="{9D8B030D-6E8A-4147-A177-3AD203B41FA5}">
                      <a16:colId xmlns:a16="http://schemas.microsoft.com/office/drawing/2014/main" val="1036676760"/>
                    </a:ext>
                  </a:extLst>
                </a:gridCol>
              </a:tblGrid>
              <a:tr h="111796">
                <a:tc>
                  <a:txBody>
                    <a:bodyPr/>
                    <a:lstStyle/>
                    <a:p>
                      <a:pPr algn="ctr"/>
                      <a:r>
                        <a:rPr lang="en-GB" sz="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xpose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636858"/>
                  </a:ext>
                </a:extLst>
              </a:tr>
              <a:tr h="1117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200"/>
                        </a:spcAft>
                      </a:pP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list_vars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(xpdb1)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200"/>
                        </a:spcAft>
                      </a:pP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xpdb2 &lt;-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set_var_types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(xpdb1, .problem = 1,</a:t>
                      </a:r>
                      <a:b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catcov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='sex')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385695"/>
                  </a:ext>
                </a:extLst>
              </a:tr>
            </a:tbl>
          </a:graphicData>
        </a:graphic>
      </p:graphicFrame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5AD9CAD3-7B97-4E17-B842-64099F4C8779}"/>
              </a:ext>
            </a:extLst>
          </p:cNvPr>
          <p:cNvSpPr/>
          <p:nvPr/>
        </p:nvSpPr>
        <p:spPr>
          <a:xfrm>
            <a:off x="2643783" y="5715000"/>
            <a:ext cx="2271812" cy="612380"/>
          </a:xfrm>
          <a:prstGeom prst="roundRect">
            <a:avLst>
              <a:gd name="adj" fmla="val 4076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4094D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C2A81DB5-56B3-4C87-8AA9-CAC6C0ADBBA5}"/>
              </a:ext>
            </a:extLst>
          </p:cNvPr>
          <p:cNvSpPr/>
          <p:nvPr/>
        </p:nvSpPr>
        <p:spPr>
          <a:xfrm>
            <a:off x="2677173" y="5628266"/>
            <a:ext cx="2205033" cy="172800"/>
          </a:xfrm>
          <a:prstGeom prst="roundRect">
            <a:avLst/>
          </a:prstGeom>
          <a:solidFill>
            <a:srgbClr val="409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latin typeface="Abadi" panose="020B0604020104020204" pitchFamily="34" charset="0"/>
              </a:rPr>
              <a:t>Access functions</a:t>
            </a:r>
          </a:p>
        </p:txBody>
      </p:sp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7830B0DC-2AB1-416B-B605-38C760A3F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336878"/>
              </p:ext>
            </p:extLst>
          </p:nvPr>
        </p:nvGraphicFramePr>
        <p:xfrm>
          <a:off x="2714357" y="5866083"/>
          <a:ext cx="2130664" cy="3823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745803">
                  <a:extLst>
                    <a:ext uri="{9D8B030D-6E8A-4147-A177-3AD203B41FA5}">
                      <a16:colId xmlns:a16="http://schemas.microsoft.com/office/drawing/2014/main" val="1036676760"/>
                    </a:ext>
                  </a:extLst>
                </a:gridCol>
                <a:gridCol w="1384861">
                  <a:extLst>
                    <a:ext uri="{9D8B030D-6E8A-4147-A177-3AD203B41FA5}">
                      <a16:colId xmlns:a16="http://schemas.microsoft.com/office/drawing/2014/main" val="3513241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get_code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xpdb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Display model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385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get_data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xpdb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Extract data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941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xpdb</a:t>
                      </a:r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Display summary of </a:t>
                      </a:r>
                      <a:r>
                        <a:rPr lang="en-GB" sz="600" b="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xpose</a:t>
                      </a:r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 data object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964674"/>
                  </a:ext>
                </a:extLst>
              </a:tr>
            </a:tbl>
          </a:graphicData>
        </a:graphic>
      </p:graphicFrame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FF6FB835-F1AB-4FC4-878C-8B1FAA7FEA6E}"/>
              </a:ext>
            </a:extLst>
          </p:cNvPr>
          <p:cNvSpPr/>
          <p:nvPr/>
        </p:nvSpPr>
        <p:spPr>
          <a:xfrm>
            <a:off x="126979" y="85238"/>
            <a:ext cx="2271600" cy="6656338"/>
          </a:xfrm>
          <a:prstGeom prst="roundRect">
            <a:avLst>
              <a:gd name="adj" fmla="val 4076"/>
            </a:avLst>
          </a:prstGeom>
          <a:solidFill>
            <a:srgbClr val="DEEBF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3B9B3A5B-BA44-4EE4-B5C4-AC9DEED064CE}"/>
              </a:ext>
            </a:extLst>
          </p:cNvPr>
          <p:cNvSpPr/>
          <p:nvPr/>
        </p:nvSpPr>
        <p:spPr>
          <a:xfrm>
            <a:off x="126980" y="85236"/>
            <a:ext cx="2271599" cy="279293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latin typeface="Abadi" panose="020B0604020104020204" pitchFamily="34" charset="0"/>
              </a:rPr>
              <a:t>VPCs: </a:t>
            </a:r>
            <a:r>
              <a:rPr lang="en-GB" sz="1100" dirty="0" err="1">
                <a:latin typeface="Abadi" panose="020B0604020104020204" pitchFamily="34" charset="0"/>
              </a:rPr>
              <a:t>vpc</a:t>
            </a:r>
            <a:endParaRPr lang="en-GB" sz="1100" dirty="0">
              <a:latin typeface="Abadi" panose="020B060402010402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6A75A9C-0DC4-4BE2-9126-9D1604D8E53B}"/>
              </a:ext>
            </a:extLst>
          </p:cNvPr>
          <p:cNvSpPr txBox="1"/>
          <p:nvPr/>
        </p:nvSpPr>
        <p:spPr>
          <a:xfrm>
            <a:off x="164810" y="376359"/>
            <a:ext cx="2195939" cy="436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700" dirty="0" err="1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nlmixr</a:t>
            </a:r>
            <a:r>
              <a:rPr lang="en-GB" sz="700" dirty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uses the simulation capabilities of </a:t>
            </a:r>
            <a:r>
              <a:rPr lang="en-GB" sz="700" dirty="0" err="1">
                <a:solidFill>
                  <a:srgbClr val="1F4E79"/>
                </a:solidFill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RxODE</a:t>
            </a:r>
            <a:r>
              <a:rPr lang="en-GB" sz="700" dirty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and the </a:t>
            </a:r>
            <a:r>
              <a:rPr lang="en-GB" sz="700" dirty="0" err="1">
                <a:solidFill>
                  <a:srgbClr val="1F4E79"/>
                </a:solidFill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vpc</a:t>
            </a:r>
            <a:r>
              <a:rPr lang="en-GB" sz="700" dirty="0">
                <a:latin typeface="Abadi" panose="020B06040201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package to generate VPCs directly from the fitted model object:</a:t>
            </a:r>
            <a:endParaRPr lang="en-GB" sz="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F489B80D-CB5D-436A-8C12-D5E73E1A5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646799"/>
              </p:ext>
            </p:extLst>
          </p:nvPr>
        </p:nvGraphicFramePr>
        <p:xfrm>
          <a:off x="197447" y="846980"/>
          <a:ext cx="2130665" cy="553267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130665">
                  <a:extLst>
                    <a:ext uri="{9D8B030D-6E8A-4147-A177-3AD203B41FA5}">
                      <a16:colId xmlns:a16="http://schemas.microsoft.com/office/drawing/2014/main" val="1036676760"/>
                    </a:ext>
                  </a:extLst>
                </a:gridCol>
              </a:tblGrid>
              <a:tr h="111796">
                <a:tc>
                  <a:txBody>
                    <a:bodyPr/>
                    <a:lstStyle/>
                    <a:p>
                      <a:pPr algn="ctr"/>
                      <a:r>
                        <a:rPr lang="en-GB" sz="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nlmixr</a:t>
                      </a:r>
                      <a:endParaRPr lang="en-GB" sz="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636858"/>
                  </a:ext>
                </a:extLst>
              </a:tr>
              <a:tr h="1117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200"/>
                        </a:spcAft>
                      </a:pP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vpc_ui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myfit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600" b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n=500, show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=list(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obs_dv</a:t>
                      </a:r>
                      <a:r>
                        <a:rPr lang="en-GB" sz="600" b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=TRUE), </a:t>
                      </a:r>
                      <a:b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log_y</a:t>
                      </a:r>
                      <a:r>
                        <a:rPr lang="en-GB" sz="600" b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=TRUE, log_y_min=0.5, </a:t>
                      </a:r>
                      <a:br>
                        <a:rPr lang="en-GB" sz="600" b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GB" sz="600" b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xlab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="Time (h)", </a:t>
                      </a:r>
                      <a:b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</a:b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ylab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="Concentration (mg/L)")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385695"/>
                  </a:ext>
                </a:extLst>
              </a:tr>
            </a:tbl>
          </a:graphicData>
        </a:graphic>
      </p:graphicFrame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F08C83F4-02BF-49AB-9AA4-4931F426706F}"/>
              </a:ext>
            </a:extLst>
          </p:cNvPr>
          <p:cNvSpPr/>
          <p:nvPr/>
        </p:nvSpPr>
        <p:spPr>
          <a:xfrm>
            <a:off x="196183" y="2747511"/>
            <a:ext cx="2130664" cy="3921929"/>
          </a:xfrm>
          <a:prstGeom prst="roundRect">
            <a:avLst>
              <a:gd name="adj" fmla="val 4076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4094D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3BA1B38C-74DE-4C8D-B40B-9D085DA67083}"/>
              </a:ext>
            </a:extLst>
          </p:cNvPr>
          <p:cNvSpPr/>
          <p:nvPr/>
        </p:nvSpPr>
        <p:spPr>
          <a:xfrm>
            <a:off x="246121" y="2665001"/>
            <a:ext cx="2033225" cy="159083"/>
          </a:xfrm>
          <a:prstGeom prst="roundRect">
            <a:avLst/>
          </a:prstGeom>
          <a:solidFill>
            <a:srgbClr val="409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latin typeface="Abadi" panose="020B0604020104020204" pitchFamily="34" charset="0"/>
              </a:rPr>
              <a:t>Most useful VPC options</a:t>
            </a:r>
          </a:p>
        </p:txBody>
      </p:sp>
      <p:graphicFrame>
        <p:nvGraphicFramePr>
          <p:cNvPr id="85" name="Table 84">
            <a:extLst>
              <a:ext uri="{FF2B5EF4-FFF2-40B4-BE49-F238E27FC236}">
                <a16:creationId xmlns:a16="http://schemas.microsoft.com/office/drawing/2014/main" id="{FEFDC92C-F50A-4F86-9DA2-7BD199DCC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897211"/>
              </p:ext>
            </p:extLst>
          </p:nvPr>
        </p:nvGraphicFramePr>
        <p:xfrm>
          <a:off x="243974" y="2888748"/>
          <a:ext cx="2035372" cy="37015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78837">
                  <a:extLst>
                    <a:ext uri="{9D8B030D-6E8A-4147-A177-3AD203B41FA5}">
                      <a16:colId xmlns:a16="http://schemas.microsoft.com/office/drawing/2014/main" val="1036676760"/>
                    </a:ext>
                  </a:extLst>
                </a:gridCol>
                <a:gridCol w="1556535">
                  <a:extLst>
                    <a:ext uri="{9D8B030D-6E8A-4147-A177-3AD203B41FA5}">
                      <a16:colId xmlns:a16="http://schemas.microsoft.com/office/drawing/2014/main" val="3513241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fit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nlmixr</a:t>
                      </a:r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 fit object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385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Number of simulation iterations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941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bins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Either "density", "time", or "data", "none", or one of the approaches available in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classInterval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en-GB" sz="600" b="0" dirty="0">
                          <a:solidFill>
                            <a:srgbClr val="1F4E79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such as "</a:t>
                      </a:r>
                      <a:r>
                        <a:rPr lang="en-GB" sz="600" b="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jenks</a:t>
                      </a:r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" (default) or "pretty", or a numeric vector specifying the bin separators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n_bins</a:t>
                      </a:r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When using the "auto" binning method, what number of bins to use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639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bin_mid</a:t>
                      </a:r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Either "mean" for the mean of all timepoints (default) or "middle" to use the average of the bin boundaries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037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A list of </a:t>
                      </a:r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w</a:t>
                      </a:r>
                      <a:r>
                        <a:rPr lang="en-GB" sz="600" b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hat </a:t>
                      </a:r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to show in VPC (</a:t>
                      </a:r>
                      <a:r>
                        <a:rPr lang="en-GB" sz="600" b="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obs_dv</a:t>
                      </a:r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600" b="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obs_ci</a:t>
                      </a:r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, pi, </a:t>
                      </a:r>
                      <a:r>
                        <a:rPr lang="en-GB" sz="600" b="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pi_as_area</a:t>
                      </a:r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600" b="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pi_ci</a:t>
                      </a:r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600" b="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obs_median</a:t>
                      </a:r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600" b="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sim_median</a:t>
                      </a:r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600" b="0" dirty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sim_median_</a:t>
                      </a:r>
                      <a:r>
                        <a:rPr lang="en-GB" sz="600" b="0" err="1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ci</a:t>
                      </a:r>
                      <a:r>
                        <a:rPr lang="en-GB" sz="600" b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); see </a:t>
                      </a:r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example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221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stratify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Character vector of stratification variables (max 2)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4472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smooth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“Smooth" the VPC (connect bin midpoints) or show as rectangular boxes (default T)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8276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pred_corr</a:t>
                      </a:r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Perform prediction-correction (default F)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803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Simulated prediction interval to plot. Default is c(0.05, 0.95)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397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Confidence interval to plot. Default is (0.05, 0.95)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1914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facet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"wrap", "columns", or "rows"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197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log_y</a:t>
                      </a:r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Logarithmic y-axis? (default F)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516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xlab</a:t>
                      </a:r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Label for x-axis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355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ylab</a:t>
                      </a:r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Label for y-axis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517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title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Title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2144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uloq</a:t>
                      </a:r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Upper limit of quantification (default NULL)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68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lloq</a:t>
                      </a:r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Lower limit of quantification (default NULL)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547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vpc_theme</a:t>
                      </a:r>
                      <a:endParaRPr lang="en-GB" sz="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Theme. Expects list of class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vpc_theme</a:t>
                      </a:r>
                      <a:r>
                        <a:rPr lang="en-GB" sz="6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  <a:cs typeface="Courier New" panose="02070309020205020404" pitchFamily="49" charset="0"/>
                        </a:rPr>
                        <a:t> created with function </a:t>
                      </a:r>
                      <a:r>
                        <a:rPr lang="en-GB" sz="600" b="1" dirty="0" err="1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vpc_theme</a:t>
                      </a: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125053"/>
                  </a:ext>
                </a:extLst>
              </a:tr>
            </a:tbl>
          </a:graphicData>
        </a:graphic>
      </p:graphicFrame>
      <p:graphicFrame>
        <p:nvGraphicFramePr>
          <p:cNvPr id="80" name="Table 79">
            <a:extLst>
              <a:ext uri="{FF2B5EF4-FFF2-40B4-BE49-F238E27FC236}">
                <a16:creationId xmlns:a16="http://schemas.microsoft.com/office/drawing/2014/main" id="{8E8EB7A1-41EB-4B5A-9C4F-D6469D883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462357"/>
              </p:ext>
            </p:extLst>
          </p:nvPr>
        </p:nvGraphicFramePr>
        <p:xfrm>
          <a:off x="7418197" y="482074"/>
          <a:ext cx="2272820" cy="632184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272820">
                  <a:extLst>
                    <a:ext uri="{9D8B030D-6E8A-4147-A177-3AD203B41FA5}">
                      <a16:colId xmlns:a16="http://schemas.microsoft.com/office/drawing/2014/main" val="1036676760"/>
                    </a:ext>
                  </a:extLst>
                </a:gridCol>
              </a:tblGrid>
              <a:tr h="6321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200"/>
                        </a:spcAft>
                      </a:pP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200"/>
                        </a:spcAft>
                      </a:pPr>
                      <a:endParaRPr lang="en-GB" sz="600" b="1" dirty="0">
                        <a:solidFill>
                          <a:srgbClr val="1F4E79"/>
                        </a:solidFill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200"/>
                        </a:spcAft>
                      </a:pPr>
                      <a:endParaRPr lang="en-GB" sz="600" b="1" dirty="0">
                        <a:solidFill>
                          <a:srgbClr val="1F4E79"/>
                        </a:solidFill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200"/>
                        </a:spcAft>
                      </a:pPr>
                      <a:endParaRPr lang="en-GB" sz="600" b="1" dirty="0">
                        <a:solidFill>
                          <a:srgbClr val="1F4E79"/>
                        </a:solidFill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200"/>
                        </a:spcAft>
                      </a:pPr>
                      <a:endParaRPr lang="en-GB" sz="600" b="1" dirty="0">
                        <a:solidFill>
                          <a:srgbClr val="1F4E79"/>
                        </a:solidFill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385695"/>
                  </a:ext>
                </a:extLst>
              </a:tr>
            </a:tbl>
          </a:graphicData>
        </a:graphic>
      </p:graphicFrame>
      <p:pic>
        <p:nvPicPr>
          <p:cNvPr id="26" name="Picture 25">
            <a:extLst>
              <a:ext uri="{FF2B5EF4-FFF2-40B4-BE49-F238E27FC236}">
                <a16:creationId xmlns:a16="http://schemas.microsoft.com/office/drawing/2014/main" id="{8887F84B-512C-4C1D-9324-C4D40280B08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65329" y="518439"/>
            <a:ext cx="2178556" cy="544639"/>
          </a:xfrm>
          <a:prstGeom prst="rect">
            <a:avLst/>
          </a:prstGeom>
        </p:spPr>
      </p:pic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21CC7F74-D019-47AC-9E3F-8710B0AC3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844782"/>
              </p:ext>
            </p:extLst>
          </p:nvPr>
        </p:nvGraphicFramePr>
        <p:xfrm>
          <a:off x="7418699" y="1172731"/>
          <a:ext cx="2271816" cy="116992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271816">
                  <a:extLst>
                    <a:ext uri="{9D8B030D-6E8A-4147-A177-3AD203B41FA5}">
                      <a16:colId xmlns:a16="http://schemas.microsoft.com/office/drawing/2014/main" val="1036676760"/>
                    </a:ext>
                  </a:extLst>
                </a:gridCol>
              </a:tblGrid>
              <a:tr h="11699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200"/>
                        </a:spcAft>
                      </a:pP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200"/>
                        </a:spcAft>
                      </a:pPr>
                      <a:endParaRPr lang="en-GB" sz="600" b="1" dirty="0">
                        <a:solidFill>
                          <a:srgbClr val="1F4E79"/>
                        </a:solidFill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200"/>
                        </a:spcAft>
                      </a:pPr>
                      <a:endParaRPr lang="en-GB" sz="600" b="1" dirty="0">
                        <a:solidFill>
                          <a:srgbClr val="1F4E79"/>
                        </a:solidFill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200"/>
                        </a:spcAft>
                      </a:pPr>
                      <a:endParaRPr lang="en-GB" sz="600" b="1" dirty="0">
                        <a:solidFill>
                          <a:srgbClr val="1F4E79"/>
                        </a:solidFill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200"/>
                        </a:spcAft>
                      </a:pPr>
                      <a:endParaRPr lang="en-GB" sz="600" b="1" dirty="0">
                        <a:solidFill>
                          <a:srgbClr val="1F4E79"/>
                        </a:solidFill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385695"/>
                  </a:ext>
                </a:extLst>
              </a:tr>
            </a:tbl>
          </a:graphicData>
        </a:graphic>
      </p:graphicFrame>
      <p:pic>
        <p:nvPicPr>
          <p:cNvPr id="48" name="Picture 47">
            <a:extLst>
              <a:ext uri="{FF2B5EF4-FFF2-40B4-BE49-F238E27FC236}">
                <a16:creationId xmlns:a16="http://schemas.microsoft.com/office/drawing/2014/main" id="{043508BB-B7BD-46DA-A111-B803AAC74CD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73167" y="1184736"/>
            <a:ext cx="2176751" cy="1088376"/>
          </a:xfrm>
          <a:prstGeom prst="rect">
            <a:avLst/>
          </a:prstGeom>
        </p:spPr>
      </p:pic>
      <p:graphicFrame>
        <p:nvGraphicFramePr>
          <p:cNvPr id="88" name="Table 87">
            <a:extLst>
              <a:ext uri="{FF2B5EF4-FFF2-40B4-BE49-F238E27FC236}">
                <a16:creationId xmlns:a16="http://schemas.microsoft.com/office/drawing/2014/main" id="{68D4266D-71E2-4A88-82FE-E99650A02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267430"/>
              </p:ext>
            </p:extLst>
          </p:nvPr>
        </p:nvGraphicFramePr>
        <p:xfrm>
          <a:off x="7418700" y="2399434"/>
          <a:ext cx="2271815" cy="120713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271815">
                  <a:extLst>
                    <a:ext uri="{9D8B030D-6E8A-4147-A177-3AD203B41FA5}">
                      <a16:colId xmlns:a16="http://schemas.microsoft.com/office/drawing/2014/main" val="1036676760"/>
                    </a:ext>
                  </a:extLst>
                </a:gridCol>
              </a:tblGrid>
              <a:tr h="12071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200"/>
                        </a:spcAft>
                      </a:pPr>
                      <a:r>
                        <a:rPr lang="en-GB" sz="600" b="1" dirty="0">
                          <a:solidFill>
                            <a:srgbClr val="1F4E79"/>
                          </a:solidFill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200"/>
                        </a:spcAft>
                      </a:pPr>
                      <a:endParaRPr lang="en-GB" sz="600" b="1" dirty="0">
                        <a:solidFill>
                          <a:srgbClr val="1F4E79"/>
                        </a:solidFill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200"/>
                        </a:spcAft>
                      </a:pPr>
                      <a:endParaRPr lang="en-GB" sz="600" b="1" dirty="0">
                        <a:solidFill>
                          <a:srgbClr val="1F4E79"/>
                        </a:solidFill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200"/>
                        </a:spcAft>
                      </a:pPr>
                      <a:endParaRPr lang="en-GB" sz="600" b="1" dirty="0">
                        <a:solidFill>
                          <a:srgbClr val="1F4E79"/>
                        </a:solidFill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200"/>
                        </a:spcAft>
                      </a:pPr>
                      <a:endParaRPr lang="en-GB" sz="600" b="1" dirty="0">
                        <a:solidFill>
                          <a:srgbClr val="1F4E79"/>
                        </a:solidFill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385695"/>
                  </a:ext>
                </a:extLst>
              </a:tr>
            </a:tbl>
          </a:graphicData>
        </a:graphic>
      </p:graphicFrame>
      <p:pic>
        <p:nvPicPr>
          <p:cNvPr id="49" name="Picture 48">
            <a:extLst>
              <a:ext uri="{FF2B5EF4-FFF2-40B4-BE49-F238E27FC236}">
                <a16:creationId xmlns:a16="http://schemas.microsoft.com/office/drawing/2014/main" id="{B1D464D2-0E3D-4681-8BF0-A51D65DF331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66232" y="2458550"/>
            <a:ext cx="2176751" cy="1088376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BE8E2FDA-037C-4B7B-B4E3-E98A9DC93FCA}"/>
              </a:ext>
            </a:extLst>
          </p:cNvPr>
          <p:cNvSpPr/>
          <p:nvPr/>
        </p:nvSpPr>
        <p:spPr>
          <a:xfrm>
            <a:off x="7413634" y="749027"/>
            <a:ext cx="45719" cy="49206"/>
          </a:xfrm>
          <a:prstGeom prst="rect">
            <a:avLst/>
          </a:prstGeom>
          <a:solidFill>
            <a:srgbClr val="F4F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06C561F1-BEF3-4A0D-B847-9B31D04E8373}"/>
              </a:ext>
            </a:extLst>
          </p:cNvPr>
          <p:cNvCxnSpPr>
            <a:cxnSpLocks/>
          </p:cNvCxnSpPr>
          <p:nvPr/>
        </p:nvCxnSpPr>
        <p:spPr>
          <a:xfrm flipV="1">
            <a:off x="7310023" y="1669934"/>
            <a:ext cx="163144" cy="889798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F7F3576E-A62B-4214-BB9F-23E222EC82BD}"/>
              </a:ext>
            </a:extLst>
          </p:cNvPr>
          <p:cNvCxnSpPr>
            <a:cxnSpLocks/>
            <a:stCxn id="23" idx="3"/>
            <a:endCxn id="90" idx="3"/>
          </p:cNvCxnSpPr>
          <p:nvPr/>
        </p:nvCxnSpPr>
        <p:spPr>
          <a:xfrm flipV="1">
            <a:off x="7310023" y="773630"/>
            <a:ext cx="149330" cy="600660"/>
          </a:xfrm>
          <a:prstGeom prst="bentConnector3">
            <a:avLst>
              <a:gd name="adj1" fmla="val 38341"/>
            </a:avLst>
          </a:prstGeom>
          <a:ln>
            <a:solidFill>
              <a:srgbClr val="C00000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631EFD0A-F280-4F92-A938-C39274EB22F8}"/>
              </a:ext>
            </a:extLst>
          </p:cNvPr>
          <p:cNvCxnSpPr>
            <a:cxnSpLocks/>
          </p:cNvCxnSpPr>
          <p:nvPr/>
        </p:nvCxnSpPr>
        <p:spPr>
          <a:xfrm flipV="1">
            <a:off x="7310023" y="2949647"/>
            <a:ext cx="156209" cy="1670180"/>
          </a:xfrm>
          <a:prstGeom prst="bentConnector3">
            <a:avLst>
              <a:gd name="adj1" fmla="val 36789"/>
            </a:avLst>
          </a:prstGeom>
          <a:ln>
            <a:solidFill>
              <a:srgbClr val="C00000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AEB370C-6661-4881-9A31-34CF8615DAD3}"/>
              </a:ext>
            </a:extLst>
          </p:cNvPr>
          <p:cNvSpPr/>
          <p:nvPr/>
        </p:nvSpPr>
        <p:spPr>
          <a:xfrm>
            <a:off x="8199438" y="2466809"/>
            <a:ext cx="550862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B620233-F461-401B-A6CB-02CFF0F41485}"/>
              </a:ext>
            </a:extLst>
          </p:cNvPr>
          <p:cNvSpPr/>
          <p:nvPr/>
        </p:nvSpPr>
        <p:spPr>
          <a:xfrm>
            <a:off x="9013193" y="3488943"/>
            <a:ext cx="618614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D4A2590-1C9D-4AF7-B5CF-286D8C628860}"/>
              </a:ext>
            </a:extLst>
          </p:cNvPr>
          <p:cNvSpPr/>
          <p:nvPr/>
        </p:nvSpPr>
        <p:spPr>
          <a:xfrm>
            <a:off x="8635367" y="2261558"/>
            <a:ext cx="778507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FCDC0F4-D719-4385-A143-D759BAE1875E}"/>
              </a:ext>
            </a:extLst>
          </p:cNvPr>
          <p:cNvSpPr/>
          <p:nvPr/>
        </p:nvSpPr>
        <p:spPr>
          <a:xfrm>
            <a:off x="7879719" y="1225392"/>
            <a:ext cx="618614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80F4FCB6-B868-4E77-A371-D5A6B55EC25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5"/>
          <a:stretch>
            <a:fillRect/>
          </a:stretch>
        </p:blipFill>
        <p:spPr>
          <a:xfrm>
            <a:off x="190528" y="1500705"/>
            <a:ext cx="2136319" cy="104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756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365</TotalTime>
  <Words>2520</Words>
  <Application>Microsoft Office PowerPoint</Application>
  <PresentationFormat>A4 Paper (210x297 mm)</PresentationFormat>
  <Paragraphs>343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Abadi</vt:lpstr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Wilkins</dc:creator>
  <cp:lastModifiedBy>Rik Schoemaker</cp:lastModifiedBy>
  <cp:revision>179</cp:revision>
  <cp:lastPrinted>2018-07-11T11:15:16Z</cp:lastPrinted>
  <dcterms:created xsi:type="dcterms:W3CDTF">2018-04-03T09:27:23Z</dcterms:created>
  <dcterms:modified xsi:type="dcterms:W3CDTF">2019-11-14T08:21:03Z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929bff8-5b33-42aa-95d2-28f72e792cb0_Enabled">
    <vt:lpwstr>True</vt:lpwstr>
  </property>
  <property fmtid="{D5CDD505-2E9C-101B-9397-08002B2CF9AE}" pid="3" name="MSIP_Label_4929bff8-5b33-42aa-95d2-28f72e792cb0_SiteId">
    <vt:lpwstr>f35a6974-607f-47d4-82d7-ff31d7dc53a5</vt:lpwstr>
  </property>
  <property fmtid="{D5CDD505-2E9C-101B-9397-08002B2CF9AE}" pid="4" name="MSIP_Label_4929bff8-5b33-42aa-95d2-28f72e792cb0_Owner">
    <vt:lpwstr>FIDLEMA3@novartis.net</vt:lpwstr>
  </property>
  <property fmtid="{D5CDD505-2E9C-101B-9397-08002B2CF9AE}" pid="5" name="MSIP_Label_4929bff8-5b33-42aa-95d2-28f72e792cb0_SetDate">
    <vt:lpwstr>2018-10-05T15:25:08.7348201Z</vt:lpwstr>
  </property>
  <property fmtid="{D5CDD505-2E9C-101B-9397-08002B2CF9AE}" pid="6" name="MSIP_Label_4929bff8-5b33-42aa-95d2-28f72e792cb0_Name">
    <vt:lpwstr>Business Use Only</vt:lpwstr>
  </property>
  <property fmtid="{D5CDD505-2E9C-101B-9397-08002B2CF9AE}" pid="7" name="MSIP_Label_4929bff8-5b33-42aa-95d2-28f72e792cb0_Application">
    <vt:lpwstr>Microsoft Azure Information Protection</vt:lpwstr>
  </property>
  <property fmtid="{D5CDD505-2E9C-101B-9397-08002B2CF9AE}" pid="8" name="MSIP_Label_4929bff8-5b33-42aa-95d2-28f72e792cb0_Extended_MSFT_Method">
    <vt:lpwstr>Automatic</vt:lpwstr>
  </property>
  <property fmtid="{D5CDD505-2E9C-101B-9397-08002B2CF9AE}" pid="9" name="Confidentiality">
    <vt:lpwstr>Business Use Only</vt:lpwstr>
  </property>
</Properties>
</file>