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57" r:id="rId3"/>
    <p:sldId id="351" r:id="rId4"/>
    <p:sldId id="321" r:id="rId5"/>
    <p:sldId id="322" r:id="rId6"/>
    <p:sldId id="323" r:id="rId7"/>
    <p:sldId id="268" r:id="rId8"/>
    <p:sldId id="362" r:id="rId9"/>
    <p:sldId id="353" r:id="rId10"/>
    <p:sldId id="363" r:id="rId11"/>
    <p:sldId id="326" r:id="rId12"/>
    <p:sldId id="354" r:id="rId13"/>
    <p:sldId id="262" r:id="rId14"/>
    <p:sldId id="311" r:id="rId15"/>
    <p:sldId id="358" r:id="rId16"/>
    <p:sldId id="361" r:id="rId17"/>
    <p:sldId id="355" r:id="rId18"/>
    <p:sldId id="339" r:id="rId19"/>
    <p:sldId id="340" r:id="rId20"/>
    <p:sldId id="341" r:id="rId21"/>
    <p:sldId id="342" r:id="rId22"/>
    <p:sldId id="343" r:id="rId23"/>
    <p:sldId id="264" r:id="rId24"/>
    <p:sldId id="265" r:id="rId25"/>
    <p:sldId id="309" r:id="rId26"/>
    <p:sldId id="310" r:id="rId27"/>
    <p:sldId id="359" r:id="rId28"/>
    <p:sldId id="313" r:id="rId29"/>
    <p:sldId id="314" r:id="rId30"/>
    <p:sldId id="348" r:id="rId31"/>
    <p:sldId id="349" r:id="rId32"/>
    <p:sldId id="350" r:id="rId33"/>
    <p:sldId id="344" r:id="rId34"/>
    <p:sldId id="345" r:id="rId35"/>
    <p:sldId id="331" r:id="rId36"/>
    <p:sldId id="332" r:id="rId37"/>
    <p:sldId id="360" r:id="rId38"/>
    <p:sldId id="266" r:id="rId39"/>
    <p:sldId id="275" r:id="rId40"/>
    <p:sldId id="347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ECFF"/>
    <a:srgbClr val="99FF33"/>
    <a:srgbClr val="F41A3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-6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5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94CD784-930C-4F09-8956-B934CC883560}" type="datetimeFigureOut">
              <a:rPr lang="en-US"/>
              <a:pPr>
                <a:defRPr/>
              </a:pPr>
              <a:t>2/28/2014</a:t>
            </a:fld>
            <a:endParaRPr lang="en-US"/>
          </a:p>
        </p:txBody>
      </p:sp>
      <p:sp>
        <p:nvSpPr>
          <p:cNvPr id="4096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1FC38AC-D9A9-4071-98C8-CC1B3B60F7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C38AC-D9A9-4071-98C8-CC1B3B60F73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287EB-79F7-4F42-BD71-55F257854762}" type="datetimeFigureOut">
              <a:rPr lang="en-US"/>
              <a:pPr>
                <a:defRPr/>
              </a:pPr>
              <a:t>2/28/2014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5AC1C-73A9-4AF6-8DEA-ADCA98B5EEA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DA7C9-988F-4244-9A68-EE02BE84EC37}" type="datetimeFigureOut">
              <a:rPr lang="en-US"/>
              <a:pPr>
                <a:defRPr/>
              </a:pPr>
              <a:t>2/28/2014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58B38-AB36-4074-B349-B77F4CFFC63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9A513-DC0B-49D1-8FCE-2BDF878ED613}" type="datetimeFigureOut">
              <a:rPr lang="en-US"/>
              <a:pPr>
                <a:defRPr/>
              </a:pPr>
              <a:t>2/28/2014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55C56-00A0-4444-A11D-BBA132429A4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179CB-656B-4733-8795-2B708F2354CB}" type="datetimeFigureOut">
              <a:rPr lang="en-US"/>
              <a:pPr>
                <a:defRPr/>
              </a:pPr>
              <a:t>2/28/2014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F4B06-8206-46AB-A83B-5A8FD3F39D9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7F976-66CC-4B3B-8093-E2C3A643423F}" type="datetimeFigureOut">
              <a:rPr lang="en-US"/>
              <a:pPr>
                <a:defRPr/>
              </a:pPr>
              <a:t>2/28/2014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110DE-CAE5-4004-A30D-F6259A1D3BA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CEA3A-8E96-4E64-89E1-83D11FB0D41C}" type="datetimeFigureOut">
              <a:rPr lang="en-US"/>
              <a:pPr>
                <a:defRPr/>
              </a:pPr>
              <a:t>2/28/2014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57E36-09B2-4CBD-8420-612EE996887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264BB-BF44-4BC8-B842-5176477DAC6C}" type="datetimeFigureOut">
              <a:rPr lang="en-US"/>
              <a:pPr>
                <a:defRPr/>
              </a:pPr>
              <a:t>2/28/2014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6DE76-F17C-458D-8A70-2E2108D82CB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10B90-2F2C-4D9F-B49C-439142B9E919}" type="datetimeFigureOut">
              <a:rPr lang="en-US"/>
              <a:pPr>
                <a:defRPr/>
              </a:pPr>
              <a:t>2/28/2014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954FD-154C-4645-BE30-4478289F403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FED4D-5C76-48D2-B7E8-9F759E8EA350}" type="datetimeFigureOut">
              <a:rPr lang="en-US"/>
              <a:pPr>
                <a:defRPr/>
              </a:pPr>
              <a:t>2/28/2014</a:t>
            </a:fld>
            <a:endParaRPr lang="en-C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61BED-68AB-4287-AA73-A1CEC5D6DF4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2AF5B-B5C2-4AD7-8EED-ECCBE3D3249B}" type="datetimeFigureOut">
              <a:rPr lang="en-US"/>
              <a:pPr>
                <a:defRPr/>
              </a:pPr>
              <a:t>2/28/2014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624EC-4815-46F2-8442-B22E5A7CF37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2EFAD-1A7A-48AA-B10A-FEB458B4A241}" type="datetimeFigureOut">
              <a:rPr lang="en-US"/>
              <a:pPr>
                <a:defRPr/>
              </a:pPr>
              <a:t>2/28/2014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1A34B-3230-408A-BE3C-8BD08B7624C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26C1F4C-67FF-45FC-B755-20572C404850}" type="datetimeFigureOut">
              <a:rPr lang="en-US"/>
              <a:pPr>
                <a:defRPr/>
              </a:pPr>
              <a:t>2/28/2014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4239B8-9328-452D-9EA7-3879C7AAC49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5"/>
          <p:cNvSpPr>
            <a:spLocks noChangeArrowheads="1"/>
          </p:cNvSpPr>
          <p:nvPr/>
        </p:nvSpPr>
        <p:spPr bwMode="auto">
          <a:xfrm>
            <a:off x="4716463" y="260350"/>
            <a:ext cx="4427537" cy="1525588"/>
          </a:xfrm>
          <a:prstGeom prst="wedgeEllipseCallout">
            <a:avLst>
              <a:gd name="adj1" fmla="val -43046"/>
              <a:gd name="adj2" fmla="val 7127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000"/>
              <a:t>Milestone 3 is up!</a:t>
            </a:r>
          </a:p>
        </p:txBody>
      </p:sp>
      <p:sp>
        <p:nvSpPr>
          <p:cNvPr id="205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Milestone 3 Overview</a:t>
            </a:r>
            <a:endParaRPr lang="en-CA" sz="2800" i="1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CA" dirty="0"/>
          </a:p>
        </p:txBody>
      </p:sp>
      <p:sp>
        <p:nvSpPr>
          <p:cNvPr id="12" name="Horizontal Scroll 11"/>
          <p:cNvSpPr/>
          <p:nvPr/>
        </p:nvSpPr>
        <p:spPr>
          <a:xfrm>
            <a:off x="-142875" y="-142875"/>
            <a:ext cx="4214813" cy="2571750"/>
          </a:xfrm>
          <a:prstGeom prst="horizontalScroll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200" dirty="0">
                <a:solidFill>
                  <a:srgbClr val="FF0000"/>
                </a:solidFill>
              </a:rPr>
              <a:t>The design &amp; coding effort for Milestone 3 is higher than for Milestone 2. </a:t>
            </a:r>
          </a:p>
          <a:p>
            <a:pPr algn="ctr">
              <a:defRPr/>
            </a:pPr>
            <a:endParaRPr lang="en-CA" sz="2200" b="1" dirty="0"/>
          </a:p>
          <a:p>
            <a:pPr algn="ctr">
              <a:defRPr/>
            </a:pPr>
            <a:r>
              <a:rPr lang="en-CA" sz="2200" b="1" dirty="0"/>
              <a:t>Start early!</a:t>
            </a:r>
          </a:p>
        </p:txBody>
      </p:sp>
      <p:sp>
        <p:nvSpPr>
          <p:cNvPr id="11" name="Oval Callout 10"/>
          <p:cNvSpPr/>
          <p:nvPr/>
        </p:nvSpPr>
        <p:spPr>
          <a:xfrm>
            <a:off x="4356100" y="3716338"/>
            <a:ext cx="4286250" cy="1270000"/>
          </a:xfrm>
          <a:prstGeom prst="wedgeEllipseCallout">
            <a:avLst>
              <a:gd name="adj1" fmla="val -44106"/>
              <a:gd name="adj2" fmla="val -92575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3000" b="1" dirty="0"/>
              <a:t>ECE 297 Grand Challenge!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endCxn id="22" idx="1"/>
          </p:cNvCxnSpPr>
          <p:nvPr/>
        </p:nvCxnSpPr>
        <p:spPr>
          <a:xfrm flipV="1">
            <a:off x="3059832" y="3036094"/>
            <a:ext cx="2226543" cy="680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Grand Challenge:</a:t>
            </a:r>
            <a:br>
              <a:rPr lang="en-US" dirty="0" smtClean="0"/>
            </a:br>
            <a:r>
              <a:rPr lang="en-US" sz="2400" dirty="0" smtClean="0"/>
              <a:t>A performance benchmark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-357188" y="2155304"/>
            <a:ext cx="1785938" cy="11430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    </a:t>
            </a:r>
            <a:r>
              <a:rPr lang="en-CA" sz="1600" b="1" dirty="0"/>
              <a:t>Application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7624" y="2434208"/>
            <a:ext cx="928687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Client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-204788" y="2307704"/>
            <a:ext cx="1785938" cy="11430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    </a:t>
            </a:r>
            <a:r>
              <a:rPr lang="en-CA" sz="1600" b="1" dirty="0"/>
              <a:t>Application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340024" y="2586608"/>
            <a:ext cx="928687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Client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-52388" y="2460104"/>
            <a:ext cx="1785938" cy="11430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    </a:t>
            </a:r>
            <a:r>
              <a:rPr lang="en-CA" sz="1600" b="1" dirty="0"/>
              <a:t>Application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92424" y="2739008"/>
            <a:ext cx="928687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Client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0012" y="2612504"/>
            <a:ext cx="1785938" cy="11430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    </a:t>
            </a:r>
            <a:r>
              <a:rPr lang="en-CA" sz="1600" b="1" dirty="0"/>
              <a:t>Application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44824" y="2891408"/>
            <a:ext cx="928687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Client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52412" y="2764904"/>
            <a:ext cx="1785938" cy="11430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    </a:t>
            </a:r>
            <a:r>
              <a:rPr lang="en-CA" sz="1600" b="1" dirty="0"/>
              <a:t>Application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97224" y="3043808"/>
            <a:ext cx="928687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Client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04812" y="2917304"/>
            <a:ext cx="1785938" cy="11430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    </a:t>
            </a:r>
            <a:r>
              <a:rPr lang="en-CA" sz="1600" b="1" dirty="0"/>
              <a:t>Application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49624" y="3196208"/>
            <a:ext cx="928687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Client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57212" y="3069704"/>
            <a:ext cx="1785938" cy="11430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    </a:t>
            </a:r>
            <a:r>
              <a:rPr lang="en-CA" sz="1600" b="1" dirty="0"/>
              <a:t>Application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102024" y="3348608"/>
            <a:ext cx="928687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Client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09612" y="3222104"/>
            <a:ext cx="1785938" cy="11430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 smtClean="0"/>
              <a:t>Benchmark</a:t>
            </a:r>
            <a:endParaRPr lang="en-CA" sz="1600" b="1" dirty="0"/>
          </a:p>
        </p:txBody>
      </p:sp>
      <p:sp>
        <p:nvSpPr>
          <p:cNvPr id="20" name="Rectangle 19"/>
          <p:cNvSpPr/>
          <p:nvPr/>
        </p:nvSpPr>
        <p:spPr>
          <a:xfrm>
            <a:off x="2254424" y="3501008"/>
            <a:ext cx="928687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Client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9552" y="5013176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One client per node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5286375" y="2071688"/>
            <a:ext cx="2714625" cy="1928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</a:t>
            </a:r>
          </a:p>
        </p:txBody>
      </p:sp>
      <p:sp>
        <p:nvSpPr>
          <p:cNvPr id="23" name="Flowchart: Multidocument 22"/>
          <p:cNvSpPr/>
          <p:nvPr/>
        </p:nvSpPr>
        <p:spPr>
          <a:xfrm>
            <a:off x="5214938" y="4643438"/>
            <a:ext cx="785812" cy="785812"/>
          </a:xfrm>
          <a:prstGeom prst="flowChartMultidocumen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4" name="Flowchart: Document 23"/>
          <p:cNvSpPr/>
          <p:nvPr/>
        </p:nvSpPr>
        <p:spPr>
          <a:xfrm>
            <a:off x="6429375" y="4643438"/>
            <a:ext cx="642938" cy="785812"/>
          </a:xfrm>
          <a:prstGeom prst="flowChartDocumen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5" name="Flowchart: Document 24"/>
          <p:cNvSpPr/>
          <p:nvPr/>
        </p:nvSpPr>
        <p:spPr>
          <a:xfrm>
            <a:off x="7572375" y="4643438"/>
            <a:ext cx="642938" cy="785812"/>
          </a:xfrm>
          <a:prstGeom prst="flowChartDocumen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6" name="Can 25"/>
          <p:cNvSpPr/>
          <p:nvPr/>
        </p:nvSpPr>
        <p:spPr>
          <a:xfrm>
            <a:off x="4643438" y="5000625"/>
            <a:ext cx="4000500" cy="857250"/>
          </a:xfrm>
          <a:prstGeom prst="can">
            <a:avLst/>
          </a:prstGeom>
          <a:solidFill>
            <a:schemeClr val="bg1">
              <a:lumMod val="85000"/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2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CA" sz="2200" dirty="0">
                <a:solidFill>
                  <a:schemeClr val="tx1"/>
                </a:solidFill>
              </a:rPr>
              <a:t>Persistence to </a:t>
            </a:r>
            <a:r>
              <a:rPr lang="en-CA" sz="2200" dirty="0" smtClean="0">
                <a:solidFill>
                  <a:schemeClr val="tx1"/>
                </a:solidFill>
              </a:rPr>
              <a:t>disk</a:t>
            </a:r>
            <a:endParaRPr lang="en-CA" sz="22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00688" y="2286000"/>
            <a:ext cx="500062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1000" dirty="0"/>
              <a:t>Table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86500" y="2286000"/>
            <a:ext cx="785813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Table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500688" y="2928938"/>
            <a:ext cx="1000125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Table </a:t>
            </a:r>
          </a:p>
        </p:txBody>
      </p:sp>
      <p:sp>
        <p:nvSpPr>
          <p:cNvPr id="30" name="Flowchart: Document 29"/>
          <p:cNvSpPr/>
          <p:nvPr/>
        </p:nvSpPr>
        <p:spPr>
          <a:xfrm>
            <a:off x="8286750" y="2071688"/>
            <a:ext cx="642938" cy="785812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1200" dirty="0" err="1"/>
              <a:t>Config</a:t>
            </a:r>
            <a:r>
              <a:rPr lang="en-CA" sz="1200" dirty="0"/>
              <a:t>.</a:t>
            </a:r>
          </a:p>
        </p:txBody>
      </p:sp>
      <p:sp>
        <p:nvSpPr>
          <p:cNvPr id="31" name="TextBox 25"/>
          <p:cNvSpPr txBox="1">
            <a:spLocks noChangeArrowheads="1"/>
          </p:cNvSpPr>
          <p:nvPr/>
        </p:nvSpPr>
        <p:spPr bwMode="auto">
          <a:xfrm>
            <a:off x="6286500" y="3643313"/>
            <a:ext cx="169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Storage server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715125" y="2928938"/>
            <a:ext cx="1143000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Table 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6180138" y="4537075"/>
            <a:ext cx="107156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001000" y="2357438"/>
            <a:ext cx="2857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40152" y="6021288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Milestone 4</a:t>
            </a:r>
            <a:endParaRPr lang="en-US" sz="2400" dirty="0"/>
          </a:p>
        </p:txBody>
      </p:sp>
      <p:cxnSp>
        <p:nvCxnSpPr>
          <p:cNvPr id="42" name="Straight Arrow Connector 41"/>
          <p:cNvCxnSpPr>
            <a:stCxn id="20" idx="3"/>
            <a:endCxn id="22" idx="1"/>
          </p:cNvCxnSpPr>
          <p:nvPr/>
        </p:nvCxnSpPr>
        <p:spPr>
          <a:xfrm flipV="1">
            <a:off x="3183111" y="3036094"/>
            <a:ext cx="2103264" cy="750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2" idx="1"/>
          </p:cNvCxnSpPr>
          <p:nvPr/>
        </p:nvCxnSpPr>
        <p:spPr>
          <a:xfrm flipV="1">
            <a:off x="2921521" y="3036094"/>
            <a:ext cx="2364854" cy="4649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2" idx="1"/>
          </p:cNvCxnSpPr>
          <p:nvPr/>
        </p:nvCxnSpPr>
        <p:spPr>
          <a:xfrm flipV="1">
            <a:off x="2771800" y="3036094"/>
            <a:ext cx="2514575" cy="320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2" idx="1"/>
          </p:cNvCxnSpPr>
          <p:nvPr/>
        </p:nvCxnSpPr>
        <p:spPr>
          <a:xfrm flipV="1">
            <a:off x="2555776" y="3036094"/>
            <a:ext cx="2730599" cy="137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2" idx="1"/>
          </p:cNvCxnSpPr>
          <p:nvPr/>
        </p:nvCxnSpPr>
        <p:spPr>
          <a:xfrm>
            <a:off x="1979712" y="2597770"/>
            <a:ext cx="3306663" cy="438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843808" y="263691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/>
        </p:nvSpPr>
        <p:spPr>
          <a:xfrm>
            <a:off x="2214563" y="2500313"/>
            <a:ext cx="285750" cy="2857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2786063" y="1928813"/>
            <a:ext cx="285750" cy="2857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2500313" y="4000500"/>
            <a:ext cx="285750" cy="2857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45" name="Rounded Rectangle 44"/>
          <p:cNvSpPr/>
          <p:nvPr/>
        </p:nvSpPr>
        <p:spPr>
          <a:xfrm>
            <a:off x="-357188" y="1000125"/>
            <a:ext cx="1785938" cy="11430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    </a:t>
            </a:r>
            <a:r>
              <a:rPr lang="en-CA" sz="1600" b="1" dirty="0"/>
              <a:t>Application</a:t>
            </a:r>
          </a:p>
        </p:txBody>
      </p:sp>
      <p:sp>
        <p:nvSpPr>
          <p:cNvPr id="10246" name="Title 7"/>
          <p:cNvSpPr>
            <a:spLocks noGrp="1"/>
          </p:cNvSpPr>
          <p:nvPr>
            <p:ph type="title"/>
          </p:nvPr>
        </p:nvSpPr>
        <p:spPr>
          <a:xfrm>
            <a:off x="457200" y="-214313"/>
            <a:ext cx="8229600" cy="1143001"/>
          </a:xfrm>
        </p:spPr>
        <p:txBody>
          <a:bodyPr/>
          <a:lstStyle/>
          <a:p>
            <a:r>
              <a:rPr lang="en-CA" sz="3800" smtClean="0"/>
              <a:t>Change impact</a:t>
            </a:r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CA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31EC64-3768-4378-B616-4D6AB6D3A75C}" type="slidenum">
              <a:rPr lang="en-CA" smtClean="0"/>
              <a:pPr>
                <a:defRPr/>
              </a:pPr>
              <a:t>11</a:t>
            </a:fld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1189038" y="1285875"/>
            <a:ext cx="928687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Client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86375" y="2071688"/>
            <a:ext cx="2714625" cy="1928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00688" y="2286000"/>
            <a:ext cx="500062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1000" dirty="0"/>
              <a:t>Table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86500" y="2286000"/>
            <a:ext cx="785813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Table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00688" y="2928938"/>
            <a:ext cx="1000125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Table </a:t>
            </a:r>
          </a:p>
        </p:txBody>
      </p:sp>
      <p:pic>
        <p:nvPicPr>
          <p:cNvPr id="102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25" y="2357438"/>
            <a:ext cx="2071688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5" name="TextBox 20"/>
          <p:cNvSpPr txBox="1">
            <a:spLocks noChangeArrowheads="1"/>
          </p:cNvSpPr>
          <p:nvPr/>
        </p:nvSpPr>
        <p:spPr bwMode="auto">
          <a:xfrm>
            <a:off x="3214688" y="2857500"/>
            <a:ext cx="10302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Network</a:t>
            </a:r>
          </a:p>
        </p:txBody>
      </p:sp>
      <p:sp>
        <p:nvSpPr>
          <p:cNvPr id="24" name="Flowchart: Document 23"/>
          <p:cNvSpPr/>
          <p:nvPr/>
        </p:nvSpPr>
        <p:spPr>
          <a:xfrm>
            <a:off x="8286750" y="2071688"/>
            <a:ext cx="642938" cy="785812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1200" dirty="0" err="1"/>
              <a:t>Config</a:t>
            </a:r>
            <a:r>
              <a:rPr lang="en-CA" sz="1200" dirty="0"/>
              <a:t>.</a:t>
            </a:r>
          </a:p>
        </p:txBody>
      </p:sp>
      <p:sp>
        <p:nvSpPr>
          <p:cNvPr id="10257" name="TextBox 25"/>
          <p:cNvSpPr txBox="1">
            <a:spLocks noChangeArrowheads="1"/>
          </p:cNvSpPr>
          <p:nvPr/>
        </p:nvSpPr>
        <p:spPr bwMode="auto">
          <a:xfrm>
            <a:off x="6286500" y="3643313"/>
            <a:ext cx="169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Storage server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15125" y="2928938"/>
            <a:ext cx="1143000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Table 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001000" y="2357438"/>
            <a:ext cx="2857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9" idx="3"/>
            <a:endCxn id="12" idx="1"/>
          </p:cNvCxnSpPr>
          <p:nvPr/>
        </p:nvCxnSpPr>
        <p:spPr>
          <a:xfrm>
            <a:off x="2117725" y="1571625"/>
            <a:ext cx="3168650" cy="1463675"/>
          </a:xfrm>
          <a:prstGeom prst="curvedConnector3">
            <a:avLst>
              <a:gd name="adj1" fmla="val 351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endCxn id="12" idx="1"/>
          </p:cNvCxnSpPr>
          <p:nvPr/>
        </p:nvCxnSpPr>
        <p:spPr>
          <a:xfrm flipV="1">
            <a:off x="2117725" y="3035300"/>
            <a:ext cx="3168650" cy="965200"/>
          </a:xfrm>
          <a:prstGeom prst="curvedConnector3">
            <a:avLst>
              <a:gd name="adj1" fmla="val 328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endCxn id="12" idx="1"/>
          </p:cNvCxnSpPr>
          <p:nvPr/>
        </p:nvCxnSpPr>
        <p:spPr>
          <a:xfrm>
            <a:off x="2143125" y="2643188"/>
            <a:ext cx="3143250" cy="392112"/>
          </a:xfrm>
          <a:prstGeom prst="curvedConnector3">
            <a:avLst>
              <a:gd name="adj1" fmla="val 386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3" name="TextBox 65"/>
          <p:cNvSpPr txBox="1">
            <a:spLocks noChangeArrowheads="1"/>
          </p:cNvSpPr>
          <p:nvPr/>
        </p:nvSpPr>
        <p:spPr bwMode="auto">
          <a:xfrm>
            <a:off x="2857500" y="1714500"/>
            <a:ext cx="890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get(…)</a:t>
            </a:r>
          </a:p>
        </p:txBody>
      </p:sp>
      <p:sp>
        <p:nvSpPr>
          <p:cNvPr id="10264" name="TextBox 66"/>
          <p:cNvSpPr txBox="1">
            <a:spLocks noChangeArrowheads="1"/>
          </p:cNvSpPr>
          <p:nvPr/>
        </p:nvSpPr>
        <p:spPr bwMode="auto">
          <a:xfrm>
            <a:off x="2252663" y="2344738"/>
            <a:ext cx="8778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set(…)</a:t>
            </a:r>
          </a:p>
        </p:txBody>
      </p:sp>
      <p:sp>
        <p:nvSpPr>
          <p:cNvPr id="10265" name="TextBox 67"/>
          <p:cNvSpPr txBox="1">
            <a:spLocks noChangeArrowheads="1"/>
          </p:cNvSpPr>
          <p:nvPr/>
        </p:nvSpPr>
        <p:spPr bwMode="auto">
          <a:xfrm>
            <a:off x="2500313" y="3844925"/>
            <a:ext cx="1196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/>
              <a:t>query(…)</a:t>
            </a:r>
          </a:p>
        </p:txBody>
      </p:sp>
      <p:sp>
        <p:nvSpPr>
          <p:cNvPr id="35" name="Oval 34"/>
          <p:cNvSpPr/>
          <p:nvPr/>
        </p:nvSpPr>
        <p:spPr>
          <a:xfrm>
            <a:off x="5143500" y="2928938"/>
            <a:ext cx="285750" cy="2857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2000250" y="1428750"/>
            <a:ext cx="285750" cy="2857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5429250" y="3429000"/>
            <a:ext cx="285750" cy="2857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8215313" y="2643188"/>
            <a:ext cx="285750" cy="2857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5291138" y="5083175"/>
            <a:ext cx="285750" cy="2857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0271" name="TextBox 40"/>
          <p:cNvSpPr txBox="1">
            <a:spLocks noChangeArrowheads="1"/>
          </p:cNvSpPr>
          <p:nvPr/>
        </p:nvSpPr>
        <p:spPr bwMode="auto">
          <a:xfrm>
            <a:off x="5535613" y="4940300"/>
            <a:ext cx="23987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Pieces likely effected </a:t>
            </a:r>
          </a:p>
          <a:p>
            <a:r>
              <a:rPr lang="en-CA"/>
              <a:t>by  extensions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148263" y="4868863"/>
            <a:ext cx="2714625" cy="785812"/>
          </a:xfrm>
          <a:prstGeom prst="roundRect">
            <a:avLst/>
          </a:prstGeom>
          <a:solidFill>
            <a:schemeClr val="accent3">
              <a:lumMod val="40000"/>
              <a:lumOff val="6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graphicFrame>
        <p:nvGraphicFramePr>
          <p:cNvPr id="44" name="Group 6"/>
          <p:cNvGraphicFramePr>
            <a:graphicFrameLocks noGrp="1"/>
          </p:cNvGraphicFramePr>
          <p:nvPr/>
        </p:nvGraphicFramePr>
        <p:xfrm>
          <a:off x="285750" y="4857750"/>
          <a:ext cx="3357562" cy="1296670"/>
        </p:xfrm>
        <a:graphic>
          <a:graphicData uri="http://schemas.openxmlformats.org/drawingml/2006/table">
            <a:tbl>
              <a:tblPr/>
              <a:tblGrid>
                <a:gridCol w="1012825"/>
                <a:gridCol w="1344612"/>
                <a:gridCol w="1000125"/>
              </a:tblGrid>
              <a:tr h="18573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Cities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province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temperature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Toronto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Ontario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Winnipeg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Manitoba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Vancouver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British Columbia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7786688" y="2214563"/>
            <a:ext cx="285750" cy="2857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 lot of code changes &amp; extensions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Start early</a:t>
            </a:r>
          </a:p>
          <a:p>
            <a:endParaRPr lang="en-CA" smtClean="0"/>
          </a:p>
          <a:p>
            <a:r>
              <a:rPr lang="en-CA" smtClean="0"/>
              <a:t>Plan</a:t>
            </a:r>
          </a:p>
          <a:p>
            <a:endParaRPr lang="en-CA" smtClean="0"/>
          </a:p>
          <a:p>
            <a:r>
              <a:rPr lang="en-CA" smtClean="0"/>
              <a:t>Design</a:t>
            </a:r>
          </a:p>
          <a:p>
            <a:endParaRPr lang="en-CA" smtClean="0"/>
          </a:p>
          <a:p>
            <a:r>
              <a:rPr lang="en-CA" smtClean="0"/>
              <a:t>Divide and conquer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Configuration file changes</a:t>
            </a:r>
          </a:p>
        </p:txBody>
      </p:sp>
      <p:graphicFrame>
        <p:nvGraphicFramePr>
          <p:cNvPr id="20531" name="Group 51"/>
          <p:cNvGraphicFramePr>
            <a:graphicFrameLocks noGrp="1"/>
          </p:cNvGraphicFramePr>
          <p:nvPr/>
        </p:nvGraphicFramePr>
        <p:xfrm>
          <a:off x="1293813" y="3648075"/>
          <a:ext cx="2701925" cy="2444751"/>
        </p:xfrm>
        <a:graphic>
          <a:graphicData uri="http://schemas.openxmlformats.org/drawingml/2006/table">
            <a:tbl>
              <a:tblPr/>
              <a:tblGrid>
                <a:gridCol w="1549400"/>
                <a:gridCol w="1152525"/>
              </a:tblGrid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4352321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4535243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5324353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08" name="Text Box 34"/>
          <p:cNvSpPr txBox="1">
            <a:spLocks noChangeArrowheads="1"/>
          </p:cNvSpPr>
          <p:nvPr/>
        </p:nvSpPr>
        <p:spPr bwMode="auto">
          <a:xfrm>
            <a:off x="708025" y="3090863"/>
            <a:ext cx="1487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Students</a:t>
            </a:r>
          </a:p>
        </p:txBody>
      </p:sp>
      <p:sp>
        <p:nvSpPr>
          <p:cNvPr id="12309" name="Rectangle 45"/>
          <p:cNvSpPr>
            <a:spLocks noChangeArrowheads="1"/>
          </p:cNvSpPr>
          <p:nvPr/>
        </p:nvSpPr>
        <p:spPr bwMode="auto">
          <a:xfrm>
            <a:off x="250825" y="1271588"/>
            <a:ext cx="5621338" cy="430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200">
                <a:latin typeface="Courier New" pitchFamily="49" charset="0"/>
              </a:rPr>
              <a:t>table </a:t>
            </a:r>
            <a:r>
              <a:rPr lang="en-US" sz="2200">
                <a:solidFill>
                  <a:srgbClr val="008000"/>
                </a:solidFill>
                <a:latin typeface="Courier New" pitchFamily="49" charset="0"/>
              </a:rPr>
              <a:t>students</a:t>
            </a:r>
            <a:r>
              <a:rPr lang="en-US" sz="2200">
                <a:latin typeface="Courier New" pitchFamily="49" charset="0"/>
              </a:rPr>
              <a:t> id:</a:t>
            </a:r>
            <a:r>
              <a:rPr lang="en-US" sz="2200" b="1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en-US" sz="2200">
                <a:latin typeface="Courier New" pitchFamily="49" charset="0"/>
              </a:rPr>
              <a:t>, grade:</a:t>
            </a:r>
            <a:r>
              <a:rPr lang="en-US" sz="2200" b="1">
                <a:solidFill>
                  <a:schemeClr val="accent1"/>
                </a:solidFill>
                <a:latin typeface="Courier New" pitchFamily="49" charset="0"/>
              </a:rPr>
              <a:t>int</a:t>
            </a:r>
            <a:endParaRPr lang="en-US" sz="2200">
              <a:latin typeface="Courier New" pitchFamily="49" charset="0"/>
            </a:endParaRPr>
          </a:p>
        </p:txBody>
      </p:sp>
      <p:sp>
        <p:nvSpPr>
          <p:cNvPr id="12310" name="Rectangle 46"/>
          <p:cNvSpPr>
            <a:spLocks noChangeArrowheads="1"/>
          </p:cNvSpPr>
          <p:nvPr/>
        </p:nvSpPr>
        <p:spPr bwMode="auto">
          <a:xfrm>
            <a:off x="4643438" y="2259023"/>
            <a:ext cx="450315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1"/>
                </a:solidFill>
              </a:rPr>
              <a:t>Column types</a:t>
            </a:r>
          </a:p>
          <a:p>
            <a:pPr>
              <a:buFontTx/>
              <a:buChar char="•"/>
              <a:defRPr/>
            </a:pPr>
            <a:r>
              <a:rPr lang="en-US" sz="2800" dirty="0"/>
              <a:t> </a:t>
            </a:r>
            <a:r>
              <a:rPr lang="en-US" sz="2800" b="1" dirty="0"/>
              <a:t>char[SIZE]:</a:t>
            </a:r>
            <a:r>
              <a:rPr lang="en-US" sz="2800" dirty="0"/>
              <a:t> String with a </a:t>
            </a:r>
          </a:p>
          <a:p>
            <a:pPr>
              <a:defRPr/>
            </a:pPr>
            <a:r>
              <a:rPr lang="en-US" sz="2800" dirty="0"/>
              <a:t>  maximum length of SIZE </a:t>
            </a:r>
          </a:p>
          <a:p>
            <a:pPr>
              <a:defRPr/>
            </a:pPr>
            <a:r>
              <a:rPr lang="en-US" sz="2800" dirty="0"/>
              <a:t>  characters (including null </a:t>
            </a:r>
          </a:p>
          <a:p>
            <a:pPr>
              <a:defRPr/>
            </a:pPr>
            <a:r>
              <a:rPr lang="en-US" sz="2800" dirty="0"/>
              <a:t>  terminating character) </a:t>
            </a:r>
          </a:p>
          <a:p>
            <a:pPr>
              <a:buFontTx/>
              <a:buChar char="•"/>
              <a:defRPr/>
            </a:pPr>
            <a:r>
              <a:rPr lang="en-US" sz="2800" dirty="0"/>
              <a:t> </a:t>
            </a:r>
            <a:r>
              <a:rPr lang="en-US" sz="2800" b="1" dirty="0" err="1"/>
              <a:t>int</a:t>
            </a:r>
            <a:r>
              <a:rPr lang="en-US" sz="2800" dirty="0"/>
              <a:t>: Unsigned integer </a:t>
            </a:r>
          </a:p>
          <a:p>
            <a:pPr>
              <a:defRPr/>
            </a:pPr>
            <a:r>
              <a:rPr lang="en-US" sz="2800" dirty="0"/>
              <a:t>  (C's </a:t>
            </a:r>
            <a:r>
              <a:rPr lang="en-US" sz="2800" dirty="0" err="1"/>
              <a:t>int</a:t>
            </a:r>
            <a:r>
              <a:rPr lang="en-US" sz="2800" dirty="0"/>
              <a:t> type)</a:t>
            </a:r>
          </a:p>
          <a:p>
            <a:pPr>
              <a:buFontTx/>
              <a:buChar char="•"/>
              <a:defRPr/>
            </a:pPr>
            <a:r>
              <a:rPr lang="en-US" sz="2800" dirty="0"/>
              <a:t> </a:t>
            </a:r>
            <a:r>
              <a:rPr lang="en-US" sz="2800" b="1" strike="sngStrike" dirty="0"/>
              <a:t>float</a:t>
            </a:r>
            <a:r>
              <a:rPr lang="en-US" sz="2800" strike="sngStrike" dirty="0"/>
              <a:t>: Unsigned floating </a:t>
            </a:r>
          </a:p>
          <a:p>
            <a:pPr>
              <a:defRPr/>
            </a:pPr>
            <a:r>
              <a:rPr lang="en-US" sz="2800" strike="sngStrike" dirty="0"/>
              <a:t>  point (C's float type) </a:t>
            </a:r>
            <a:endParaRPr lang="en-US" sz="2800" strike="sngStrike" dirty="0">
              <a:latin typeface="Calibri" pitchFamily="-105" charset="0"/>
            </a:endParaRPr>
          </a:p>
        </p:txBody>
      </p:sp>
      <p:sp>
        <p:nvSpPr>
          <p:cNvPr id="12311" name="AutoShape 47"/>
          <p:cNvSpPr>
            <a:spLocks noChangeArrowheads="1"/>
          </p:cNvSpPr>
          <p:nvPr/>
        </p:nvSpPr>
        <p:spPr bwMode="auto">
          <a:xfrm>
            <a:off x="0" y="2133600"/>
            <a:ext cx="1979613" cy="647700"/>
          </a:xfrm>
          <a:prstGeom prst="wedgeRoundRectCallout">
            <a:avLst>
              <a:gd name="adj1" fmla="val -11991"/>
              <a:gd name="adj2" fmla="val 12475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/>
              <a:t>Table name</a:t>
            </a:r>
          </a:p>
        </p:txBody>
      </p:sp>
      <p:sp>
        <p:nvSpPr>
          <p:cNvPr id="12312" name="Oval 48"/>
          <p:cNvSpPr>
            <a:spLocks noChangeArrowheads="1"/>
          </p:cNvSpPr>
          <p:nvPr/>
        </p:nvSpPr>
        <p:spPr bwMode="auto">
          <a:xfrm>
            <a:off x="2627313" y="3286125"/>
            <a:ext cx="1366837" cy="3167063"/>
          </a:xfrm>
          <a:prstGeom prst="ellips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313" name="Text Box 49"/>
          <p:cNvSpPr txBox="1">
            <a:spLocks noChangeArrowheads="1"/>
          </p:cNvSpPr>
          <p:nvPr/>
        </p:nvSpPr>
        <p:spPr bwMode="auto">
          <a:xfrm>
            <a:off x="2484438" y="6211888"/>
            <a:ext cx="1465262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 column</a:t>
            </a:r>
          </a:p>
        </p:txBody>
      </p:sp>
      <p:sp>
        <p:nvSpPr>
          <p:cNvPr id="12314" name="AutoShape 50"/>
          <p:cNvSpPr>
            <a:spLocks noChangeArrowheads="1"/>
          </p:cNvSpPr>
          <p:nvPr/>
        </p:nvSpPr>
        <p:spPr bwMode="auto">
          <a:xfrm>
            <a:off x="2411413" y="2133600"/>
            <a:ext cx="1728787" cy="863600"/>
          </a:xfrm>
          <a:prstGeom prst="wedgeRoundRectCallout">
            <a:avLst>
              <a:gd name="adj1" fmla="val -91597"/>
              <a:gd name="adj2" fmla="val 14852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/>
              <a:t>Column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table schema examples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395288" y="1557338"/>
            <a:ext cx="8316912" cy="4852987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800" smtClean="0"/>
              <a:t>table </a:t>
            </a:r>
            <a:r>
              <a:rPr lang="en-US" sz="2800" smtClean="0">
                <a:solidFill>
                  <a:srgbClr val="7030A0"/>
                </a:solidFill>
              </a:rPr>
              <a:t>subwayLines </a:t>
            </a:r>
            <a:r>
              <a:rPr lang="en-US" sz="2800" smtClean="0"/>
              <a:t>name:char[30],  stops:int, kilometres:int </a:t>
            </a:r>
          </a:p>
          <a:p>
            <a:pPr eaLnBrk="1" hangingPunct="1">
              <a:buFont typeface="Arial" charset="0"/>
              <a:buNone/>
            </a:pPr>
            <a:endParaRPr lang="en-US" sz="2800" smtClean="0"/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table </a:t>
            </a:r>
            <a:r>
              <a:rPr lang="en-US" sz="2800" smtClean="0">
                <a:solidFill>
                  <a:srgbClr val="7030A0"/>
                </a:solidFill>
              </a:rPr>
              <a:t>cities</a:t>
            </a:r>
            <a:r>
              <a:rPr lang="en-US" sz="2800" smtClean="0"/>
              <a:t> lowTemperature:int, highTemperature:int, province:char[20] </a:t>
            </a:r>
          </a:p>
          <a:p>
            <a:pPr eaLnBrk="1" hangingPunct="1">
              <a:buFont typeface="Arial" charset="0"/>
              <a:buNone/>
            </a:pPr>
            <a:endParaRPr lang="en-US" sz="2800" smtClean="0"/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table </a:t>
            </a:r>
            <a:r>
              <a:rPr lang="en-US" sz="2800" smtClean="0">
                <a:solidFill>
                  <a:srgbClr val="7030A0"/>
                </a:solidFill>
              </a:rPr>
              <a:t>cars</a:t>
            </a:r>
            <a:r>
              <a:rPr lang="en-US" sz="2800" smtClean="0"/>
              <a:t> brand:char[10], price:int </a:t>
            </a:r>
          </a:p>
          <a:p>
            <a:pPr eaLnBrk="1" hangingPunct="1">
              <a:buFont typeface="Arial" charset="0"/>
              <a:buNone/>
            </a:pPr>
            <a:endParaRPr lang="en-US" sz="2800" smtClean="0"/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table </a:t>
            </a:r>
            <a:r>
              <a:rPr lang="en-US" sz="2800" smtClean="0">
                <a:solidFill>
                  <a:srgbClr val="7030A0"/>
                </a:solidFill>
              </a:rPr>
              <a:t>students</a:t>
            </a:r>
            <a:r>
              <a:rPr lang="en-US" sz="2800" smtClean="0"/>
              <a:t> id:int, grade:int 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table schema examples</a:t>
            </a:r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>
          <a:xfrm>
            <a:off x="395288" y="1557338"/>
            <a:ext cx="8316912" cy="4852987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800" smtClean="0"/>
              <a:t>table </a:t>
            </a:r>
            <a:r>
              <a:rPr lang="en-US" sz="2800" smtClean="0">
                <a:solidFill>
                  <a:srgbClr val="7030A0"/>
                </a:solidFill>
              </a:rPr>
              <a:t>subwayLines </a:t>
            </a:r>
            <a:r>
              <a:rPr lang="en-US" sz="2800" smtClean="0"/>
              <a:t>name:</a:t>
            </a:r>
            <a:r>
              <a:rPr lang="en-US" sz="2800" b="1" smtClean="0"/>
              <a:t>char[30]</a:t>
            </a:r>
            <a:r>
              <a:rPr lang="en-US" sz="2800" smtClean="0"/>
              <a:t>,  stops:</a:t>
            </a:r>
            <a:r>
              <a:rPr lang="en-US" sz="2800" b="1" smtClean="0"/>
              <a:t>int</a:t>
            </a:r>
            <a:r>
              <a:rPr lang="en-US" sz="2800" smtClean="0"/>
              <a:t>, kilometres:</a:t>
            </a:r>
            <a:r>
              <a:rPr lang="en-US" sz="2800" b="1" smtClean="0"/>
              <a:t>int </a:t>
            </a:r>
          </a:p>
          <a:p>
            <a:pPr eaLnBrk="1" hangingPunct="1">
              <a:buFont typeface="Arial" charset="0"/>
              <a:buNone/>
            </a:pPr>
            <a:endParaRPr lang="en-US" sz="2800" smtClean="0"/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table </a:t>
            </a:r>
            <a:r>
              <a:rPr lang="en-US" sz="2800" smtClean="0">
                <a:solidFill>
                  <a:srgbClr val="7030A0"/>
                </a:solidFill>
              </a:rPr>
              <a:t>cities</a:t>
            </a:r>
            <a:r>
              <a:rPr lang="en-US" sz="2800" smtClean="0"/>
              <a:t> lowTemperature:</a:t>
            </a:r>
            <a:r>
              <a:rPr lang="en-US" sz="2800" b="1" smtClean="0"/>
              <a:t>int</a:t>
            </a:r>
            <a:r>
              <a:rPr lang="en-US" sz="2800" smtClean="0"/>
              <a:t>, highTemperature:</a:t>
            </a:r>
            <a:r>
              <a:rPr lang="en-US" sz="2800" b="1" smtClean="0"/>
              <a:t>int</a:t>
            </a:r>
            <a:r>
              <a:rPr lang="en-US" sz="2800" smtClean="0"/>
              <a:t>, province:</a:t>
            </a:r>
            <a:r>
              <a:rPr lang="en-US" sz="2800" b="1" smtClean="0"/>
              <a:t>char[20] </a:t>
            </a:r>
          </a:p>
          <a:p>
            <a:pPr eaLnBrk="1" hangingPunct="1">
              <a:buFont typeface="Arial" charset="0"/>
              <a:buNone/>
            </a:pPr>
            <a:endParaRPr lang="en-US" sz="2800" smtClean="0"/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table </a:t>
            </a:r>
            <a:r>
              <a:rPr lang="en-US" sz="2800" smtClean="0">
                <a:solidFill>
                  <a:srgbClr val="7030A0"/>
                </a:solidFill>
              </a:rPr>
              <a:t>cars</a:t>
            </a:r>
            <a:r>
              <a:rPr lang="en-US" sz="2800" smtClean="0"/>
              <a:t> brand:</a:t>
            </a:r>
            <a:r>
              <a:rPr lang="en-US" sz="2800" b="1" smtClean="0"/>
              <a:t>char[10], </a:t>
            </a:r>
            <a:r>
              <a:rPr lang="en-US" sz="2800" smtClean="0"/>
              <a:t>price:</a:t>
            </a:r>
            <a:r>
              <a:rPr lang="en-US" sz="2800" b="1" smtClean="0"/>
              <a:t>int </a:t>
            </a:r>
          </a:p>
          <a:p>
            <a:pPr eaLnBrk="1" hangingPunct="1">
              <a:buFont typeface="Arial" charset="0"/>
              <a:buNone/>
            </a:pPr>
            <a:endParaRPr lang="en-US" sz="2800" smtClean="0"/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table </a:t>
            </a:r>
            <a:r>
              <a:rPr lang="en-US" sz="2800" smtClean="0">
                <a:solidFill>
                  <a:srgbClr val="7030A0"/>
                </a:solidFill>
              </a:rPr>
              <a:t>students</a:t>
            </a:r>
            <a:r>
              <a:rPr lang="en-US" sz="2800" smtClean="0"/>
              <a:t> id:</a:t>
            </a:r>
            <a:r>
              <a:rPr lang="en-US" sz="2800" b="1" smtClean="0"/>
              <a:t>int</a:t>
            </a:r>
            <a:r>
              <a:rPr lang="en-US" sz="2800" smtClean="0"/>
              <a:t>, grade:</a:t>
            </a:r>
            <a:r>
              <a:rPr lang="en-US" sz="2800" b="1" smtClean="0"/>
              <a:t>int</a:t>
            </a:r>
            <a:r>
              <a:rPr lang="en-US" sz="28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endParaRPr lang="en-US" sz="1000" smtClean="0"/>
          </a:p>
          <a:p>
            <a:pPr>
              <a:defRPr/>
            </a:pPr>
            <a:r>
              <a:rPr lang="en-US" sz="1000" smtClean="0"/>
              <a:t>ECE297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5F2A0-7B4A-410B-9EE9-8E9E58CC759F}" type="slidenum">
              <a:rPr lang="en-US" smtClean="0"/>
              <a:pPr>
                <a:defRPr/>
              </a:pPr>
              <a:t>16</a:t>
            </a:fld>
            <a:endParaRPr lang="en-US" dirty="0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i="1" smtClean="0"/>
              <a:t>What’s to implement?</a:t>
            </a: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2195513" y="2135188"/>
            <a:ext cx="1944687" cy="215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1400" u="sng"/>
              <a:t>server.c</a:t>
            </a:r>
          </a:p>
          <a:p>
            <a:endParaRPr lang="en-US" sz="1400"/>
          </a:p>
          <a:p>
            <a:r>
              <a:rPr lang="en-US" sz="1400"/>
              <a:t>main() {</a:t>
            </a:r>
          </a:p>
          <a:p>
            <a:r>
              <a:rPr lang="en-US" sz="1400"/>
              <a:t>  …</a:t>
            </a:r>
          </a:p>
          <a:p>
            <a:r>
              <a:rPr lang="en-US" sz="1400"/>
              <a:t>}</a:t>
            </a: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2484438" y="1773238"/>
            <a:ext cx="1295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Server</a:t>
            </a:r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5292725" y="2135188"/>
            <a:ext cx="1944688" cy="215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1400" u="sng"/>
              <a:t>storage.c</a:t>
            </a:r>
          </a:p>
          <a:p>
            <a:endParaRPr lang="en-US" sz="1400"/>
          </a:p>
          <a:p>
            <a:r>
              <a:rPr lang="en-US" sz="1400"/>
              <a:t>storage_connect()</a:t>
            </a:r>
          </a:p>
          <a:p>
            <a:r>
              <a:rPr lang="en-US" sz="1400"/>
              <a:t>storage_disconnect()</a:t>
            </a:r>
          </a:p>
          <a:p>
            <a:r>
              <a:rPr lang="en-US" sz="1400"/>
              <a:t>storage_get()</a:t>
            </a:r>
          </a:p>
          <a:p>
            <a:r>
              <a:rPr lang="en-US" sz="1400"/>
              <a:t>storage_set()</a:t>
            </a:r>
          </a:p>
          <a:p>
            <a:r>
              <a:rPr lang="en-US" sz="1400" b="1"/>
              <a:t>storage_query()</a:t>
            </a:r>
          </a:p>
          <a:p>
            <a:endParaRPr lang="en-US" sz="1400"/>
          </a:p>
        </p:txBody>
      </p:sp>
      <p:sp>
        <p:nvSpPr>
          <p:cNvPr id="15368" name="Text Box 6"/>
          <p:cNvSpPr txBox="1">
            <a:spLocks noChangeArrowheads="1"/>
          </p:cNvSpPr>
          <p:nvPr/>
        </p:nvSpPr>
        <p:spPr bwMode="auto">
          <a:xfrm>
            <a:off x="5143500" y="1785938"/>
            <a:ext cx="158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Client library</a:t>
            </a:r>
          </a:p>
        </p:txBody>
      </p:sp>
      <p:sp>
        <p:nvSpPr>
          <p:cNvPr id="15369" name="AutoShape 11"/>
          <p:cNvSpPr>
            <a:spLocks noChangeArrowheads="1"/>
          </p:cNvSpPr>
          <p:nvPr/>
        </p:nvSpPr>
        <p:spPr bwMode="auto">
          <a:xfrm>
            <a:off x="4140200" y="3063875"/>
            <a:ext cx="1152525" cy="142875"/>
          </a:xfrm>
          <a:prstGeom prst="leftRightArrow">
            <a:avLst>
              <a:gd name="adj1" fmla="val 50000"/>
              <a:gd name="adj2" fmla="val 16133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5370" name="AutoShape 15"/>
          <p:cNvSpPr>
            <a:spLocks noChangeArrowheads="1"/>
          </p:cNvSpPr>
          <p:nvPr/>
        </p:nvSpPr>
        <p:spPr bwMode="auto">
          <a:xfrm>
            <a:off x="1979613" y="4941888"/>
            <a:ext cx="719137" cy="792162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Config</a:t>
            </a:r>
            <a:br>
              <a:rPr lang="en-US" sz="1400"/>
            </a:br>
            <a:r>
              <a:rPr lang="en-US" sz="1400"/>
              <a:t>file</a:t>
            </a:r>
          </a:p>
        </p:txBody>
      </p:sp>
      <p:sp>
        <p:nvSpPr>
          <p:cNvPr id="15371" name="AutoShape 16"/>
          <p:cNvSpPr>
            <a:spLocks noChangeArrowheads="1"/>
          </p:cNvSpPr>
          <p:nvPr/>
        </p:nvSpPr>
        <p:spPr bwMode="auto">
          <a:xfrm rot="-2923180">
            <a:off x="2196307" y="4510881"/>
            <a:ext cx="719138" cy="142875"/>
          </a:xfrm>
          <a:prstGeom prst="rightArrow">
            <a:avLst>
              <a:gd name="adj1" fmla="val 50000"/>
              <a:gd name="adj2" fmla="val 1258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5372" name="Text Box 17"/>
          <p:cNvSpPr txBox="1">
            <a:spLocks noChangeArrowheads="1"/>
          </p:cNvSpPr>
          <p:nvPr/>
        </p:nvSpPr>
        <p:spPr bwMode="auto">
          <a:xfrm>
            <a:off x="4068763" y="3279775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TCP</a:t>
            </a:r>
          </a:p>
        </p:txBody>
      </p:sp>
      <p:sp>
        <p:nvSpPr>
          <p:cNvPr id="15373" name="AutoShape 18"/>
          <p:cNvSpPr>
            <a:spLocks/>
          </p:cNvSpPr>
          <p:nvPr/>
        </p:nvSpPr>
        <p:spPr bwMode="auto">
          <a:xfrm>
            <a:off x="0" y="3933825"/>
            <a:ext cx="1714500" cy="1709738"/>
          </a:xfrm>
          <a:prstGeom prst="borderCallout2">
            <a:avLst>
              <a:gd name="adj1" fmla="val 10588"/>
              <a:gd name="adj2" fmla="val 105602"/>
              <a:gd name="adj3" fmla="val 10588"/>
              <a:gd name="adj4" fmla="val 117153"/>
              <a:gd name="adj5" fmla="val 9704"/>
              <a:gd name="adj6" fmla="val 1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Modify </a:t>
            </a:r>
            <a:r>
              <a:rPr lang="en-US" b="1"/>
              <a:t>read_config() </a:t>
            </a:r>
            <a:r>
              <a:rPr lang="en-US"/>
              <a:t>to read the table schemas from config file.</a:t>
            </a:r>
          </a:p>
        </p:txBody>
      </p:sp>
      <p:sp>
        <p:nvSpPr>
          <p:cNvPr id="15374" name="AutoShape 19"/>
          <p:cNvSpPr>
            <a:spLocks/>
          </p:cNvSpPr>
          <p:nvPr/>
        </p:nvSpPr>
        <p:spPr bwMode="auto">
          <a:xfrm>
            <a:off x="0" y="1630363"/>
            <a:ext cx="2071688" cy="1298575"/>
          </a:xfrm>
          <a:prstGeom prst="borderCallout2">
            <a:avLst>
              <a:gd name="adj1" fmla="val 10588"/>
              <a:gd name="adj2" fmla="val 104810"/>
              <a:gd name="adj3" fmla="val 10588"/>
              <a:gd name="adj4" fmla="val 112523"/>
              <a:gd name="adj5" fmla="val 50440"/>
              <a:gd name="adj6" fmla="val 12054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Modify </a:t>
            </a:r>
            <a:r>
              <a:rPr lang="en-US" sz="1600" b="1"/>
              <a:t>handle_command() </a:t>
            </a:r>
            <a:r>
              <a:rPr lang="en-US" sz="1600"/>
              <a:t>to process commands from the client library.</a:t>
            </a:r>
          </a:p>
        </p:txBody>
      </p:sp>
      <p:sp>
        <p:nvSpPr>
          <p:cNvPr id="15375" name="AutoShape 20"/>
          <p:cNvSpPr>
            <a:spLocks/>
          </p:cNvSpPr>
          <p:nvPr/>
        </p:nvSpPr>
        <p:spPr bwMode="auto">
          <a:xfrm>
            <a:off x="7286625" y="1643063"/>
            <a:ext cx="1785938" cy="2071687"/>
          </a:xfrm>
          <a:prstGeom prst="borderCallout2">
            <a:avLst>
              <a:gd name="adj1" fmla="val 9917"/>
              <a:gd name="adj2" fmla="val -5292"/>
              <a:gd name="adj3" fmla="val 9917"/>
              <a:gd name="adj4" fmla="val -20949"/>
              <a:gd name="adj5" fmla="val 27611"/>
              <a:gd name="adj6" fmla="val -2675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Implement </a:t>
            </a:r>
            <a:r>
              <a:rPr lang="en-US" sz="1600" b="1"/>
              <a:t>storage_get(), storage_set() </a:t>
            </a:r>
            <a:r>
              <a:rPr lang="en-US" sz="1600"/>
              <a:t>to communicate commands with the server.</a:t>
            </a:r>
          </a:p>
          <a:p>
            <a:pPr algn="ctr"/>
            <a:r>
              <a:rPr lang="en-US" sz="1600"/>
              <a:t>Implement </a:t>
            </a:r>
            <a:r>
              <a:rPr lang="en-US" sz="1600" b="1"/>
              <a:t>storage_query().</a:t>
            </a:r>
          </a:p>
        </p:txBody>
      </p:sp>
      <p:sp>
        <p:nvSpPr>
          <p:cNvPr id="15376" name="AutoShape 21"/>
          <p:cNvSpPr>
            <a:spLocks/>
          </p:cNvSpPr>
          <p:nvPr/>
        </p:nvSpPr>
        <p:spPr bwMode="auto">
          <a:xfrm>
            <a:off x="4714875" y="4797425"/>
            <a:ext cx="2449513" cy="1060450"/>
          </a:xfrm>
          <a:prstGeom prst="borderCallout2">
            <a:avLst>
              <a:gd name="adj1" fmla="val 13236"/>
              <a:gd name="adj2" fmla="val -4069"/>
              <a:gd name="adj3" fmla="val 13236"/>
              <a:gd name="adj4" fmla="val -24514"/>
              <a:gd name="adj5" fmla="val -77824"/>
              <a:gd name="adj6" fmla="val -5632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600" dirty="0"/>
              <a:t>Re-implement </a:t>
            </a:r>
            <a:r>
              <a:rPr lang="en-US" sz="1600" dirty="0" smtClean="0"/>
              <a:t>“</a:t>
            </a:r>
            <a:r>
              <a:rPr lang="en-US" sz="1600" b="1" dirty="0" smtClean="0"/>
              <a:t>get &amp; set”</a:t>
            </a:r>
            <a:r>
              <a:rPr lang="en-US" sz="1600" dirty="0" smtClean="0"/>
              <a:t> </a:t>
            </a:r>
            <a:r>
              <a:rPr lang="en-US" sz="1600" dirty="0"/>
              <a:t>functions.</a:t>
            </a:r>
          </a:p>
          <a:p>
            <a:pPr algn="ctr"/>
            <a:r>
              <a:rPr lang="en-US" sz="1600" dirty="0"/>
              <a:t>Should call from </a:t>
            </a:r>
            <a:r>
              <a:rPr lang="en-US" sz="1600" b="1" dirty="0" err="1"/>
              <a:t>handle_command</a:t>
            </a:r>
            <a:r>
              <a:rPr lang="en-US" sz="1600" b="1" dirty="0"/>
              <a:t>().</a:t>
            </a:r>
          </a:p>
        </p:txBody>
      </p:sp>
      <p:sp>
        <p:nvSpPr>
          <p:cNvPr id="15377" name="AutoShape 22"/>
          <p:cNvSpPr>
            <a:spLocks/>
          </p:cNvSpPr>
          <p:nvPr/>
        </p:nvSpPr>
        <p:spPr bwMode="auto">
          <a:xfrm>
            <a:off x="5073650" y="6072188"/>
            <a:ext cx="2284413" cy="619125"/>
          </a:xfrm>
          <a:prstGeom prst="borderCallout2">
            <a:avLst>
              <a:gd name="adj1" fmla="val 31856"/>
              <a:gd name="adj2" fmla="val -4069"/>
              <a:gd name="adj3" fmla="val 31856"/>
              <a:gd name="adj4" fmla="val -24852"/>
              <a:gd name="adj5" fmla="val -328708"/>
              <a:gd name="adj6" fmla="val -9754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Design new </a:t>
            </a:r>
            <a:r>
              <a:rPr lang="en-US" b="1"/>
              <a:t>data layout</a:t>
            </a:r>
          </a:p>
        </p:txBody>
      </p:sp>
      <p:sp>
        <p:nvSpPr>
          <p:cNvPr id="15378" name="AutoShape 23"/>
          <p:cNvSpPr>
            <a:spLocks/>
          </p:cNvSpPr>
          <p:nvPr/>
        </p:nvSpPr>
        <p:spPr bwMode="auto">
          <a:xfrm>
            <a:off x="5143500" y="1198563"/>
            <a:ext cx="1857375" cy="587375"/>
          </a:xfrm>
          <a:prstGeom prst="borderCallout2">
            <a:avLst>
              <a:gd name="adj1" fmla="val 22787"/>
              <a:gd name="adj2" fmla="val -4597"/>
              <a:gd name="adj3" fmla="val 22787"/>
              <a:gd name="adj4" fmla="val -27394"/>
              <a:gd name="adj5" fmla="val 326898"/>
              <a:gd name="adj6" fmla="val -5057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Re-design </a:t>
            </a:r>
            <a:r>
              <a:rPr lang="en-US" sz="1600" b="1"/>
              <a:t>network protocol</a:t>
            </a:r>
          </a:p>
        </p:txBody>
      </p:sp>
      <p:sp>
        <p:nvSpPr>
          <p:cNvPr id="15379" name="AutoShape 24"/>
          <p:cNvSpPr>
            <a:spLocks/>
          </p:cNvSpPr>
          <p:nvPr/>
        </p:nvSpPr>
        <p:spPr bwMode="auto">
          <a:xfrm>
            <a:off x="7524750" y="4581525"/>
            <a:ext cx="1439863" cy="704850"/>
          </a:xfrm>
          <a:prstGeom prst="borderCallout2">
            <a:avLst>
              <a:gd name="adj1" fmla="val 13236"/>
              <a:gd name="adj2" fmla="val -5292"/>
              <a:gd name="adj3" fmla="val 13236"/>
              <a:gd name="adj4" fmla="val -15213"/>
              <a:gd name="adj5" fmla="val -1472"/>
              <a:gd name="adj6" fmla="val -2557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Write </a:t>
            </a:r>
          </a:p>
          <a:p>
            <a:pPr algn="ctr"/>
            <a:r>
              <a:rPr lang="en-US" b="1"/>
              <a:t>unit tests</a:t>
            </a:r>
            <a:r>
              <a:rPr lang="en-US"/>
              <a:t>. </a:t>
            </a:r>
          </a:p>
        </p:txBody>
      </p:sp>
      <p:sp>
        <p:nvSpPr>
          <p:cNvPr id="15380" name="TextBox 21"/>
          <p:cNvSpPr txBox="1">
            <a:spLocks noChangeArrowheads="1"/>
          </p:cNvSpPr>
          <p:nvPr/>
        </p:nvSpPr>
        <p:spPr bwMode="auto">
          <a:xfrm>
            <a:off x="0" y="6119813"/>
            <a:ext cx="2928938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400" b="1" i="1">
                <a:solidFill>
                  <a:srgbClr val="FF0000"/>
                </a:solidFill>
              </a:rPr>
              <a:t>Essentially all the major parts from Milestone1 &amp; 2 need to be modified.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Reading the config file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mtClean="0"/>
              <a:t>What needs to be extracted?</a:t>
            </a:r>
          </a:p>
          <a:p>
            <a:pPr eaLnBrk="1" hangingPunct="1"/>
            <a:endParaRPr lang="en-CA" smtClean="0"/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CA" smtClean="0"/>
          </a:p>
          <a:p>
            <a:pPr>
              <a:defRPr/>
            </a:pPr>
            <a:r>
              <a:rPr lang="en-CA" smtClean="0"/>
              <a:t>ECE 297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9EBED6-8158-4824-BCE3-D91C523F9503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Reading the config file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mtClean="0"/>
              <a:t>You must extract the table schema</a:t>
            </a:r>
          </a:p>
          <a:p>
            <a:pPr lvl="1" eaLnBrk="1" hangingPunct="1"/>
            <a:r>
              <a:rPr lang="en-CA" smtClean="0"/>
              <a:t>Table name</a:t>
            </a:r>
          </a:p>
          <a:p>
            <a:pPr lvl="1" eaLnBrk="1" hangingPunct="1"/>
            <a:r>
              <a:rPr lang="en-CA" smtClean="0"/>
              <a:t>Number of columns</a:t>
            </a:r>
          </a:p>
          <a:p>
            <a:pPr lvl="1" eaLnBrk="1" hangingPunct="1"/>
            <a:r>
              <a:rPr lang="en-CA" smtClean="0"/>
              <a:t>Column names</a:t>
            </a:r>
          </a:p>
          <a:p>
            <a:pPr lvl="1" eaLnBrk="1" hangingPunct="1"/>
            <a:r>
              <a:rPr lang="en-CA" smtClean="0"/>
              <a:t>Column types</a:t>
            </a:r>
          </a:p>
          <a:p>
            <a:pPr eaLnBrk="1" hangingPunct="1"/>
            <a:endParaRPr lang="en-CA" smtClean="0"/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CA" smtClean="0"/>
          </a:p>
          <a:p>
            <a:pPr>
              <a:defRPr/>
            </a:pPr>
            <a:r>
              <a:rPr lang="en-CA" smtClean="0"/>
              <a:t>ECE 297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0ED1DB-1E35-4857-B35E-BCD23195E4B4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Impact on data management I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98900" cy="4525963"/>
          </a:xfrm>
        </p:spPr>
        <p:txBody>
          <a:bodyPr/>
          <a:lstStyle/>
          <a:p>
            <a:pPr eaLnBrk="1" hangingPunct="1"/>
            <a:r>
              <a:rPr lang="en-CA" sz="2800" smtClean="0"/>
              <a:t>Include table schema</a:t>
            </a:r>
          </a:p>
          <a:p>
            <a:pPr lvl="1" eaLnBrk="1" hangingPunct="1"/>
            <a:r>
              <a:rPr lang="en-CA" sz="2400" smtClean="0"/>
              <a:t>Table name</a:t>
            </a:r>
          </a:p>
          <a:p>
            <a:pPr lvl="1" eaLnBrk="1" hangingPunct="1"/>
            <a:r>
              <a:rPr lang="en-CA" sz="2400" smtClean="0"/>
              <a:t>Number of columns</a:t>
            </a:r>
          </a:p>
          <a:p>
            <a:pPr lvl="1" eaLnBrk="1" hangingPunct="1"/>
            <a:r>
              <a:rPr lang="en-CA" sz="2400" smtClean="0"/>
              <a:t>Column names</a:t>
            </a:r>
          </a:p>
          <a:p>
            <a:pPr lvl="1" eaLnBrk="1" hangingPunct="1"/>
            <a:r>
              <a:rPr lang="en-CA" sz="2400" smtClean="0"/>
              <a:t>Column types</a:t>
            </a:r>
          </a:p>
          <a:p>
            <a:pPr eaLnBrk="1" hangingPunct="1"/>
            <a:endParaRPr lang="en-CA" sz="2800" smtClean="0"/>
          </a:p>
          <a:p>
            <a:pPr eaLnBrk="1" hangingPunct="1"/>
            <a:r>
              <a:rPr lang="en-CA" sz="2800" smtClean="0"/>
              <a:t>Store records</a:t>
            </a:r>
          </a:p>
          <a:p>
            <a:pPr lvl="1" eaLnBrk="1" hangingPunct="1"/>
            <a:r>
              <a:rPr lang="en-CA" sz="2400" smtClean="0"/>
              <a:t>Key</a:t>
            </a:r>
          </a:p>
          <a:p>
            <a:pPr lvl="1" eaLnBrk="1" hangingPunct="1"/>
            <a:r>
              <a:rPr lang="en-CA" sz="2400" smtClean="0"/>
              <a:t>Column values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CA" smtClean="0"/>
          </a:p>
          <a:p>
            <a:pPr>
              <a:defRPr/>
            </a:pPr>
            <a:r>
              <a:rPr lang="en-CA" smtClean="0"/>
              <a:t>ECE 297</a:t>
            </a:r>
          </a:p>
        </p:txBody>
      </p:sp>
      <p:graphicFrame>
        <p:nvGraphicFramePr>
          <p:cNvPr id="6" name="Group 6"/>
          <p:cNvGraphicFramePr>
            <a:graphicFrameLocks noGrp="1"/>
          </p:cNvGraphicFramePr>
          <p:nvPr/>
        </p:nvGraphicFramePr>
        <p:xfrm>
          <a:off x="4572000" y="1285875"/>
          <a:ext cx="3719512" cy="1443034"/>
        </p:xfrm>
        <a:graphic>
          <a:graphicData uri="http://schemas.openxmlformats.org/drawingml/2006/table">
            <a:tbl>
              <a:tblPr/>
              <a:tblGrid>
                <a:gridCol w="1122009"/>
                <a:gridCol w="1489563"/>
                <a:gridCol w="1107940"/>
              </a:tblGrid>
              <a:tr h="28832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cities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88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province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temperature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Toronto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Ontario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Winnipeg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Manitoba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Vancouver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British Columbia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61" name="Rectangle 33"/>
          <p:cNvSpPr>
            <a:spLocks noChangeArrowheads="1"/>
          </p:cNvSpPr>
          <p:nvPr/>
        </p:nvSpPr>
        <p:spPr bwMode="auto">
          <a:xfrm>
            <a:off x="5286375" y="3286125"/>
            <a:ext cx="2571750" cy="33575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it-IT" i="1"/>
              <a:t>columns 2</a:t>
            </a:r>
          </a:p>
          <a:p>
            <a:r>
              <a:rPr lang="it-IT">
                <a:solidFill>
                  <a:srgbClr val="7030A0"/>
                </a:solidFill>
              </a:rPr>
              <a:t>province char 20</a:t>
            </a:r>
          </a:p>
          <a:p>
            <a:r>
              <a:rPr lang="it-IT">
                <a:solidFill>
                  <a:srgbClr val="7030A0"/>
                </a:solidFill>
              </a:rPr>
              <a:t>temperature int</a:t>
            </a:r>
          </a:p>
          <a:p>
            <a:r>
              <a:rPr lang="it-IT" b="1"/>
              <a:t>Toronto</a:t>
            </a:r>
          </a:p>
          <a:p>
            <a:r>
              <a:rPr lang="it-IT"/>
              <a:t>Ontario</a:t>
            </a:r>
          </a:p>
          <a:p>
            <a:r>
              <a:rPr lang="it-IT"/>
              <a:t>-7</a:t>
            </a:r>
          </a:p>
          <a:p>
            <a:r>
              <a:rPr lang="it-IT" b="1"/>
              <a:t>Winnipeg</a:t>
            </a:r>
          </a:p>
          <a:p>
            <a:r>
              <a:rPr lang="it-IT"/>
              <a:t>Manitoba</a:t>
            </a:r>
          </a:p>
          <a:p>
            <a:r>
              <a:rPr lang="it-IT"/>
              <a:t>-17</a:t>
            </a:r>
          </a:p>
          <a:p>
            <a:r>
              <a:rPr lang="it-IT" b="1"/>
              <a:t>Vancouver</a:t>
            </a:r>
          </a:p>
          <a:p>
            <a:r>
              <a:rPr lang="it-IT"/>
              <a:t>British Columbia</a:t>
            </a:r>
          </a:p>
          <a:p>
            <a:r>
              <a:rPr lang="it-IT"/>
              <a:t>8</a:t>
            </a:r>
            <a:endParaRPr lang="en-US"/>
          </a:p>
        </p:txBody>
      </p:sp>
      <p:sp>
        <p:nvSpPr>
          <p:cNvPr id="18462" name="Text Box 34"/>
          <p:cNvSpPr txBox="1">
            <a:spLocks noChangeArrowheads="1"/>
          </p:cNvSpPr>
          <p:nvPr/>
        </p:nvSpPr>
        <p:spPr bwMode="auto">
          <a:xfrm>
            <a:off x="4854898" y="2915652"/>
            <a:ext cx="33175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Possible design: </a:t>
            </a:r>
            <a:r>
              <a:rPr lang="en-US" b="1" dirty="0" err="1"/>
              <a:t>cities</a:t>
            </a:r>
            <a:r>
              <a:rPr lang="en-US" dirty="0" err="1"/>
              <a:t>.data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stats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Milestone </a:t>
            </a:r>
            <a:r>
              <a:rPr lang="en-CA" dirty="0" smtClean="0"/>
              <a:t>1</a:t>
            </a:r>
            <a:endParaRPr lang="en-CA" dirty="0" smtClean="0"/>
          </a:p>
          <a:p>
            <a:pPr lvl="1"/>
            <a:r>
              <a:rPr lang="en-CA" dirty="0" smtClean="0"/>
              <a:t>Average is </a:t>
            </a:r>
            <a:r>
              <a:rPr lang="en-CA" dirty="0" smtClean="0"/>
              <a:t>close to 90%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smtClean="0"/>
              <a:t>Quiz</a:t>
            </a:r>
          </a:p>
          <a:p>
            <a:pPr lvl="1"/>
            <a:r>
              <a:rPr lang="en-CA" dirty="0" smtClean="0"/>
              <a:t>39 out of 43 passed</a:t>
            </a:r>
          </a:p>
          <a:p>
            <a:pPr lvl="1">
              <a:buNone/>
            </a:pPr>
            <a:endParaRPr lang="en-CA" dirty="0" smtClean="0"/>
          </a:p>
          <a:p>
            <a:r>
              <a:rPr lang="en-CA" dirty="0" smtClean="0"/>
              <a:t>Milestone 2</a:t>
            </a:r>
          </a:p>
          <a:p>
            <a:pPr lvl="1"/>
            <a:r>
              <a:rPr lang="en-CA" dirty="0" smtClean="0"/>
              <a:t>6 submissions did not build (or no code),  able to fix 1</a:t>
            </a:r>
          </a:p>
          <a:p>
            <a:pPr>
              <a:buNone/>
            </a:pPr>
            <a:endParaRPr lang="en-CA" dirty="0" smtClean="0"/>
          </a:p>
          <a:p>
            <a:r>
              <a:rPr lang="en-CA" dirty="0" smtClean="0"/>
              <a:t>Midterm </a:t>
            </a:r>
            <a:endParaRPr lang="en-CA" dirty="0" smtClean="0"/>
          </a:p>
          <a:p>
            <a:pPr lvl="1"/>
            <a:r>
              <a:rPr lang="en-CA" dirty="0" smtClean="0"/>
              <a:t>119 teams, min/max 0/22, average </a:t>
            </a:r>
            <a:r>
              <a:rPr lang="en-CA" dirty="0" smtClean="0"/>
              <a:t>is </a:t>
            </a:r>
            <a:r>
              <a:rPr lang="en-CA" dirty="0" smtClean="0"/>
              <a:t>75%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CA" smtClean="0"/>
              <a:t>Impact on data management II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3898900" cy="4525963"/>
          </a:xfrm>
        </p:spPr>
        <p:txBody>
          <a:bodyPr/>
          <a:lstStyle/>
          <a:p>
            <a:pPr eaLnBrk="1" hangingPunct="1"/>
            <a:r>
              <a:rPr lang="en-CA" sz="2800" smtClean="0"/>
              <a:t>Include table schema</a:t>
            </a:r>
          </a:p>
          <a:p>
            <a:pPr lvl="1" eaLnBrk="1" hangingPunct="1"/>
            <a:r>
              <a:rPr lang="en-CA" sz="2400" smtClean="0"/>
              <a:t>Table name</a:t>
            </a:r>
          </a:p>
          <a:p>
            <a:pPr lvl="1" eaLnBrk="1" hangingPunct="1"/>
            <a:r>
              <a:rPr lang="en-CA" sz="2400" smtClean="0"/>
              <a:t>Number of columns</a:t>
            </a:r>
          </a:p>
          <a:p>
            <a:pPr lvl="1" eaLnBrk="1" hangingPunct="1"/>
            <a:r>
              <a:rPr lang="en-CA" sz="2400" smtClean="0"/>
              <a:t>Column names</a:t>
            </a:r>
          </a:p>
          <a:p>
            <a:pPr lvl="1" eaLnBrk="1" hangingPunct="1"/>
            <a:r>
              <a:rPr lang="en-CA" sz="2400" smtClean="0"/>
              <a:t>Column types</a:t>
            </a:r>
          </a:p>
          <a:p>
            <a:pPr eaLnBrk="1" hangingPunct="1"/>
            <a:endParaRPr lang="en-CA" sz="2800" smtClean="0"/>
          </a:p>
          <a:p>
            <a:pPr eaLnBrk="1" hangingPunct="1"/>
            <a:r>
              <a:rPr lang="en-CA" sz="2800" smtClean="0"/>
              <a:t>Store records</a:t>
            </a:r>
          </a:p>
          <a:p>
            <a:pPr lvl="1" eaLnBrk="1" hangingPunct="1"/>
            <a:r>
              <a:rPr lang="en-CA" sz="2400" smtClean="0"/>
              <a:t>Key</a:t>
            </a:r>
          </a:p>
          <a:p>
            <a:pPr lvl="1" eaLnBrk="1" hangingPunct="1"/>
            <a:r>
              <a:rPr lang="en-CA" sz="2400" smtClean="0"/>
              <a:t>Column values</a:t>
            </a:r>
          </a:p>
        </p:txBody>
      </p:sp>
      <p:sp>
        <p:nvSpPr>
          <p:cNvPr id="19460" name="Footer Placeholder 3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CA" sz="1200">
              <a:solidFill>
                <a:srgbClr val="898989"/>
              </a:solidFill>
              <a:latin typeface="Calibri" pitchFamily="34" charset="0"/>
            </a:endParaRPr>
          </a:p>
          <a:p>
            <a:pPr algn="ctr"/>
            <a:r>
              <a:rPr lang="en-CA" sz="1200">
                <a:solidFill>
                  <a:srgbClr val="898989"/>
                </a:solidFill>
                <a:latin typeface="Calibri" pitchFamily="34" charset="0"/>
              </a:rPr>
              <a:t>ECE 297</a:t>
            </a:r>
          </a:p>
        </p:txBody>
      </p:sp>
      <p:graphicFrame>
        <p:nvGraphicFramePr>
          <p:cNvPr id="6" name="Group 6"/>
          <p:cNvGraphicFramePr>
            <a:graphicFrameLocks noGrp="1"/>
          </p:cNvGraphicFramePr>
          <p:nvPr/>
        </p:nvGraphicFramePr>
        <p:xfrm>
          <a:off x="4643438" y="1285875"/>
          <a:ext cx="4005263" cy="1585913"/>
        </p:xfrm>
        <a:graphic>
          <a:graphicData uri="http://schemas.openxmlformats.org/drawingml/2006/table">
            <a:tbl>
              <a:tblPr/>
              <a:tblGrid>
                <a:gridCol w="1208207"/>
                <a:gridCol w="1603999"/>
                <a:gridCol w="1193057"/>
              </a:tblGrid>
              <a:tr h="31687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cities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168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province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temperature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Toronto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Ontario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8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Winnipeg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Manitoba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8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Vancouver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British Columbia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85" name="Rectangle 29"/>
          <p:cNvSpPr>
            <a:spLocks noChangeArrowheads="1"/>
          </p:cNvSpPr>
          <p:nvPr/>
        </p:nvSpPr>
        <p:spPr bwMode="auto">
          <a:xfrm>
            <a:off x="4143375" y="3714750"/>
            <a:ext cx="4929188" cy="17145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it-IT" i="1"/>
              <a:t>columns 2 </a:t>
            </a:r>
            <a:r>
              <a:rPr lang="it-IT">
                <a:solidFill>
                  <a:srgbClr val="7030A0"/>
                </a:solidFill>
              </a:rPr>
              <a:t>province:char[20], temperature:int</a:t>
            </a:r>
          </a:p>
          <a:p>
            <a:r>
              <a:rPr lang="it-IT" b="1"/>
              <a:t>Toronto </a:t>
            </a:r>
            <a:r>
              <a:rPr lang="it-IT"/>
              <a:t>Ontario, -7</a:t>
            </a:r>
          </a:p>
          <a:p>
            <a:r>
              <a:rPr lang="it-IT" b="1"/>
              <a:t>Winnipeg </a:t>
            </a:r>
            <a:r>
              <a:rPr lang="it-IT"/>
              <a:t>Manitoba, -17</a:t>
            </a:r>
          </a:p>
          <a:p>
            <a:r>
              <a:rPr lang="it-IT" b="1"/>
              <a:t>Vancouver</a:t>
            </a:r>
            <a:r>
              <a:rPr lang="it-IT"/>
              <a:t> British Columbia, 8</a:t>
            </a:r>
            <a:endParaRPr lang="en-US"/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4121150" y="3348038"/>
            <a:ext cx="4123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Possible design: </a:t>
            </a:r>
            <a:r>
              <a:rPr lang="en-US" b="1" dirty="0" err="1"/>
              <a:t>cities</a:t>
            </a:r>
            <a:r>
              <a:rPr lang="en-US" dirty="0" err="1"/>
              <a:t>.data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Table data structure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429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CA" dirty="0" smtClean="0"/>
              <a:t>For in-memory tables</a:t>
            </a:r>
          </a:p>
          <a:p>
            <a:pPr eaLnBrk="1" hangingPunct="1">
              <a:lnSpc>
                <a:spcPct val="80000"/>
              </a:lnSpc>
            </a:pPr>
            <a:endParaRPr lang="en-CA" dirty="0" smtClean="0"/>
          </a:p>
          <a:p>
            <a:pPr eaLnBrk="1" hangingPunct="1">
              <a:lnSpc>
                <a:spcPct val="80000"/>
              </a:lnSpc>
            </a:pPr>
            <a:r>
              <a:rPr lang="en-CA" dirty="0" smtClean="0"/>
              <a:t>Each table structure may include</a:t>
            </a:r>
          </a:p>
          <a:p>
            <a:pPr lvl="1" eaLnBrk="1" hangingPunct="1">
              <a:lnSpc>
                <a:spcPct val="80000"/>
              </a:lnSpc>
            </a:pPr>
            <a:r>
              <a:rPr lang="en-CA" sz="3200" dirty="0" smtClean="0"/>
              <a:t>Table name</a:t>
            </a:r>
          </a:p>
          <a:p>
            <a:pPr lvl="1" eaLnBrk="1" hangingPunct="1">
              <a:lnSpc>
                <a:spcPct val="80000"/>
              </a:lnSpc>
            </a:pPr>
            <a:r>
              <a:rPr lang="en-CA" sz="3200" dirty="0" smtClean="0"/>
              <a:t>Number of columns</a:t>
            </a:r>
          </a:p>
          <a:p>
            <a:pPr lvl="1" eaLnBrk="1" hangingPunct="1">
              <a:lnSpc>
                <a:spcPct val="80000"/>
              </a:lnSpc>
            </a:pPr>
            <a:r>
              <a:rPr lang="en-CA" sz="3200" dirty="0" smtClean="0"/>
              <a:t>Array of column names</a:t>
            </a:r>
          </a:p>
          <a:p>
            <a:pPr lvl="1" eaLnBrk="1" hangingPunct="1">
              <a:lnSpc>
                <a:spcPct val="80000"/>
              </a:lnSpc>
            </a:pPr>
            <a:r>
              <a:rPr lang="en-CA" sz="3200" dirty="0" smtClean="0"/>
              <a:t>Array of column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CA" sz="3200" dirty="0" smtClean="0"/>
              <a:t>List of	record 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CA" sz="3200" dirty="0" smtClean="0"/>
              <a:t>   structures</a:t>
            </a:r>
            <a:endParaRPr lang="en-CA" sz="3200" dirty="0" smtClean="0"/>
          </a:p>
          <a:p>
            <a:pPr lvl="2" eaLnBrk="1" hangingPunct="1">
              <a:lnSpc>
                <a:spcPct val="80000"/>
              </a:lnSpc>
            </a:pPr>
            <a:endParaRPr lang="en-CA" sz="1900" dirty="0" smtClean="0"/>
          </a:p>
          <a:p>
            <a:pPr lvl="1" eaLnBrk="1" hangingPunct="1">
              <a:lnSpc>
                <a:spcPct val="80000"/>
              </a:lnSpc>
            </a:pPr>
            <a:endParaRPr lang="en-CA" sz="2200" dirty="0" smtClean="0"/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CA" smtClean="0"/>
          </a:p>
          <a:p>
            <a:pPr>
              <a:defRPr/>
            </a:pPr>
            <a:r>
              <a:rPr lang="en-CA" smtClean="0"/>
              <a:t>ECE 297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A4991-9B06-4D39-9276-98064DB4424D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  <p:graphicFrame>
        <p:nvGraphicFramePr>
          <p:cNvPr id="6" name="Group 6"/>
          <p:cNvGraphicFramePr>
            <a:graphicFrameLocks noGrp="1"/>
          </p:cNvGraphicFramePr>
          <p:nvPr/>
        </p:nvGraphicFramePr>
        <p:xfrm>
          <a:off x="5214938" y="3857625"/>
          <a:ext cx="3714777" cy="2258398"/>
        </p:xfrm>
        <a:graphic>
          <a:graphicData uri="http://schemas.openxmlformats.org/drawingml/2006/table">
            <a:tbl>
              <a:tblPr/>
              <a:tblGrid>
                <a:gridCol w="1214446"/>
                <a:gridCol w="1071570"/>
                <a:gridCol w="1428761"/>
              </a:tblGrid>
              <a:tr h="32473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cities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3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province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temperature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5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Toronto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Winnipeg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3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Vancouver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Record &amp; column data structures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CA" sz="2600" smtClean="0"/>
          </a:p>
          <a:p>
            <a:pPr eaLnBrk="1" hangingPunct="1">
              <a:lnSpc>
                <a:spcPct val="80000"/>
              </a:lnSpc>
            </a:pPr>
            <a:r>
              <a:rPr lang="en-CA" sz="2800" smtClean="0"/>
              <a:t>Each record structure may include</a:t>
            </a:r>
          </a:p>
          <a:p>
            <a:pPr lvl="2" eaLnBrk="1" hangingPunct="1">
              <a:lnSpc>
                <a:spcPct val="80000"/>
              </a:lnSpc>
            </a:pPr>
            <a:r>
              <a:rPr lang="en-CA" sz="2800" smtClean="0"/>
              <a:t>The key</a:t>
            </a:r>
          </a:p>
          <a:p>
            <a:pPr lvl="2" eaLnBrk="1" hangingPunct="1">
              <a:lnSpc>
                <a:spcPct val="80000"/>
              </a:lnSpc>
            </a:pPr>
            <a:r>
              <a:rPr lang="en-CA" sz="2800" smtClean="0"/>
              <a:t>Array of column values</a:t>
            </a:r>
          </a:p>
          <a:p>
            <a:pPr eaLnBrk="1" hangingPunct="1">
              <a:lnSpc>
                <a:spcPct val="80000"/>
              </a:lnSpc>
            </a:pPr>
            <a:endParaRPr lang="en-CA" sz="2800" smtClean="0"/>
          </a:p>
          <a:p>
            <a:pPr eaLnBrk="1" hangingPunct="1">
              <a:lnSpc>
                <a:spcPct val="80000"/>
              </a:lnSpc>
            </a:pPr>
            <a:r>
              <a:rPr lang="en-CA" sz="2800" smtClean="0"/>
              <a:t>Each column value can be one of</a:t>
            </a:r>
          </a:p>
          <a:p>
            <a:pPr lvl="2" eaLnBrk="1" hangingPunct="1">
              <a:lnSpc>
                <a:spcPct val="80000"/>
              </a:lnSpc>
            </a:pPr>
            <a:r>
              <a:rPr lang="en-CA" sz="2800" smtClean="0"/>
              <a:t>Integer</a:t>
            </a:r>
          </a:p>
          <a:p>
            <a:pPr lvl="2" eaLnBrk="1" hangingPunct="1">
              <a:lnSpc>
                <a:spcPct val="80000"/>
              </a:lnSpc>
            </a:pPr>
            <a:r>
              <a:rPr lang="en-CA" sz="2800" smtClean="0"/>
              <a:t>String (character array)</a:t>
            </a:r>
          </a:p>
          <a:p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7"/>
          <p:cNvSpPr>
            <a:spLocks noChangeArrowheads="1"/>
          </p:cNvSpPr>
          <p:nvPr/>
        </p:nvSpPr>
        <p:spPr bwMode="auto">
          <a:xfrm>
            <a:off x="250825" y="2492375"/>
            <a:ext cx="1728788" cy="1223963"/>
          </a:xfrm>
          <a:prstGeom prst="wedgeRectCallout">
            <a:avLst>
              <a:gd name="adj1" fmla="val 84620"/>
              <a:gd name="adj2" fmla="val -19778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/>
              <a:t>Number of keys in keys array</a:t>
            </a:r>
          </a:p>
        </p:txBody>
      </p:sp>
      <p:sp>
        <p:nvSpPr>
          <p:cNvPr id="22531" name="AutoShape 6"/>
          <p:cNvSpPr>
            <a:spLocks noChangeArrowheads="1"/>
          </p:cNvSpPr>
          <p:nvPr/>
        </p:nvSpPr>
        <p:spPr bwMode="auto">
          <a:xfrm>
            <a:off x="6011863" y="1484313"/>
            <a:ext cx="2808287" cy="1657350"/>
          </a:xfrm>
          <a:prstGeom prst="wedgeRoundRectCallout">
            <a:avLst>
              <a:gd name="adj1" fmla="val -237338"/>
              <a:gd name="adj2" fmla="val -29694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/>
              <a:t>Returns the </a:t>
            </a:r>
            <a:r>
              <a:rPr lang="en-US" sz="2400" b="1"/>
              <a:t>number of records found</a:t>
            </a:r>
            <a:r>
              <a:rPr lang="en-US" sz="2400"/>
              <a:t>, or -1 for error</a:t>
            </a:r>
          </a:p>
        </p:txBody>
      </p:sp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Storage server API changes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61963" y="1335088"/>
            <a:ext cx="50292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/>
              <a:t>int query(	char* table, </a:t>
            </a:r>
          </a:p>
          <a:p>
            <a:r>
              <a:rPr lang="en-US" sz="2800" b="1"/>
              <a:t>		char* predicates, </a:t>
            </a:r>
          </a:p>
          <a:p>
            <a:r>
              <a:rPr lang="en-US" sz="2800" b="1"/>
              <a:t>		char** keys,</a:t>
            </a:r>
          </a:p>
          <a:p>
            <a:r>
              <a:rPr lang="en-US" sz="2800" b="1"/>
              <a:t>		int max_keys, </a:t>
            </a:r>
          </a:p>
          <a:p>
            <a:r>
              <a:rPr lang="en-US" sz="2800"/>
              <a:t>		void* connection	) </a:t>
            </a: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468313" y="3863975"/>
            <a:ext cx="8239125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/>
              <a:t>Predicate </a:t>
            </a:r>
            <a:r>
              <a:rPr lang="en-US" sz="2800" i="1"/>
              <a:t>Example 1</a:t>
            </a:r>
            <a:r>
              <a:rPr lang="en-US" sz="2800"/>
              <a:t>:	“grade &gt; 95.0”</a:t>
            </a:r>
          </a:p>
          <a:p>
            <a:r>
              <a:rPr lang="en-US" sz="2800"/>
              <a:t>Predicate </a:t>
            </a:r>
            <a:r>
              <a:rPr lang="en-US" sz="2800" i="1"/>
              <a:t>Example 2</a:t>
            </a:r>
            <a:r>
              <a:rPr lang="en-US" sz="2800"/>
              <a:t>: 	“id = 452, grade &gt; 95.0”</a:t>
            </a:r>
          </a:p>
          <a:p>
            <a:endParaRPr lang="en-US" sz="2800"/>
          </a:p>
          <a:p>
            <a:r>
              <a:rPr lang="en-US" sz="2800"/>
              <a:t>Predicates are </a:t>
            </a:r>
            <a:r>
              <a:rPr lang="en-US" sz="2800" b="1"/>
              <a:t>conjunctions</a:t>
            </a:r>
            <a:r>
              <a:rPr lang="en-US" sz="2800"/>
              <a:t>. In </a:t>
            </a:r>
            <a:r>
              <a:rPr lang="en-US" sz="2800" i="1"/>
              <a:t>Example 2</a:t>
            </a:r>
            <a:r>
              <a:rPr lang="en-US" sz="2800"/>
              <a:t> we are</a:t>
            </a:r>
          </a:p>
          <a:p>
            <a:r>
              <a:rPr lang="en-US" sz="2800"/>
              <a:t>looking for records with 452 as the </a:t>
            </a:r>
            <a:r>
              <a:rPr lang="en-US" sz="2800" b="1"/>
              <a:t>id-value</a:t>
            </a:r>
            <a:r>
              <a:rPr lang="en-US" sz="2800"/>
              <a:t> </a:t>
            </a:r>
            <a:r>
              <a:rPr lang="en-US" sz="2800" b="1">
                <a:solidFill>
                  <a:srgbClr val="F41A3E"/>
                </a:solidFill>
              </a:rPr>
              <a:t>AND</a:t>
            </a:r>
            <a:r>
              <a:rPr lang="en-US" sz="2800"/>
              <a:t> </a:t>
            </a:r>
          </a:p>
          <a:p>
            <a:r>
              <a:rPr lang="en-US" sz="2800"/>
              <a:t>the </a:t>
            </a:r>
            <a:r>
              <a:rPr lang="en-US" sz="2800" b="1"/>
              <a:t>grade-value</a:t>
            </a:r>
            <a:r>
              <a:rPr lang="en-US" sz="2800"/>
              <a:t> larger than </a:t>
            </a:r>
            <a:r>
              <a:rPr lang="en-US" sz="2800" b="1"/>
              <a:t>95.0</a:t>
            </a:r>
            <a:r>
              <a:rPr lang="en-US" sz="28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query(…) call example</a:t>
            </a:r>
          </a:p>
        </p:txBody>
      </p: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568325" y="1271588"/>
            <a:ext cx="8116888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/>
              <a:t>number_keys_found = query(	“</a:t>
            </a:r>
            <a:r>
              <a:rPr lang="en-US" sz="2800" b="1"/>
              <a:t>Students</a:t>
            </a:r>
            <a:r>
              <a:rPr lang="en-US" sz="2800"/>
              <a:t>”, </a:t>
            </a:r>
          </a:p>
          <a:p>
            <a:r>
              <a:rPr lang="en-US" sz="2800"/>
              <a:t>						“grade &gt; 90.0”, </a:t>
            </a:r>
          </a:p>
          <a:p>
            <a:r>
              <a:rPr lang="en-US" sz="2800"/>
              <a:t>						keys,</a:t>
            </a:r>
          </a:p>
          <a:p>
            <a:r>
              <a:rPr lang="en-US" sz="2800"/>
              <a:t>						5 </a:t>
            </a:r>
          </a:p>
          <a:p>
            <a:r>
              <a:rPr lang="en-US" sz="2800"/>
              <a:t>						connection	) </a:t>
            </a:r>
          </a:p>
        </p:txBody>
      </p:sp>
      <p:graphicFrame>
        <p:nvGraphicFramePr>
          <p:cNvPr id="26630" name="Group 6"/>
          <p:cNvGraphicFramePr>
            <a:graphicFrameLocks noGrp="1"/>
          </p:cNvGraphicFramePr>
          <p:nvPr/>
        </p:nvGraphicFramePr>
        <p:xfrm>
          <a:off x="414338" y="3265488"/>
          <a:ext cx="3868737" cy="2444751"/>
        </p:xfrm>
        <a:graphic>
          <a:graphicData uri="http://schemas.openxmlformats.org/drawingml/2006/table">
            <a:tbl>
              <a:tblPr/>
              <a:tblGrid>
                <a:gridCol w="1166812"/>
                <a:gridCol w="1549400"/>
                <a:gridCol w="1152525"/>
              </a:tblGrid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4352321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4535243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Joel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5324353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78" name="Text Box 28"/>
          <p:cNvSpPr txBox="1">
            <a:spLocks noChangeArrowheads="1"/>
          </p:cNvSpPr>
          <p:nvPr/>
        </p:nvSpPr>
        <p:spPr bwMode="auto">
          <a:xfrm>
            <a:off x="250825" y="2708275"/>
            <a:ext cx="1487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Students</a:t>
            </a:r>
          </a:p>
        </p:txBody>
      </p:sp>
      <p:sp>
        <p:nvSpPr>
          <p:cNvPr id="23579" name="Text Box 29"/>
          <p:cNvSpPr txBox="1">
            <a:spLocks noChangeArrowheads="1"/>
          </p:cNvSpPr>
          <p:nvPr/>
        </p:nvSpPr>
        <p:spPr bwMode="auto">
          <a:xfrm>
            <a:off x="4776788" y="3630613"/>
            <a:ext cx="3224212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8000"/>
                </a:solidFill>
              </a:rPr>
              <a:t>Upon success, this call returns 2 and sets keys to Joe and Joel.</a:t>
            </a:r>
          </a:p>
          <a:p>
            <a:pPr>
              <a:spcBef>
                <a:spcPct val="50000"/>
              </a:spcBef>
            </a:pPr>
            <a:endParaRPr lang="en-US" sz="2800">
              <a:solidFill>
                <a:srgbClr val="008000"/>
              </a:solidFill>
            </a:endParaRPr>
          </a:p>
        </p:txBody>
      </p:sp>
      <p:sp>
        <p:nvSpPr>
          <p:cNvPr id="23580" name="Text Box 30"/>
          <p:cNvSpPr txBox="1">
            <a:spLocks noChangeArrowheads="1"/>
          </p:cNvSpPr>
          <p:nvPr/>
        </p:nvSpPr>
        <p:spPr bwMode="auto">
          <a:xfrm>
            <a:off x="6156325" y="56642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keys</a:t>
            </a:r>
          </a:p>
        </p:txBody>
      </p:sp>
      <p:sp>
        <p:nvSpPr>
          <p:cNvPr id="23581" name="Text Box 31"/>
          <p:cNvSpPr txBox="1">
            <a:spLocks noChangeArrowheads="1"/>
          </p:cNvSpPr>
          <p:nvPr/>
        </p:nvSpPr>
        <p:spPr bwMode="auto">
          <a:xfrm>
            <a:off x="7183438" y="5645150"/>
            <a:ext cx="1476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/>
              <a:t>Joe</a:t>
            </a:r>
            <a:r>
              <a:rPr lang="en-US" b="1"/>
              <a:t>/0</a:t>
            </a:r>
          </a:p>
        </p:txBody>
      </p:sp>
      <p:sp>
        <p:nvSpPr>
          <p:cNvPr id="23582" name="Rectangle 32"/>
          <p:cNvSpPr>
            <a:spLocks noChangeArrowheads="1"/>
          </p:cNvSpPr>
          <p:nvPr/>
        </p:nvSpPr>
        <p:spPr bwMode="auto">
          <a:xfrm>
            <a:off x="7181850" y="6005513"/>
            <a:ext cx="1477963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Joel</a:t>
            </a:r>
            <a:r>
              <a:rPr lang="en-US" b="1"/>
              <a:t>/0</a:t>
            </a:r>
          </a:p>
        </p:txBody>
      </p:sp>
      <p:sp>
        <p:nvSpPr>
          <p:cNvPr id="23583" name="Line 33"/>
          <p:cNvSpPr>
            <a:spLocks noChangeShapeType="1"/>
          </p:cNvSpPr>
          <p:nvPr/>
        </p:nvSpPr>
        <p:spPr bwMode="auto">
          <a:xfrm>
            <a:off x="6751638" y="58610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84" name="Text Box 34"/>
          <p:cNvSpPr txBox="1">
            <a:spLocks noChangeArrowheads="1"/>
          </p:cNvSpPr>
          <p:nvPr/>
        </p:nvSpPr>
        <p:spPr bwMode="auto">
          <a:xfrm>
            <a:off x="4356100" y="6092825"/>
            <a:ext cx="2741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hlink"/>
                </a:solidFill>
              </a:rPr>
              <a:t>An array of strings.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Predicate examples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Find subway lines with more than 10 stops (</a:t>
            </a:r>
            <a:r>
              <a:rPr lang="en-US" sz="2800" b="1" dirty="0" err="1" smtClean="0"/>
              <a:t>subwayLines</a:t>
            </a:r>
            <a:r>
              <a:rPr lang="en-US" sz="2800" dirty="0" smtClean="0"/>
              <a:t> table)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800" b="1" dirty="0" smtClean="0"/>
              <a:t>	</a:t>
            </a:r>
            <a:r>
              <a:rPr lang="en-US" sz="2800" b="1" dirty="0" smtClean="0"/>
              <a:t>	stops </a:t>
            </a:r>
            <a:r>
              <a:rPr lang="en-US" sz="2800" b="1" dirty="0" smtClean="0"/>
              <a:t>&gt; 10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Find cities in Ontario that don't get colder than -10 Celsius (</a:t>
            </a:r>
            <a:r>
              <a:rPr lang="en-US" sz="2800" b="1" dirty="0" smtClean="0"/>
              <a:t>cities</a:t>
            </a:r>
            <a:r>
              <a:rPr lang="en-US" sz="2800" dirty="0" smtClean="0"/>
              <a:t> table)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800" b="1" dirty="0" smtClean="0"/>
              <a:t>	</a:t>
            </a:r>
            <a:r>
              <a:rPr lang="en-US" sz="2800" b="1" dirty="0" smtClean="0"/>
              <a:t>	</a:t>
            </a:r>
            <a:r>
              <a:rPr lang="en-US" sz="2800" b="1" dirty="0" err="1" smtClean="0"/>
              <a:t>provice</a:t>
            </a:r>
            <a:r>
              <a:rPr lang="en-US" sz="2800" b="1" dirty="0" smtClean="0"/>
              <a:t> </a:t>
            </a:r>
            <a:r>
              <a:rPr lang="en-US" sz="2800" b="1" dirty="0" smtClean="0"/>
              <a:t>= Ontario, </a:t>
            </a:r>
            <a:r>
              <a:rPr lang="en-US" sz="2800" b="1" dirty="0" err="1" smtClean="0"/>
              <a:t>lowTemperature</a:t>
            </a:r>
            <a:r>
              <a:rPr lang="en-US" sz="2800" b="1" dirty="0" smtClean="0"/>
              <a:t> &gt; -10.0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Find all Toyota cars that cost less $20000 (</a:t>
            </a:r>
            <a:r>
              <a:rPr lang="en-US" sz="2800" b="1" dirty="0" smtClean="0"/>
              <a:t>cars</a:t>
            </a:r>
            <a:r>
              <a:rPr lang="en-US" sz="2800" dirty="0" smtClean="0"/>
              <a:t> table)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800" b="1" dirty="0" smtClean="0"/>
              <a:t>	</a:t>
            </a:r>
            <a:r>
              <a:rPr lang="en-US" sz="2800" b="1" dirty="0" smtClean="0"/>
              <a:t>	brand=Toyota</a:t>
            </a:r>
            <a:r>
              <a:rPr lang="en-US" sz="2800" b="1" dirty="0" smtClean="0"/>
              <a:t>, price&lt;20000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Find students who are failing (</a:t>
            </a:r>
            <a:r>
              <a:rPr lang="en-US" sz="2800" b="1" dirty="0" smtClean="0"/>
              <a:t>students</a:t>
            </a:r>
            <a:r>
              <a:rPr lang="en-US" sz="2800" dirty="0" smtClean="0"/>
              <a:t> table)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800" b="1" dirty="0" smtClean="0"/>
              <a:t>	grade &lt; 50.0 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187450" y="5775325"/>
            <a:ext cx="73818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b="1">
                <a:solidFill>
                  <a:srgbClr val="F41A3E"/>
                </a:solidFill>
              </a:rPr>
              <a:t>For a record to match a set of predicates, </a:t>
            </a:r>
          </a:p>
          <a:p>
            <a:pPr algn="ctr"/>
            <a:r>
              <a:rPr lang="en-US" sz="2400" b="1">
                <a:solidFill>
                  <a:srgbClr val="F41A3E"/>
                </a:solidFill>
              </a:rPr>
              <a:t>the record must match every predicate in the set.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Records &amp; values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285750" y="1412875"/>
            <a:ext cx="8686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Record structures are unchanged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Record </a:t>
            </a:r>
            <a:r>
              <a:rPr lang="en-US" sz="2800" i="1" dirty="0" smtClean="0"/>
              <a:t>values</a:t>
            </a:r>
            <a:r>
              <a:rPr lang="en-US" sz="2800" dirty="0" smtClean="0"/>
              <a:t> are </a:t>
            </a:r>
            <a:r>
              <a:rPr lang="en-US" sz="2800" i="1" dirty="0" smtClean="0"/>
              <a:t>column-name value pairs </a:t>
            </a:r>
            <a:r>
              <a:rPr lang="en-US" sz="2800" b="1" dirty="0" smtClean="0"/>
              <a:t>separated by commas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i="1" dirty="0" smtClean="0"/>
              <a:t>Column-name</a:t>
            </a:r>
            <a:r>
              <a:rPr lang="en-US" sz="2800" dirty="0" smtClean="0"/>
              <a:t> and </a:t>
            </a:r>
            <a:r>
              <a:rPr lang="en-US" sz="2800" i="1" dirty="0" smtClean="0"/>
              <a:t>value </a:t>
            </a:r>
            <a:r>
              <a:rPr lang="en-US" sz="2800" dirty="0" smtClean="0"/>
              <a:t>are </a:t>
            </a:r>
            <a:r>
              <a:rPr lang="en-US" sz="2800" b="1" dirty="0" smtClean="0"/>
              <a:t>separated by whitespace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Examples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600" b="1" dirty="0" smtClean="0"/>
              <a:t>name</a:t>
            </a:r>
            <a:r>
              <a:rPr lang="en-US" sz="2600" dirty="0" smtClean="0"/>
              <a:t>   Bloor </a:t>
            </a:r>
            <a:r>
              <a:rPr lang="en-US" sz="2600" dirty="0" err="1" smtClean="0"/>
              <a:t>Danforth,</a:t>
            </a:r>
            <a:r>
              <a:rPr lang="en-US" sz="2600" b="1" dirty="0" err="1" smtClean="0"/>
              <a:t>stops</a:t>
            </a:r>
            <a:r>
              <a:rPr lang="en-US" sz="2600" dirty="0" smtClean="0"/>
              <a:t>   31</a:t>
            </a:r>
            <a:r>
              <a:rPr lang="en-US" sz="2600" dirty="0" smtClean="0"/>
              <a:t>,  </a:t>
            </a:r>
            <a:r>
              <a:rPr lang="en-US" sz="2600" b="1" dirty="0" err="1" smtClean="0"/>
              <a:t>kilometres</a:t>
            </a:r>
            <a:r>
              <a:rPr lang="en-US" sz="2600" b="1" dirty="0" smtClean="0"/>
              <a:t> </a:t>
            </a:r>
            <a:r>
              <a:rPr lang="en-US" sz="2600" dirty="0" smtClean="0"/>
              <a:t>  </a:t>
            </a:r>
            <a:r>
              <a:rPr lang="en-US" sz="2600" dirty="0" smtClean="0"/>
              <a:t>26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600" b="1" dirty="0" err="1" smtClean="0"/>
              <a:t>lowTemperature</a:t>
            </a:r>
            <a:r>
              <a:rPr lang="en-US" sz="2600" b="1" dirty="0" smtClean="0"/>
              <a:t>   </a:t>
            </a:r>
            <a:r>
              <a:rPr lang="en-US" sz="2600" dirty="0" smtClean="0"/>
              <a:t>-7 , </a:t>
            </a:r>
            <a:r>
              <a:rPr lang="en-US" sz="2600" b="1" dirty="0" err="1" smtClean="0"/>
              <a:t>highTemperature</a:t>
            </a:r>
            <a:r>
              <a:rPr lang="en-US" sz="2600" b="1" dirty="0" smtClean="0"/>
              <a:t>   </a:t>
            </a:r>
            <a:r>
              <a:rPr lang="en-US" sz="2600" dirty="0" smtClean="0"/>
              <a:t>+28, </a:t>
            </a:r>
            <a:r>
              <a:rPr lang="en-US" sz="2600" b="1" dirty="0" smtClean="0"/>
              <a:t>province</a:t>
            </a:r>
            <a:r>
              <a:rPr lang="en-US" sz="2600" dirty="0" smtClean="0"/>
              <a:t>   Ontario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600" b="1" dirty="0" smtClean="0"/>
              <a:t>brand</a:t>
            </a:r>
            <a:r>
              <a:rPr lang="en-US" sz="2600" dirty="0" smtClean="0"/>
              <a:t>   </a:t>
            </a:r>
            <a:r>
              <a:rPr lang="en-US" sz="2600" dirty="0" err="1" smtClean="0"/>
              <a:t>bmw</a:t>
            </a:r>
            <a:r>
              <a:rPr lang="en-US" sz="2600" dirty="0" smtClean="0"/>
              <a:t> ,</a:t>
            </a:r>
            <a:r>
              <a:rPr lang="en-US" sz="2600" b="1" dirty="0" smtClean="0"/>
              <a:t>price</a:t>
            </a:r>
            <a:r>
              <a:rPr lang="en-US" sz="2600" dirty="0" smtClean="0"/>
              <a:t>   43210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600" b="1" dirty="0" smtClean="0"/>
              <a:t>students</a:t>
            </a:r>
            <a:r>
              <a:rPr lang="en-US" sz="2600" dirty="0" smtClean="0"/>
              <a:t>   991234567,</a:t>
            </a:r>
            <a:r>
              <a:rPr lang="en-US" sz="2600" b="1" dirty="0" smtClean="0"/>
              <a:t>grade  </a:t>
            </a:r>
            <a:r>
              <a:rPr lang="en-US" sz="2600" dirty="0" smtClean="0"/>
              <a:t> 87 </a:t>
            </a:r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827088" y="5805488"/>
            <a:ext cx="71612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F41A3E"/>
                </a:solidFill>
              </a:rPr>
              <a:t>Name and value are separated by whitespace. </a:t>
            </a:r>
          </a:p>
          <a:p>
            <a:pPr algn="ctr"/>
            <a:r>
              <a:rPr lang="en-US" sz="2400" b="1">
                <a:solidFill>
                  <a:srgbClr val="F41A3E"/>
                </a:solidFill>
              </a:rPr>
              <a:t>Whitespace before &amp; after commas are optional.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Records &amp; values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xfrm>
            <a:off x="285750" y="1412875"/>
            <a:ext cx="8686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Record structures are unchanged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Record </a:t>
            </a:r>
            <a:r>
              <a:rPr lang="en-US" sz="2800" i="1" smtClean="0"/>
              <a:t>values</a:t>
            </a:r>
            <a:r>
              <a:rPr lang="en-US" sz="2800" smtClean="0"/>
              <a:t> are </a:t>
            </a:r>
            <a:r>
              <a:rPr lang="en-US" sz="2800" i="1" smtClean="0"/>
              <a:t>column-name value pairs </a:t>
            </a:r>
            <a:r>
              <a:rPr lang="en-US" sz="2800" b="1" smtClean="0"/>
              <a:t>separated by commas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i="1" smtClean="0"/>
              <a:t>Column-name</a:t>
            </a:r>
            <a:r>
              <a:rPr lang="en-US" sz="2800" smtClean="0"/>
              <a:t> and </a:t>
            </a:r>
            <a:r>
              <a:rPr lang="en-US" sz="2800" i="1" smtClean="0"/>
              <a:t>value </a:t>
            </a:r>
            <a:r>
              <a:rPr lang="en-US" sz="2800" smtClean="0"/>
              <a:t>are </a:t>
            </a:r>
            <a:r>
              <a:rPr lang="en-US" sz="2800" b="1" smtClean="0"/>
              <a:t>separated by whitespace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Examples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600" b="1" smtClean="0"/>
              <a:t>name</a:t>
            </a:r>
            <a:r>
              <a:rPr lang="en-US" sz="2600" smtClean="0"/>
              <a:t>   Bloor Danforth,</a:t>
            </a:r>
            <a:r>
              <a:rPr lang="en-US" sz="2600" b="1" smtClean="0"/>
              <a:t>stops</a:t>
            </a:r>
            <a:r>
              <a:rPr lang="en-US" sz="2600" smtClean="0"/>
              <a:t>   31,kilometres   26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600" b="1" smtClean="0"/>
              <a:t>lowTemperature   </a:t>
            </a:r>
            <a:r>
              <a:rPr lang="en-US" sz="2600" smtClean="0"/>
              <a:t>-7 , </a:t>
            </a:r>
            <a:r>
              <a:rPr lang="en-US" sz="2600" b="1" smtClean="0"/>
              <a:t>highTemperature   </a:t>
            </a:r>
            <a:r>
              <a:rPr lang="en-US" sz="2600" smtClean="0"/>
              <a:t>+28, </a:t>
            </a:r>
            <a:r>
              <a:rPr lang="en-US" sz="2600" b="1" smtClean="0"/>
              <a:t>province</a:t>
            </a:r>
            <a:r>
              <a:rPr lang="en-US" sz="2600" smtClean="0"/>
              <a:t>   Ontario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600" b="1" smtClean="0"/>
              <a:t>brand</a:t>
            </a:r>
            <a:r>
              <a:rPr lang="en-US" sz="2600" smtClean="0"/>
              <a:t>   bmw ,</a:t>
            </a:r>
            <a:r>
              <a:rPr lang="en-US" sz="2600" b="1" smtClean="0"/>
              <a:t>price</a:t>
            </a:r>
            <a:r>
              <a:rPr lang="en-US" sz="2600" smtClean="0"/>
              <a:t>   43210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600" b="1" smtClean="0"/>
              <a:t>students</a:t>
            </a:r>
            <a:r>
              <a:rPr lang="en-US" sz="2600" smtClean="0"/>
              <a:t>   991234567,</a:t>
            </a:r>
            <a:r>
              <a:rPr lang="en-US" sz="2600" b="1" smtClean="0"/>
              <a:t>grade  </a:t>
            </a:r>
            <a:r>
              <a:rPr lang="en-US" sz="2600" smtClean="0"/>
              <a:t> 87 </a:t>
            </a: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827088" y="5805488"/>
            <a:ext cx="71612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F41A3E"/>
                </a:solidFill>
              </a:rPr>
              <a:t>Name and value are separated by whitespace. </a:t>
            </a:r>
          </a:p>
          <a:p>
            <a:pPr algn="ctr"/>
            <a:r>
              <a:rPr lang="en-US" sz="2400" b="1">
                <a:solidFill>
                  <a:srgbClr val="F41A3E"/>
                </a:solidFill>
              </a:rPr>
              <a:t>Whitespace before &amp; after commas are optional.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2393156" y="3321844"/>
            <a:ext cx="785813" cy="428625"/>
          </a:xfrm>
          <a:prstGeom prst="straightConnector1">
            <a:avLst/>
          </a:prstGeom>
          <a:ln w="1270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Invalid parameters in a storage_set()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Columns </a:t>
            </a:r>
            <a:r>
              <a:rPr lang="en-US" sz="2800" b="1" dirty="0" smtClean="0"/>
              <a:t>out of order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  name </a:t>
            </a:r>
            <a:r>
              <a:rPr lang="en-US" sz="2800" dirty="0" smtClean="0"/>
              <a:t>Bloor </a:t>
            </a:r>
            <a:r>
              <a:rPr lang="en-US" sz="2800" dirty="0" err="1" smtClean="0"/>
              <a:t>Danforth,kilometres</a:t>
            </a:r>
            <a:r>
              <a:rPr lang="en-US" sz="2800" dirty="0" smtClean="0"/>
              <a:t> 26.2,</a:t>
            </a:r>
            <a:r>
              <a:rPr lang="en-US" sz="2800" dirty="0" smtClean="0">
                <a:solidFill>
                  <a:srgbClr val="FF0000"/>
                </a:solidFill>
              </a:rPr>
              <a:t>stops 31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highTemperature</a:t>
            </a:r>
            <a:r>
              <a:rPr lang="en-US" sz="2800" dirty="0" smtClean="0"/>
              <a:t> </a:t>
            </a:r>
            <a:r>
              <a:rPr lang="en-US" sz="2800" b="1" dirty="0" smtClean="0"/>
              <a:t>should be an </a:t>
            </a:r>
            <a:r>
              <a:rPr lang="en-US" sz="2800" b="1" dirty="0" err="1" smtClean="0"/>
              <a:t>int</a:t>
            </a:r>
            <a:r>
              <a:rPr lang="en-US" sz="2800" dirty="0" smtClean="0"/>
              <a:t> (</a:t>
            </a:r>
            <a:r>
              <a:rPr lang="en-US" sz="2800" b="1" dirty="0" smtClean="0"/>
              <a:t>type mismatch</a:t>
            </a:r>
            <a:r>
              <a:rPr lang="en-US" sz="2800" dirty="0" smtClean="0"/>
              <a:t>)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  </a:t>
            </a:r>
            <a:r>
              <a:rPr lang="en-US" sz="2800" dirty="0" err="1" smtClean="0"/>
              <a:t>lowTemperature</a:t>
            </a:r>
            <a:r>
              <a:rPr lang="en-US" sz="2800" dirty="0" smtClean="0"/>
              <a:t> </a:t>
            </a:r>
            <a:r>
              <a:rPr lang="en-US" sz="2800" dirty="0" smtClean="0"/>
              <a:t>-7.6 , </a:t>
            </a:r>
            <a:r>
              <a:rPr lang="en-US" sz="2800" dirty="0" err="1" smtClean="0">
                <a:solidFill>
                  <a:srgbClr val="FF0000"/>
                </a:solidFill>
              </a:rPr>
              <a:t>highTemperature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endParaRPr lang="en-US" sz="28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     </a:t>
            </a:r>
            <a:r>
              <a:rPr lang="en-US" sz="2800" dirty="0" err="1" smtClean="0">
                <a:solidFill>
                  <a:srgbClr val="FF0000"/>
                </a:solidFill>
              </a:rPr>
              <a:t>twentyeight</a:t>
            </a:r>
            <a:r>
              <a:rPr lang="en-US" sz="2800" dirty="0" smtClean="0"/>
              <a:t>, province Ontario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brand</a:t>
            </a:r>
            <a:r>
              <a:rPr lang="en-US" sz="2800" dirty="0" smtClean="0"/>
              <a:t> </a:t>
            </a:r>
            <a:r>
              <a:rPr lang="en-US" sz="2800" b="1" dirty="0" smtClean="0"/>
              <a:t>column is missing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  price </a:t>
            </a:r>
            <a:r>
              <a:rPr lang="en-US" sz="2800" dirty="0" smtClean="0"/>
              <a:t>43210.98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Column-name is misspelled</a:t>
            </a:r>
            <a:r>
              <a:rPr lang="en-US" sz="2800" dirty="0" smtClean="0"/>
              <a:t> (note the </a:t>
            </a:r>
            <a:r>
              <a:rPr lang="en-US" sz="2800" b="1" dirty="0" smtClean="0"/>
              <a:t>case-sensitivity</a:t>
            </a:r>
            <a:r>
              <a:rPr lang="en-US" sz="2800" dirty="0" smtClean="0"/>
              <a:t>)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  id </a:t>
            </a:r>
            <a:r>
              <a:rPr lang="en-US" sz="2800" dirty="0" smtClean="0"/>
              <a:t>991234567,</a:t>
            </a:r>
            <a:r>
              <a:rPr lang="en-US" sz="2800" dirty="0" smtClean="0">
                <a:solidFill>
                  <a:srgbClr val="FF0000"/>
                </a:solidFill>
              </a:rPr>
              <a:t>Grade</a:t>
            </a:r>
            <a:r>
              <a:rPr lang="en-US" sz="2800" dirty="0" smtClean="0"/>
              <a:t> 87.6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Invalid parameters to storage_query()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>
          <a:xfrm>
            <a:off x="250825" y="1600200"/>
            <a:ext cx="8435975" cy="4924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The stops column </a:t>
            </a:r>
            <a:r>
              <a:rPr lang="en-US" sz="2800" b="1" dirty="0" smtClean="0"/>
              <a:t>value must be an integer</a:t>
            </a:r>
            <a:r>
              <a:rPr lang="en-US" sz="2800" dirty="0" smtClean="0"/>
              <a:t> (table </a:t>
            </a:r>
            <a:r>
              <a:rPr lang="en-US" sz="2800" dirty="0" err="1" smtClean="0"/>
              <a:t>subwayLines</a:t>
            </a:r>
            <a:r>
              <a:rPr lang="en-US" sz="2800" dirty="0" smtClean="0"/>
              <a:t>)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  stops </a:t>
            </a:r>
            <a:r>
              <a:rPr lang="en-US" sz="2800" dirty="0" smtClean="0"/>
              <a:t>&gt; </a:t>
            </a:r>
            <a:r>
              <a:rPr lang="en-US" sz="2800" dirty="0" smtClean="0">
                <a:solidFill>
                  <a:srgbClr val="FF0000"/>
                </a:solidFill>
              </a:rPr>
              <a:t>10.0</a:t>
            </a:r>
            <a:r>
              <a:rPr lang="en-US" sz="2800" dirty="0" smtClean="0"/>
              <a:t>, </a:t>
            </a:r>
            <a:r>
              <a:rPr lang="en-US" sz="2800" dirty="0" err="1" smtClean="0"/>
              <a:t>kilometres</a:t>
            </a:r>
            <a:r>
              <a:rPr lang="en-US" sz="2800" dirty="0" smtClean="0"/>
              <a:t>&lt;40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dirty="0" smtClean="0"/>
              <a:t>Cannot use "&gt;" operator for a string</a:t>
            </a:r>
            <a:r>
              <a:rPr lang="en-US" sz="2800" dirty="0" smtClean="0"/>
              <a:t> column type (table cities)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  </a:t>
            </a:r>
            <a:r>
              <a:rPr lang="en-US" sz="2800" dirty="0" err="1" smtClean="0">
                <a:solidFill>
                  <a:srgbClr val="FF0000"/>
                </a:solidFill>
              </a:rPr>
              <a:t>provice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&gt; </a:t>
            </a:r>
            <a:r>
              <a:rPr lang="en-US" sz="2800" dirty="0" err="1" smtClean="0">
                <a:solidFill>
                  <a:srgbClr val="FF0000"/>
                </a:solidFill>
              </a:rPr>
              <a:t>Ontario</a:t>
            </a:r>
            <a:r>
              <a:rPr lang="en-US" sz="2800" dirty="0" err="1" smtClean="0"/>
              <a:t>,lowTemperature</a:t>
            </a:r>
            <a:r>
              <a:rPr lang="en-US" sz="2800" dirty="0" smtClean="0"/>
              <a:t> &gt; -10.0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value</a:t>
            </a:r>
            <a:r>
              <a:rPr lang="en-US" sz="2800" dirty="0" smtClean="0"/>
              <a:t> ("Toyota price&lt;20000.00") has invalid characters ("&lt;" and "."). Note the </a:t>
            </a:r>
            <a:r>
              <a:rPr lang="en-US" sz="2800" b="1" dirty="0" smtClean="0"/>
              <a:t>missing comma</a:t>
            </a:r>
            <a:r>
              <a:rPr lang="en-US" sz="2800" dirty="0" smtClean="0"/>
              <a:t> (table cars)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  model</a:t>
            </a:r>
            <a:r>
              <a:rPr lang="en-US" sz="2800" dirty="0" smtClean="0"/>
              <a:t>=   </a:t>
            </a:r>
            <a:r>
              <a:rPr lang="en-US" sz="2800" dirty="0" smtClean="0">
                <a:solidFill>
                  <a:srgbClr val="FF0000"/>
                </a:solidFill>
              </a:rPr>
              <a:t>Toyota price&lt;20000.00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There is </a:t>
            </a:r>
            <a:r>
              <a:rPr lang="en-US" sz="2800" b="1" dirty="0" smtClean="0"/>
              <a:t>no Grade column-name</a:t>
            </a:r>
            <a:r>
              <a:rPr lang="en-US" sz="2800" dirty="0" smtClean="0"/>
              <a:t> (table students)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Grade</a:t>
            </a:r>
            <a:r>
              <a:rPr lang="en-US" sz="2800" dirty="0" smtClean="0"/>
              <a:t> </a:t>
            </a:r>
            <a:r>
              <a:rPr lang="en-US" sz="2800" dirty="0" smtClean="0"/>
              <a:t>&lt; </a:t>
            </a:r>
            <a:r>
              <a:rPr lang="en-US" sz="2800" dirty="0" smtClean="0"/>
              <a:t>50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Cheating</a:t>
            </a: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688" y="2143125"/>
            <a:ext cx="2405062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1586" y="2143116"/>
            <a:ext cx="2675783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1890000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storage_query()</a:t>
            </a:r>
          </a:p>
        </p:txBody>
      </p:sp>
      <p:sp>
        <p:nvSpPr>
          <p:cNvPr id="29699" name="Content Placeholder 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Function always returns the number of matching records (0, if none found)</a:t>
            </a:r>
          </a:p>
          <a:p>
            <a:r>
              <a:rPr lang="en-CA" dirty="0" smtClean="0"/>
              <a:t>But only stores up to </a:t>
            </a:r>
            <a:r>
              <a:rPr lang="en-CA" b="1" dirty="0" err="1" smtClean="0">
                <a:latin typeface="Courier New" pitchFamily="49" charset="0"/>
                <a:cs typeface="Courier New" pitchFamily="49" charset="0"/>
              </a:rPr>
              <a:t>max_keys</a:t>
            </a:r>
            <a:r>
              <a:rPr lang="en-CA" dirty="0" smtClean="0"/>
              <a:t> of these records in the </a:t>
            </a:r>
            <a:r>
              <a:rPr lang="en-CA" b="1" dirty="0" smtClean="0">
                <a:latin typeface="Courier New" pitchFamily="49" charset="0"/>
                <a:cs typeface="Courier New" pitchFamily="49" charset="0"/>
              </a:rPr>
              <a:t>keys</a:t>
            </a:r>
            <a:r>
              <a:rPr lang="en-CA" dirty="0" smtClean="0"/>
              <a:t> array.</a:t>
            </a:r>
          </a:p>
          <a:p>
            <a:r>
              <a:rPr lang="en-CA" b="1" dirty="0" smtClean="0">
                <a:latin typeface="Courier New" pitchFamily="49" charset="0"/>
                <a:cs typeface="Courier New" pitchFamily="49" charset="0"/>
              </a:rPr>
              <a:t>keys</a:t>
            </a:r>
            <a:r>
              <a:rPr lang="en-CA" dirty="0" smtClean="0"/>
              <a:t> </a:t>
            </a:r>
            <a:r>
              <a:rPr lang="en-CA" dirty="0" smtClean="0"/>
              <a:t>array is </a:t>
            </a:r>
            <a:r>
              <a:rPr lang="en-CA" b="1" dirty="0" smtClean="0"/>
              <a:t>allocated by the caller </a:t>
            </a:r>
            <a:r>
              <a:rPr lang="en-CA" dirty="0" smtClean="0"/>
              <a:t>of the </a:t>
            </a:r>
            <a:r>
              <a:rPr lang="en-CA" b="1" dirty="0" err="1" smtClean="0">
                <a:latin typeface="Courier New" pitchFamily="49" charset="0"/>
                <a:cs typeface="Courier New" pitchFamily="49" charset="0"/>
              </a:rPr>
              <a:t>storage_query</a:t>
            </a:r>
            <a:r>
              <a:rPr lang="en-CA" dirty="0" smtClean="0"/>
              <a:t>  </a:t>
            </a:r>
            <a:r>
              <a:rPr lang="en-CA" dirty="0" smtClean="0"/>
              <a:t>function</a:t>
            </a:r>
          </a:p>
          <a:p>
            <a:r>
              <a:rPr lang="en-CA" b="1" dirty="0" smtClean="0">
                <a:latin typeface="Courier New" pitchFamily="49" charset="0"/>
                <a:cs typeface="Courier New" pitchFamily="49" charset="0"/>
              </a:rPr>
              <a:t>keys</a:t>
            </a:r>
            <a:r>
              <a:rPr lang="en-CA" dirty="0" smtClean="0"/>
              <a:t> is an array of pointers to strings (and each string is an array of </a:t>
            </a:r>
            <a:r>
              <a:rPr lang="en-CA" b="1" dirty="0" smtClean="0">
                <a:latin typeface="Courier New" pitchFamily="49" charset="0"/>
                <a:cs typeface="Courier New" pitchFamily="49" charset="0"/>
              </a:rPr>
              <a:t>chars</a:t>
            </a:r>
            <a:r>
              <a:rPr lang="en-CA" dirty="0" smtClean="0"/>
              <a:t>)</a:t>
            </a:r>
            <a:endParaRPr lang="en-CA" dirty="0" smtClean="0"/>
          </a:p>
          <a:p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pPr eaLnBrk="1" hangingPunct="1"/>
            <a:r>
              <a:rPr lang="en-CA" sz="3600" smtClean="0"/>
              <a:t>storage_query()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57188" y="1233488"/>
            <a:ext cx="3786187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61950" algn="l"/>
              </a:tabLst>
            </a:pPr>
            <a:r>
              <a:rPr lang="en-CA" sz="2000"/>
              <a:t>int storage_query(</a:t>
            </a:r>
            <a:br>
              <a:rPr lang="en-CA" sz="2000"/>
            </a:br>
            <a:r>
              <a:rPr lang="en-CA" sz="2000"/>
              <a:t>	const char *table, </a:t>
            </a:r>
            <a:br>
              <a:rPr lang="en-CA" sz="2000"/>
            </a:br>
            <a:r>
              <a:rPr lang="en-CA" sz="2000"/>
              <a:t>	const char *predicates, </a:t>
            </a:r>
            <a:br>
              <a:rPr lang="en-CA" sz="2000"/>
            </a:br>
            <a:r>
              <a:rPr lang="en-CA" sz="2000"/>
              <a:t>	</a:t>
            </a:r>
            <a:r>
              <a:rPr lang="en-CA" sz="2000" b="1"/>
              <a:t>char **keys</a:t>
            </a:r>
            <a:r>
              <a:rPr lang="en-CA" sz="2000"/>
              <a:t>, </a:t>
            </a:r>
            <a:br>
              <a:rPr lang="en-CA" sz="2000"/>
            </a:br>
            <a:r>
              <a:rPr lang="en-CA" sz="2000"/>
              <a:t>	</a:t>
            </a:r>
            <a:r>
              <a:rPr lang="en-CA" sz="2000" b="1"/>
              <a:t>const int max_keys</a:t>
            </a:r>
            <a:r>
              <a:rPr lang="en-CA" sz="2000"/>
              <a:t>, </a:t>
            </a:r>
            <a:br>
              <a:rPr lang="en-CA" sz="2000"/>
            </a:br>
            <a:r>
              <a:rPr lang="en-CA" sz="2000"/>
              <a:t>	void *conn);</a:t>
            </a:r>
          </a:p>
          <a:p>
            <a:pPr>
              <a:tabLst>
                <a:tab pos="361950" algn="l"/>
              </a:tabLst>
            </a:pPr>
            <a:endParaRPr lang="en-CA" sz="1200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57188" y="3811588"/>
            <a:ext cx="94297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61950" algn="l"/>
              </a:tabLst>
            </a:pPr>
            <a:r>
              <a:rPr lang="en-CA" sz="2200"/>
              <a:t>char *keys[3];</a:t>
            </a:r>
          </a:p>
          <a:p>
            <a:pPr>
              <a:tabLst>
                <a:tab pos="361950" algn="l"/>
              </a:tabLst>
            </a:pPr>
            <a:r>
              <a:rPr lang="en-CA" sz="2200"/>
              <a:t>keys[0] =  (char*)malloc(MAX_KEY_LEN);</a:t>
            </a:r>
          </a:p>
          <a:p>
            <a:pPr>
              <a:tabLst>
                <a:tab pos="361950" algn="l"/>
              </a:tabLst>
            </a:pPr>
            <a:r>
              <a:rPr lang="en-CA" sz="2200"/>
              <a:t>keys[1] =  (char*)malloc(MAX_KEY_LEN);</a:t>
            </a:r>
          </a:p>
          <a:p>
            <a:pPr>
              <a:tabLst>
                <a:tab pos="361950" algn="l"/>
              </a:tabLst>
            </a:pPr>
            <a:r>
              <a:rPr lang="en-CA" sz="2200"/>
              <a:t>keys[2] =  (char*)malloc(MAX_KEY_LEN);</a:t>
            </a:r>
          </a:p>
          <a:p>
            <a:pPr>
              <a:tabLst>
                <a:tab pos="361950" algn="l"/>
              </a:tabLst>
            </a:pPr>
            <a:r>
              <a:rPr lang="en-CA" sz="2200"/>
              <a:t>…</a:t>
            </a:r>
          </a:p>
          <a:p>
            <a:pPr>
              <a:tabLst>
                <a:tab pos="361950" algn="l"/>
              </a:tabLst>
            </a:pPr>
            <a:r>
              <a:rPr lang="en-CA" sz="2200"/>
              <a:t>free(keys[0]);</a:t>
            </a:r>
          </a:p>
          <a:p>
            <a:pPr>
              <a:tabLst>
                <a:tab pos="361950" algn="l"/>
              </a:tabLst>
            </a:pPr>
            <a:r>
              <a:rPr lang="en-CA" sz="2200"/>
              <a:t>free(keys[1]);</a:t>
            </a:r>
          </a:p>
          <a:p>
            <a:pPr>
              <a:tabLst>
                <a:tab pos="361950" algn="l"/>
              </a:tabLst>
            </a:pPr>
            <a:r>
              <a:rPr lang="en-CA" sz="2200"/>
              <a:t>free(keys[2]);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57188" y="835025"/>
            <a:ext cx="35004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61950" algn="l"/>
              </a:tabLst>
            </a:pPr>
            <a:r>
              <a:rPr lang="en-CA" sz="2400" i="1" u="sng"/>
              <a:t>Function declaration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071688" y="3324225"/>
            <a:ext cx="5429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61950" algn="l"/>
              </a:tabLst>
            </a:pPr>
            <a:r>
              <a:rPr lang="en-CA" sz="2400" i="1" u="sng"/>
              <a:t>Example of (de)allocating keys array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500563" y="835025"/>
            <a:ext cx="43576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61950" algn="l"/>
              </a:tabLst>
            </a:pPr>
            <a:r>
              <a:rPr lang="en-CA" sz="2400" i="1" u="sng"/>
              <a:t>What the keys array looks like</a:t>
            </a:r>
          </a:p>
        </p:txBody>
      </p:sp>
      <p:graphicFrame>
        <p:nvGraphicFramePr>
          <p:cNvPr id="51" name="Group 6"/>
          <p:cNvGraphicFramePr>
            <a:graphicFrameLocks noGrp="1"/>
          </p:cNvGraphicFramePr>
          <p:nvPr/>
        </p:nvGraphicFramePr>
        <p:xfrm>
          <a:off x="5786438" y="1557338"/>
          <a:ext cx="1285913" cy="1371600"/>
        </p:xfrm>
        <a:graphic>
          <a:graphicData uri="http://schemas.openxmlformats.org/drawingml/2006/table">
            <a:tbl>
              <a:tblPr/>
              <a:tblGrid>
                <a:gridCol w="1285913"/>
              </a:tblGrid>
              <a:tr h="378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keys[0]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keys[1]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keys[2]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" name="Group 6"/>
          <p:cNvGraphicFramePr>
            <a:graphicFrameLocks noGrp="1"/>
          </p:cNvGraphicFramePr>
          <p:nvPr/>
        </p:nvGraphicFramePr>
        <p:xfrm>
          <a:off x="4572000" y="1549400"/>
          <a:ext cx="1071570" cy="457200"/>
        </p:xfrm>
        <a:graphic>
          <a:graphicData uri="http://schemas.openxmlformats.org/drawingml/2006/table">
            <a:tbl>
              <a:tblPr/>
              <a:tblGrid>
                <a:gridCol w="1071570"/>
              </a:tblGrid>
              <a:tr h="185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keys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" name="Group 6"/>
          <p:cNvGraphicFramePr>
            <a:graphicFrameLocks noGrp="1"/>
          </p:cNvGraphicFramePr>
          <p:nvPr/>
        </p:nvGraphicFramePr>
        <p:xfrm>
          <a:off x="7500938" y="1557338"/>
          <a:ext cx="928705" cy="1349385"/>
        </p:xfrm>
        <a:graphic>
          <a:graphicData uri="http://schemas.openxmlformats.org/drawingml/2006/table">
            <a:tbl>
              <a:tblPr/>
              <a:tblGrid>
                <a:gridCol w="928705"/>
              </a:tblGrid>
              <a:tr h="449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>
            <a:off x="7143750" y="1763713"/>
            <a:ext cx="285750" cy="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143750" y="2263775"/>
            <a:ext cx="28575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143750" y="2692400"/>
            <a:ext cx="28575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357813" y="1763713"/>
            <a:ext cx="285750" cy="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/>
      <p:bldP spid="25" grpId="0"/>
      <p:bldP spid="26" grpId="0"/>
      <p:bldP spid="27" grpId="0"/>
      <p:bldP spid="27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z="3600" b="1" smtClean="0"/>
              <a:t>Example</a:t>
            </a:r>
            <a:r>
              <a:rPr lang="en-CA" sz="3600" smtClean="0"/>
              <a:t>: A table to store info about baseball teams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CA" dirty="0" smtClean="0"/>
          </a:p>
          <a:p>
            <a:pPr>
              <a:defRPr/>
            </a:pPr>
            <a:r>
              <a:rPr lang="en-CA" dirty="0" smtClean="0"/>
              <a:t>ECE 297</a:t>
            </a:r>
          </a:p>
        </p:txBody>
      </p:sp>
      <p:graphicFrame>
        <p:nvGraphicFramePr>
          <p:cNvPr id="6" name="Group 6"/>
          <p:cNvGraphicFramePr>
            <a:graphicFrameLocks noGrp="1"/>
          </p:cNvGraphicFramePr>
          <p:nvPr/>
        </p:nvGraphicFramePr>
        <p:xfrm>
          <a:off x="357188" y="2051050"/>
          <a:ext cx="3714776" cy="2377440"/>
        </p:xfrm>
        <a:graphic>
          <a:graphicData uri="http://schemas.openxmlformats.org/drawingml/2006/table">
            <a:tbl>
              <a:tblPr/>
              <a:tblGrid>
                <a:gridCol w="1357322"/>
                <a:gridCol w="1285884"/>
                <a:gridCol w="1071570"/>
              </a:tblGrid>
              <a:tr h="185739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teams 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Yankees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New York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Athletics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Oakland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Tigers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Detroit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BlueJays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Toronto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857750" y="1908175"/>
            <a:ext cx="42862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61950" algn="l"/>
              </a:tabLst>
            </a:pPr>
            <a:r>
              <a:rPr lang="en-CA" sz="2400"/>
              <a:t>int matches = storage_query(</a:t>
            </a:r>
            <a:br>
              <a:rPr lang="en-CA" sz="2400"/>
            </a:br>
            <a:r>
              <a:rPr lang="en-CA" sz="2400"/>
              <a:t>	“teams”, </a:t>
            </a:r>
            <a:br>
              <a:rPr lang="en-CA" sz="2400"/>
            </a:br>
            <a:r>
              <a:rPr lang="en-CA" sz="2400"/>
              <a:t>	“wins &gt; 4”, </a:t>
            </a:r>
            <a:br>
              <a:rPr lang="en-CA" sz="2400"/>
            </a:br>
            <a:r>
              <a:rPr lang="en-CA" sz="2400"/>
              <a:t>	keys, </a:t>
            </a:r>
            <a:br>
              <a:rPr lang="en-CA" sz="2400"/>
            </a:br>
            <a:r>
              <a:rPr lang="en-CA" sz="2400"/>
              <a:t>	</a:t>
            </a:r>
            <a:r>
              <a:rPr lang="en-CA" sz="2400" b="1"/>
              <a:t>1</a:t>
            </a:r>
            <a:r>
              <a:rPr lang="en-CA" sz="2400"/>
              <a:t>, </a:t>
            </a:r>
            <a:br>
              <a:rPr lang="en-CA" sz="2400"/>
            </a:br>
            <a:r>
              <a:rPr lang="en-CA" sz="2400"/>
              <a:t>	conn);</a:t>
            </a:r>
          </a:p>
        </p:txBody>
      </p:sp>
      <p:graphicFrame>
        <p:nvGraphicFramePr>
          <p:cNvPr id="14" name="Group 6"/>
          <p:cNvGraphicFramePr>
            <a:graphicFrameLocks noGrp="1"/>
          </p:cNvGraphicFramePr>
          <p:nvPr/>
        </p:nvGraphicFramePr>
        <p:xfrm>
          <a:off x="1357313" y="5429250"/>
          <a:ext cx="754100" cy="777240"/>
        </p:xfrm>
        <a:graphic>
          <a:graphicData uri="http://schemas.openxmlformats.org/drawingml/2006/table">
            <a:tbl>
              <a:tblPr/>
              <a:tblGrid>
                <a:gridCol w="754100"/>
              </a:tblGrid>
              <a:tr h="185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keys[0]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keys[1]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keys[2]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6"/>
          <p:cNvGraphicFramePr>
            <a:graphicFrameLocks noGrp="1"/>
          </p:cNvGraphicFramePr>
          <p:nvPr/>
        </p:nvGraphicFramePr>
        <p:xfrm>
          <a:off x="539750" y="5349875"/>
          <a:ext cx="754100" cy="259080"/>
        </p:xfrm>
        <a:graphic>
          <a:graphicData uri="http://schemas.openxmlformats.org/drawingml/2006/table">
            <a:tbl>
              <a:tblPr/>
              <a:tblGrid>
                <a:gridCol w="754100"/>
              </a:tblGrid>
              <a:tr h="185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keys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Group 6"/>
          <p:cNvGraphicFramePr>
            <a:graphicFrameLocks noGrp="1"/>
          </p:cNvGraphicFramePr>
          <p:nvPr/>
        </p:nvGraphicFramePr>
        <p:xfrm>
          <a:off x="2540000" y="5429250"/>
          <a:ext cx="754100" cy="777240"/>
        </p:xfrm>
        <a:graphic>
          <a:graphicData uri="http://schemas.openxmlformats.org/drawingml/2006/table">
            <a:tbl>
              <a:tblPr/>
              <a:tblGrid>
                <a:gridCol w="754100"/>
              </a:tblGrid>
              <a:tr h="185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Yankees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2182813" y="5492750"/>
            <a:ext cx="28575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82813" y="5778500"/>
            <a:ext cx="28575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82813" y="6064250"/>
            <a:ext cx="28575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68375" y="5492750"/>
            <a:ext cx="28575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Group 6"/>
          <p:cNvGraphicFramePr>
            <a:graphicFrameLocks noGrp="1"/>
          </p:cNvGraphicFramePr>
          <p:nvPr/>
        </p:nvGraphicFramePr>
        <p:xfrm>
          <a:off x="5421313" y="5429250"/>
          <a:ext cx="754100" cy="777240"/>
        </p:xfrm>
        <a:graphic>
          <a:graphicData uri="http://schemas.openxmlformats.org/drawingml/2006/table">
            <a:tbl>
              <a:tblPr/>
              <a:tblGrid>
                <a:gridCol w="754100"/>
              </a:tblGrid>
              <a:tr h="185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keys[0]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keys[1]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keys[2]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Group 6"/>
          <p:cNvGraphicFramePr>
            <a:graphicFrameLocks noGrp="1"/>
          </p:cNvGraphicFramePr>
          <p:nvPr/>
        </p:nvGraphicFramePr>
        <p:xfrm>
          <a:off x="4603750" y="5349875"/>
          <a:ext cx="754100" cy="259080"/>
        </p:xfrm>
        <a:graphic>
          <a:graphicData uri="http://schemas.openxmlformats.org/drawingml/2006/table">
            <a:tbl>
              <a:tblPr/>
              <a:tblGrid>
                <a:gridCol w="754100"/>
              </a:tblGrid>
              <a:tr h="185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keys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Group 6"/>
          <p:cNvGraphicFramePr>
            <a:graphicFrameLocks noGrp="1"/>
          </p:cNvGraphicFramePr>
          <p:nvPr/>
        </p:nvGraphicFramePr>
        <p:xfrm>
          <a:off x="6604000" y="5429250"/>
          <a:ext cx="968414" cy="777240"/>
        </p:xfrm>
        <a:graphic>
          <a:graphicData uri="http://schemas.openxmlformats.org/drawingml/2006/table">
            <a:tbl>
              <a:tblPr/>
              <a:tblGrid>
                <a:gridCol w="968414"/>
              </a:tblGrid>
              <a:tr h="185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Athletics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>
            <a:off x="6246813" y="5492750"/>
            <a:ext cx="28575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246813" y="5778500"/>
            <a:ext cx="28575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246813" y="6064250"/>
            <a:ext cx="28575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032375" y="5492750"/>
            <a:ext cx="28575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142875" y="1479550"/>
            <a:ext cx="29289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61950" algn="l"/>
              </a:tabLst>
            </a:pPr>
            <a:r>
              <a:rPr lang="en-CA" sz="2400" i="1" u="sng"/>
              <a:t>Keys and records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643438" y="1479550"/>
            <a:ext cx="2143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61950" algn="l"/>
              </a:tabLst>
            </a:pPr>
            <a:r>
              <a:rPr lang="en-CA" sz="2400" i="1" u="sng"/>
              <a:t>Query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71438" y="4643438"/>
            <a:ext cx="27146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61950" algn="l"/>
              </a:tabLst>
            </a:pPr>
            <a:r>
              <a:rPr lang="en-CA" sz="2400" i="1" u="sng"/>
              <a:t>Possible results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3857625" y="5715000"/>
            <a:ext cx="714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361950" algn="l"/>
              </a:tabLst>
            </a:pPr>
            <a:r>
              <a:rPr lang="en-CA" sz="2400" b="1" i="1">
                <a:solidFill>
                  <a:srgbClr val="FF0000"/>
                </a:solidFill>
              </a:rPr>
              <a:t>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9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85225" cy="1143000"/>
          </a:xfrm>
        </p:spPr>
        <p:txBody>
          <a:bodyPr/>
          <a:lstStyle/>
          <a:p>
            <a:pPr eaLnBrk="1" hangingPunct="1"/>
            <a:r>
              <a:rPr lang="en-CA" smtClean="0"/>
              <a:t>Handle storage_query() at the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929188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CA" dirty="0" smtClean="0"/>
              <a:t>Check that table and predicates are valid</a:t>
            </a:r>
          </a:p>
          <a:p>
            <a:pPr lvl="1" eaLnBrk="1" hangingPunct="1">
              <a:defRPr/>
            </a:pPr>
            <a:r>
              <a:rPr lang="en-CA" dirty="0" smtClean="0"/>
              <a:t>Table exists</a:t>
            </a:r>
          </a:p>
          <a:p>
            <a:pPr lvl="1" eaLnBrk="1" hangingPunct="1">
              <a:defRPr/>
            </a:pPr>
            <a:r>
              <a:rPr lang="en-CA" dirty="0" smtClean="0"/>
              <a:t>Predicate columns exist in table</a:t>
            </a:r>
          </a:p>
          <a:p>
            <a:pPr lvl="1" eaLnBrk="1" hangingPunct="1">
              <a:defRPr/>
            </a:pPr>
            <a:r>
              <a:rPr lang="en-CA" dirty="0" smtClean="0"/>
              <a:t>Predicate operators and values are valid for the associated column type</a:t>
            </a:r>
          </a:p>
          <a:p>
            <a:pPr lvl="4" eaLnBrk="1" hangingPunct="1">
              <a:defRPr/>
            </a:pPr>
            <a:endParaRPr lang="en-CA" dirty="0" smtClean="0"/>
          </a:p>
          <a:p>
            <a:pPr eaLnBrk="1" hangingPunct="1">
              <a:defRPr/>
            </a:pPr>
            <a:r>
              <a:rPr lang="en-CA" dirty="0" smtClean="0"/>
              <a:t>Iterate through each record in the table</a:t>
            </a:r>
          </a:p>
          <a:p>
            <a:pPr lvl="1" eaLnBrk="1" hangingPunct="1">
              <a:defRPr/>
            </a:pPr>
            <a:r>
              <a:rPr lang="en-CA" dirty="0" smtClean="0"/>
              <a:t>For each predicate</a:t>
            </a:r>
          </a:p>
          <a:p>
            <a:pPr lvl="2" eaLnBrk="1" hangingPunct="1">
              <a:defRPr/>
            </a:pPr>
            <a:r>
              <a:rPr lang="en-CA" dirty="0" smtClean="0"/>
              <a:t>Get the associated </a:t>
            </a:r>
            <a:r>
              <a:rPr lang="en-CA" b="1" dirty="0" smtClean="0"/>
              <a:t>column value </a:t>
            </a:r>
            <a:r>
              <a:rPr lang="en-CA" dirty="0" smtClean="0"/>
              <a:t>from the record</a:t>
            </a:r>
          </a:p>
          <a:p>
            <a:pPr lvl="2" eaLnBrk="1" hangingPunct="1">
              <a:defRPr/>
            </a:pPr>
            <a:r>
              <a:rPr lang="en-CA" b="1" dirty="0" smtClean="0"/>
              <a:t>Test the column value with the predicate</a:t>
            </a:r>
          </a:p>
          <a:p>
            <a:pPr lvl="1" eaLnBrk="1" hangingPunct="1">
              <a:defRPr/>
            </a:pPr>
            <a:r>
              <a:rPr lang="en-CA" dirty="0" smtClean="0"/>
              <a:t>If all predicates match, then the record matches</a:t>
            </a:r>
          </a:p>
          <a:p>
            <a:pPr lvl="2" eaLnBrk="1" hangingPunct="1">
              <a:defRPr/>
            </a:pPr>
            <a:r>
              <a:rPr lang="en-CA" dirty="0" smtClean="0"/>
              <a:t>Remember the key associated with the record</a:t>
            </a:r>
          </a:p>
          <a:p>
            <a:pPr lvl="4" eaLnBrk="1" hangingPunct="1">
              <a:defRPr/>
            </a:pPr>
            <a:endParaRPr lang="en-CA" dirty="0" smtClean="0"/>
          </a:p>
          <a:p>
            <a:pPr eaLnBrk="1" hangingPunct="1">
              <a:defRPr/>
            </a:pPr>
            <a:r>
              <a:rPr lang="en-CA" dirty="0" smtClean="0"/>
              <a:t>Send the matching keys to the client</a:t>
            </a:r>
            <a:endParaRPr lang="en-CA" dirty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CA" smtClean="0"/>
          </a:p>
          <a:p>
            <a:pPr>
              <a:defRPr/>
            </a:pPr>
            <a:r>
              <a:rPr lang="en-CA" smtClean="0"/>
              <a:t>ECE 297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A05AF9-2F41-4CFB-B317-5374E0F535E8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Client library functions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700" smtClean="0"/>
              <a:t>storage_set()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Major change is needed to check if storage_record.value is valid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/>
              <a:t>Column-</a:t>
            </a:r>
            <a:r>
              <a:rPr lang="en-US" b="1" smtClean="0"/>
              <a:t>names exist </a:t>
            </a:r>
            <a:r>
              <a:rPr lang="en-US" smtClean="0"/>
              <a:t>in table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/>
              <a:t>Columns are </a:t>
            </a:r>
            <a:r>
              <a:rPr lang="en-US" b="1" smtClean="0"/>
              <a:t>specified in the right order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/>
              <a:t>Column </a:t>
            </a:r>
            <a:r>
              <a:rPr lang="en-US" b="1" smtClean="0"/>
              <a:t>values are of the right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Most of this work will be done at the server side</a:t>
            </a:r>
          </a:p>
          <a:p>
            <a:pPr lvl="1"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700" smtClean="0"/>
              <a:t>storage_query()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Memory for keys array is allocated by the caller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keys[0] points to first key in the array</a:t>
            </a:r>
          </a:p>
          <a:p>
            <a:pPr lvl="1" eaLnBrk="1" hangingPunct="1">
              <a:lnSpc>
                <a:spcPct val="80000"/>
              </a:lnSpc>
            </a:pPr>
            <a:endParaRPr lang="en-US" sz="2400" smtClean="0"/>
          </a:p>
          <a:p>
            <a:pPr lvl="1" eaLnBrk="1" hangingPunct="1">
              <a:lnSpc>
                <a:spcPct val="80000"/>
              </a:lnSpc>
            </a:pPr>
            <a:endParaRPr lang="en-US" sz="2400" smtClean="0"/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ECE297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4FAE8-1A17-4C7E-8056-8A335C45A53F}" type="slidenum">
              <a:rPr lang="en-US" smtClean="0"/>
              <a:pPr>
                <a:defRPr/>
              </a:pPr>
              <a:t>34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Impact on network protocol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mtClean="0"/>
              <a:t>For storage_get() and storage_set(), need to transfer all the columns in a record</a:t>
            </a:r>
          </a:p>
          <a:p>
            <a:pPr eaLnBrk="1" hangingPunct="1"/>
            <a:endParaRPr lang="en-CA" smtClean="0"/>
          </a:p>
          <a:p>
            <a:pPr eaLnBrk="1" hangingPunct="1"/>
            <a:r>
              <a:rPr lang="en-CA" smtClean="0"/>
              <a:t>For storage_query, need to …</a:t>
            </a:r>
          </a:p>
          <a:p>
            <a:pPr lvl="1" eaLnBrk="1" hangingPunct="1"/>
            <a:r>
              <a:rPr lang="en-CA" smtClean="0"/>
              <a:t>Send predicates from client to server</a:t>
            </a:r>
          </a:p>
          <a:p>
            <a:pPr lvl="1" eaLnBrk="1" hangingPunct="1"/>
            <a:r>
              <a:rPr lang="en-CA" smtClean="0"/>
              <a:t>Send keys from server to client</a:t>
            </a:r>
          </a:p>
          <a:p>
            <a:pPr lvl="2" eaLnBrk="1" hangingPunct="1"/>
            <a:r>
              <a:rPr lang="en-CA" smtClean="0"/>
              <a:t>Unpredictable number of keys</a:t>
            </a: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CA" smtClean="0"/>
          </a:p>
          <a:p>
            <a:pPr>
              <a:defRPr/>
            </a:pPr>
            <a:r>
              <a:rPr lang="en-CA" smtClean="0"/>
              <a:t>ECE 297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6BE05C-C970-4D5B-B838-6EBCFAEA7E10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Server command processing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Modify </a:t>
            </a:r>
            <a:r>
              <a:rPr lang="en-US" dirty="0" err="1" smtClean="0"/>
              <a:t>handle_command</a:t>
            </a:r>
            <a:r>
              <a:rPr lang="en-US" dirty="0" smtClean="0"/>
              <a:t>() in </a:t>
            </a:r>
            <a:r>
              <a:rPr lang="en-US" dirty="0" err="1" smtClean="0"/>
              <a:t>server.c</a:t>
            </a:r>
            <a:endParaRPr lang="en-US" dirty="0" smtClean="0"/>
          </a:p>
          <a:p>
            <a:pPr lvl="1" eaLnBrk="1" hangingPunct="1"/>
            <a:r>
              <a:rPr lang="en-US" dirty="0" smtClean="0"/>
              <a:t>Determine if command string from client library is for a </a:t>
            </a:r>
            <a:r>
              <a:rPr lang="en-US" b="1" dirty="0" smtClean="0"/>
              <a:t>get</a:t>
            </a:r>
            <a:r>
              <a:rPr lang="en-US" dirty="0" smtClean="0"/>
              <a:t>, </a:t>
            </a:r>
            <a:r>
              <a:rPr lang="en-US" b="1" dirty="0" smtClean="0"/>
              <a:t>set</a:t>
            </a:r>
            <a:r>
              <a:rPr lang="en-US" dirty="0" smtClean="0"/>
              <a:t>, or </a:t>
            </a:r>
            <a:r>
              <a:rPr lang="en-US" b="1" dirty="0" smtClean="0"/>
              <a:t>query</a:t>
            </a:r>
            <a:r>
              <a:rPr lang="en-US" dirty="0" smtClean="0"/>
              <a:t> operation</a:t>
            </a:r>
          </a:p>
          <a:p>
            <a:pPr lvl="1" eaLnBrk="1" hangingPunct="1"/>
            <a:r>
              <a:rPr lang="en-US" dirty="0" smtClean="0"/>
              <a:t>Extract parameters from command</a:t>
            </a:r>
          </a:p>
          <a:p>
            <a:pPr lvl="1" eaLnBrk="1" hangingPunct="1"/>
            <a:r>
              <a:rPr lang="en-US" dirty="0" smtClean="0"/>
              <a:t>Read (from memory) for </a:t>
            </a:r>
            <a:r>
              <a:rPr lang="en-US" b="1" dirty="0" smtClean="0"/>
              <a:t>get</a:t>
            </a:r>
            <a:r>
              <a:rPr lang="en-US" dirty="0" smtClean="0"/>
              <a:t> and </a:t>
            </a:r>
            <a:r>
              <a:rPr lang="en-US" b="1" dirty="0" smtClean="0"/>
              <a:t>query</a:t>
            </a:r>
            <a:r>
              <a:rPr lang="en-US" dirty="0" smtClean="0"/>
              <a:t> commands</a:t>
            </a:r>
          </a:p>
          <a:p>
            <a:pPr lvl="1" eaLnBrk="1" hangingPunct="1"/>
            <a:r>
              <a:rPr lang="en-US" dirty="0" smtClean="0"/>
              <a:t>Write to memory for </a:t>
            </a:r>
            <a:r>
              <a:rPr lang="en-US" b="1" dirty="0" smtClean="0"/>
              <a:t>set</a:t>
            </a:r>
            <a:r>
              <a:rPr lang="en-US" dirty="0" smtClean="0"/>
              <a:t> command</a:t>
            </a:r>
          </a:p>
          <a:p>
            <a:pPr lvl="1" eaLnBrk="1" hangingPunct="1"/>
            <a:r>
              <a:rPr lang="en-US" dirty="0" smtClean="0"/>
              <a:t>Send back response over socket to </a:t>
            </a:r>
            <a:r>
              <a:rPr lang="en-US" dirty="0" smtClean="0"/>
              <a:t>client using our library functions</a:t>
            </a:r>
            <a:endParaRPr lang="en-US" dirty="0" smtClean="0"/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ECE297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09EF1-AF6C-4643-947D-F4A43EDC3C5A}" type="slidenum">
              <a:rPr lang="en-US" smtClean="0"/>
              <a:pPr>
                <a:defRPr/>
              </a:pPr>
              <a:t>36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 considerations I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should be the </a:t>
            </a:r>
            <a:r>
              <a:rPr lang="en-US" b="1" smtClean="0"/>
              <a:t>file format</a:t>
            </a:r>
            <a:r>
              <a:rPr lang="en-US" smtClean="0"/>
              <a:t> for storing the data managed by the storage server on disk? </a:t>
            </a:r>
          </a:p>
          <a:p>
            <a:pPr eaLnBrk="1" hangingPunct="1"/>
            <a:r>
              <a:rPr lang="en-US" smtClean="0"/>
              <a:t>What should be the protocol for interacting between client and storage server? </a:t>
            </a:r>
          </a:p>
          <a:p>
            <a:pPr lvl="1" eaLnBrk="1" hangingPunct="1"/>
            <a:r>
              <a:rPr lang="en-US" smtClean="0"/>
              <a:t>Note that the query function can return an </a:t>
            </a:r>
            <a:r>
              <a:rPr lang="en-US" b="1" smtClean="0"/>
              <a:t>arbitrary number of keys</a:t>
            </a:r>
            <a:r>
              <a:rPr lang="en-US" smtClean="0"/>
              <a:t>. </a:t>
            </a:r>
          </a:p>
          <a:p>
            <a:pPr lvl="1" eaLnBrk="1" hangingPunct="1"/>
            <a:r>
              <a:rPr lang="en-US" smtClean="0"/>
              <a:t>How can your protocol handle such </a:t>
            </a:r>
            <a:r>
              <a:rPr lang="en-US" b="1" smtClean="0"/>
              <a:t>unpredictable results</a:t>
            </a:r>
            <a:r>
              <a:rPr lang="en-US" smtClean="0"/>
              <a:t>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 considerations II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kind of </a:t>
            </a:r>
            <a:r>
              <a:rPr lang="en-US" b="1" smtClean="0"/>
              <a:t>parsing algorithms</a:t>
            </a:r>
            <a:r>
              <a:rPr lang="en-US" smtClean="0"/>
              <a:t> are you going to develop? </a:t>
            </a:r>
          </a:p>
          <a:p>
            <a:pPr lvl="1" eaLnBrk="1" hangingPunct="1"/>
            <a:r>
              <a:rPr lang="en-US" smtClean="0"/>
              <a:t>Will you write your own or use parsing tools? </a:t>
            </a:r>
          </a:p>
          <a:p>
            <a:pPr eaLnBrk="1" hangingPunct="1"/>
            <a:r>
              <a:rPr lang="en-US" smtClean="0"/>
              <a:t>How do the new requirements in this assignment break your code from the previous assignment? </a:t>
            </a:r>
          </a:p>
          <a:p>
            <a:pPr lvl="1" eaLnBrk="1" hangingPunct="1"/>
            <a:r>
              <a:rPr lang="en-US" smtClean="0"/>
              <a:t>Are the versions of the client or server backward or forward compatible?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-357188" y="1000125"/>
            <a:ext cx="1785938" cy="11430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    </a:t>
            </a:r>
            <a:r>
              <a:rPr lang="en-CA" sz="1600" b="1" dirty="0"/>
              <a:t>Application</a:t>
            </a:r>
          </a:p>
        </p:txBody>
      </p:sp>
      <p:sp>
        <p:nvSpPr>
          <p:cNvPr id="5123" name="Title 7"/>
          <p:cNvSpPr>
            <a:spLocks noGrp="1"/>
          </p:cNvSpPr>
          <p:nvPr>
            <p:ph type="title"/>
          </p:nvPr>
        </p:nvSpPr>
        <p:spPr>
          <a:xfrm>
            <a:off x="457200" y="-214313"/>
            <a:ext cx="8229600" cy="1143001"/>
          </a:xfrm>
        </p:spPr>
        <p:txBody>
          <a:bodyPr/>
          <a:lstStyle/>
          <a:p>
            <a:r>
              <a:rPr lang="en-CA" sz="3800" i="1" smtClean="0"/>
              <a:t>Where are we going?</a:t>
            </a: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CA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19C988-C23B-476A-9C3A-C73A02C09802}" type="slidenum">
              <a:rPr lang="en-CA" smtClean="0"/>
              <a:pPr>
                <a:defRPr/>
              </a:pPr>
              <a:t>4</a:t>
            </a:fld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1189038" y="1285875"/>
            <a:ext cx="928687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Client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9038" y="2357438"/>
            <a:ext cx="928687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Client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9038" y="3714750"/>
            <a:ext cx="928687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Client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86375" y="2071688"/>
            <a:ext cx="2714625" cy="1928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</a:t>
            </a:r>
          </a:p>
        </p:txBody>
      </p:sp>
      <p:sp>
        <p:nvSpPr>
          <p:cNvPr id="14" name="Flowchart: Multidocument 13"/>
          <p:cNvSpPr/>
          <p:nvPr/>
        </p:nvSpPr>
        <p:spPr>
          <a:xfrm>
            <a:off x="5214938" y="4643438"/>
            <a:ext cx="785812" cy="785812"/>
          </a:xfrm>
          <a:prstGeom prst="flowChartMultidocumen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5" name="Flowchart: Document 14"/>
          <p:cNvSpPr/>
          <p:nvPr/>
        </p:nvSpPr>
        <p:spPr>
          <a:xfrm>
            <a:off x="6429375" y="4643438"/>
            <a:ext cx="642938" cy="785812"/>
          </a:xfrm>
          <a:prstGeom prst="flowChartDocumen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6" name="Flowchart: Document 15"/>
          <p:cNvSpPr/>
          <p:nvPr/>
        </p:nvSpPr>
        <p:spPr>
          <a:xfrm>
            <a:off x="7572375" y="4643438"/>
            <a:ext cx="642938" cy="785812"/>
          </a:xfrm>
          <a:prstGeom prst="flowChartDocumen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3" name="Can 12"/>
          <p:cNvSpPr/>
          <p:nvPr/>
        </p:nvSpPr>
        <p:spPr>
          <a:xfrm>
            <a:off x="4643438" y="5000625"/>
            <a:ext cx="4000500" cy="857250"/>
          </a:xfrm>
          <a:prstGeom prst="can">
            <a:avLst/>
          </a:prstGeom>
          <a:solidFill>
            <a:schemeClr val="bg1">
              <a:lumMod val="85000"/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2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CA" sz="2200" dirty="0">
                <a:solidFill>
                  <a:schemeClr val="tx1"/>
                </a:solidFill>
              </a:rPr>
              <a:t>Disk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00688" y="2286000"/>
            <a:ext cx="500062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1000" dirty="0"/>
              <a:t>Table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86500" y="2286000"/>
            <a:ext cx="785813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Table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00688" y="2928938"/>
            <a:ext cx="1000125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Table </a:t>
            </a:r>
          </a:p>
        </p:txBody>
      </p:sp>
      <p:pic>
        <p:nvPicPr>
          <p:cNvPr id="513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25" y="2357438"/>
            <a:ext cx="2071688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8" name="TextBox 20"/>
          <p:cNvSpPr txBox="1">
            <a:spLocks noChangeArrowheads="1"/>
          </p:cNvSpPr>
          <p:nvPr/>
        </p:nvSpPr>
        <p:spPr bwMode="auto">
          <a:xfrm>
            <a:off x="3214688" y="2857500"/>
            <a:ext cx="10302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Network</a:t>
            </a:r>
          </a:p>
        </p:txBody>
      </p:sp>
      <p:sp>
        <p:nvSpPr>
          <p:cNvPr id="5139" name="TextBox 21"/>
          <p:cNvSpPr txBox="1">
            <a:spLocks noChangeArrowheads="1"/>
          </p:cNvSpPr>
          <p:nvPr/>
        </p:nvSpPr>
        <p:spPr bwMode="auto">
          <a:xfrm>
            <a:off x="1189038" y="2555875"/>
            <a:ext cx="95408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sz="6000"/>
              <a:t>…</a:t>
            </a:r>
          </a:p>
        </p:txBody>
      </p:sp>
      <p:sp>
        <p:nvSpPr>
          <p:cNvPr id="24" name="Flowchart: Document 23"/>
          <p:cNvSpPr/>
          <p:nvPr/>
        </p:nvSpPr>
        <p:spPr>
          <a:xfrm>
            <a:off x="8286750" y="2071688"/>
            <a:ext cx="642938" cy="785812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1200" dirty="0" err="1"/>
              <a:t>Config</a:t>
            </a:r>
            <a:r>
              <a:rPr lang="en-CA" sz="1200" dirty="0"/>
              <a:t>.</a:t>
            </a:r>
          </a:p>
        </p:txBody>
      </p:sp>
      <p:sp>
        <p:nvSpPr>
          <p:cNvPr id="5141" name="TextBox 25"/>
          <p:cNvSpPr txBox="1">
            <a:spLocks noChangeArrowheads="1"/>
          </p:cNvSpPr>
          <p:nvPr/>
        </p:nvSpPr>
        <p:spPr bwMode="auto">
          <a:xfrm>
            <a:off x="6286500" y="3643313"/>
            <a:ext cx="169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Storage server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15125" y="2928938"/>
            <a:ext cx="1143000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Table 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6180138" y="4537075"/>
            <a:ext cx="107156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001000" y="2357438"/>
            <a:ext cx="2857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Group 6"/>
          <p:cNvGraphicFramePr>
            <a:graphicFrameLocks noGrp="1"/>
          </p:cNvGraphicFramePr>
          <p:nvPr/>
        </p:nvGraphicFramePr>
        <p:xfrm>
          <a:off x="142875" y="4786313"/>
          <a:ext cx="4143404" cy="1857385"/>
        </p:xfrm>
        <a:graphic>
          <a:graphicData uri="http://schemas.openxmlformats.org/drawingml/2006/table">
            <a:tbl>
              <a:tblPr/>
              <a:tblGrid>
                <a:gridCol w="1249878"/>
                <a:gridCol w="1659320"/>
                <a:gridCol w="1234206"/>
              </a:tblGrid>
              <a:tr h="37111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Cities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1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province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temperature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9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Toronto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Ontario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Winnipeg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Manitoba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Vancouver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British Columbia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9" name="Curved Connector 48"/>
          <p:cNvCxnSpPr>
            <a:stCxn id="9" idx="3"/>
            <a:endCxn id="12" idx="1"/>
          </p:cNvCxnSpPr>
          <p:nvPr/>
        </p:nvCxnSpPr>
        <p:spPr>
          <a:xfrm>
            <a:off x="2117725" y="1571625"/>
            <a:ext cx="3168650" cy="1463675"/>
          </a:xfrm>
          <a:prstGeom prst="curvedConnector3">
            <a:avLst>
              <a:gd name="adj1" fmla="val 351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11" idx="3"/>
            <a:endCxn id="12" idx="1"/>
          </p:cNvCxnSpPr>
          <p:nvPr/>
        </p:nvCxnSpPr>
        <p:spPr>
          <a:xfrm flipV="1">
            <a:off x="2117725" y="3035300"/>
            <a:ext cx="3168650" cy="965200"/>
          </a:xfrm>
          <a:prstGeom prst="curvedConnector3">
            <a:avLst>
              <a:gd name="adj1" fmla="val 328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endCxn id="12" idx="1"/>
          </p:cNvCxnSpPr>
          <p:nvPr/>
        </p:nvCxnSpPr>
        <p:spPr>
          <a:xfrm>
            <a:off x="2143125" y="2643188"/>
            <a:ext cx="3143250" cy="392112"/>
          </a:xfrm>
          <a:prstGeom prst="curvedConnector3">
            <a:avLst>
              <a:gd name="adj1" fmla="val 386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2" name="TextBox 65"/>
          <p:cNvSpPr txBox="1">
            <a:spLocks noChangeArrowheads="1"/>
          </p:cNvSpPr>
          <p:nvPr/>
        </p:nvSpPr>
        <p:spPr bwMode="auto">
          <a:xfrm>
            <a:off x="1933575" y="1857375"/>
            <a:ext cx="335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i="1"/>
              <a:t>transaction</a:t>
            </a:r>
            <a:r>
              <a:rPr lang="en-CA"/>
              <a:t>{get(…), …, set(…)}</a:t>
            </a:r>
          </a:p>
        </p:txBody>
      </p:sp>
      <p:sp>
        <p:nvSpPr>
          <p:cNvPr id="5173" name="TextBox 66"/>
          <p:cNvSpPr txBox="1">
            <a:spLocks noChangeArrowheads="1"/>
          </p:cNvSpPr>
          <p:nvPr/>
        </p:nvSpPr>
        <p:spPr bwMode="auto">
          <a:xfrm>
            <a:off x="2252663" y="2344738"/>
            <a:ext cx="8778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set(…)</a:t>
            </a:r>
          </a:p>
        </p:txBody>
      </p:sp>
      <p:sp>
        <p:nvSpPr>
          <p:cNvPr id="5174" name="TextBox 67"/>
          <p:cNvSpPr txBox="1">
            <a:spLocks noChangeArrowheads="1"/>
          </p:cNvSpPr>
          <p:nvPr/>
        </p:nvSpPr>
        <p:spPr bwMode="auto">
          <a:xfrm>
            <a:off x="2500313" y="3844925"/>
            <a:ext cx="1146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query(…)</a:t>
            </a:r>
          </a:p>
        </p:txBody>
      </p:sp>
      <p:sp>
        <p:nvSpPr>
          <p:cNvPr id="5175" name="TextBox 68"/>
          <p:cNvSpPr txBox="1">
            <a:spLocks noChangeArrowheads="1"/>
          </p:cNvSpPr>
          <p:nvPr/>
        </p:nvSpPr>
        <p:spPr bwMode="auto">
          <a:xfrm>
            <a:off x="1900238" y="641350"/>
            <a:ext cx="54578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sz="2200"/>
              <a:t>After successful completion of Milestone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400" b="1" smtClean="0"/>
              <a:t>Example</a:t>
            </a:r>
            <a:r>
              <a:rPr lang="en-CA" sz="3400" smtClean="0"/>
              <a:t>: Find cities in Ontario that are colder than -4 Celsius</a:t>
            </a:r>
          </a:p>
        </p:txBody>
      </p:sp>
      <p:sp>
        <p:nvSpPr>
          <p:cNvPr id="33795" name="TextBox 5"/>
          <p:cNvSpPr txBox="1">
            <a:spLocks noChangeArrowheads="1"/>
          </p:cNvSpPr>
          <p:nvPr/>
        </p:nvSpPr>
        <p:spPr bwMode="auto">
          <a:xfrm>
            <a:off x="214313" y="1422400"/>
            <a:ext cx="3571875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61950" algn="l"/>
              </a:tabLst>
            </a:pPr>
            <a:r>
              <a:rPr lang="en-CA" sz="2600"/>
              <a:t>predicates:</a:t>
            </a:r>
          </a:p>
          <a:p>
            <a:pPr>
              <a:tabLst>
                <a:tab pos="361950" algn="l"/>
              </a:tabLst>
            </a:pPr>
            <a:r>
              <a:rPr lang="en-CA" sz="2600"/>
              <a:t>	province = Ontario,</a:t>
            </a:r>
          </a:p>
          <a:p>
            <a:pPr>
              <a:tabLst>
                <a:tab pos="361950" algn="l"/>
              </a:tabLst>
            </a:pPr>
            <a:r>
              <a:rPr lang="en-CA" sz="2600"/>
              <a:t>	temperature &lt; -4</a:t>
            </a:r>
          </a:p>
        </p:txBody>
      </p:sp>
      <p:graphicFrame>
        <p:nvGraphicFramePr>
          <p:cNvPr id="5" name="Group 6"/>
          <p:cNvGraphicFramePr>
            <a:graphicFrameLocks noGrp="1"/>
          </p:cNvGraphicFramePr>
          <p:nvPr/>
        </p:nvGraphicFramePr>
        <p:xfrm>
          <a:off x="2357438" y="2857500"/>
          <a:ext cx="6357981" cy="3571898"/>
        </p:xfrm>
        <a:graphic>
          <a:graphicData uri="http://schemas.openxmlformats.org/drawingml/2006/table">
            <a:tbl>
              <a:tblPr/>
              <a:tblGrid>
                <a:gridCol w="1917569"/>
                <a:gridCol w="2440149"/>
                <a:gridCol w="2000263"/>
              </a:tblGrid>
              <a:tr h="5043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cities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province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temperature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Toronto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Ontario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Winnipeg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Manitoba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Vancouver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British Columbia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325" y="4292600"/>
            <a:ext cx="1738313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Rounded Rectangle 44"/>
          <p:cNvSpPr/>
          <p:nvPr/>
        </p:nvSpPr>
        <p:spPr>
          <a:xfrm>
            <a:off x="-357188" y="1000125"/>
            <a:ext cx="1785938" cy="11430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    </a:t>
            </a:r>
            <a:r>
              <a:rPr lang="en-CA" sz="1600" b="1" dirty="0"/>
              <a:t>Application</a:t>
            </a:r>
          </a:p>
        </p:txBody>
      </p:sp>
      <p:sp>
        <p:nvSpPr>
          <p:cNvPr id="6148" name="Title 7"/>
          <p:cNvSpPr>
            <a:spLocks noGrp="1"/>
          </p:cNvSpPr>
          <p:nvPr>
            <p:ph type="title"/>
          </p:nvPr>
        </p:nvSpPr>
        <p:spPr>
          <a:xfrm>
            <a:off x="457200" y="-214313"/>
            <a:ext cx="8229600" cy="1143001"/>
          </a:xfrm>
        </p:spPr>
        <p:txBody>
          <a:bodyPr/>
          <a:lstStyle/>
          <a:p>
            <a:r>
              <a:rPr lang="en-CA" sz="3800" i="1" smtClean="0"/>
              <a:t>What do we have (Milestone 2)?</a:t>
            </a: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CA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06AEC-ECE9-4F38-971A-6D45DD6A6636}" type="slidenum">
              <a:rPr lang="en-CA" smtClean="0"/>
              <a:pPr>
                <a:defRPr/>
              </a:pPr>
              <a:t>5</a:t>
            </a:fld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1189038" y="1285875"/>
            <a:ext cx="928687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Client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86375" y="2071688"/>
            <a:ext cx="2714625" cy="1928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00688" y="2286000"/>
            <a:ext cx="500062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1000" dirty="0"/>
              <a:t>Table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86500" y="2286000"/>
            <a:ext cx="785813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Table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00688" y="2928938"/>
            <a:ext cx="1000125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Table </a:t>
            </a:r>
          </a:p>
        </p:txBody>
      </p:sp>
      <p:pic>
        <p:nvPicPr>
          <p:cNvPr id="615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25" y="2357438"/>
            <a:ext cx="2071688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7" name="TextBox 20"/>
          <p:cNvSpPr txBox="1">
            <a:spLocks noChangeArrowheads="1"/>
          </p:cNvSpPr>
          <p:nvPr/>
        </p:nvSpPr>
        <p:spPr bwMode="auto">
          <a:xfrm>
            <a:off x="3214688" y="2857500"/>
            <a:ext cx="10302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Network</a:t>
            </a:r>
          </a:p>
        </p:txBody>
      </p:sp>
      <p:sp>
        <p:nvSpPr>
          <p:cNvPr id="24" name="Flowchart: Document 23"/>
          <p:cNvSpPr/>
          <p:nvPr/>
        </p:nvSpPr>
        <p:spPr>
          <a:xfrm>
            <a:off x="8286750" y="2071688"/>
            <a:ext cx="642938" cy="785812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1200" dirty="0" err="1"/>
              <a:t>Config</a:t>
            </a:r>
            <a:r>
              <a:rPr lang="en-CA" sz="1200" dirty="0"/>
              <a:t>.</a:t>
            </a:r>
          </a:p>
        </p:txBody>
      </p:sp>
      <p:sp>
        <p:nvSpPr>
          <p:cNvPr id="6159" name="TextBox 25"/>
          <p:cNvSpPr txBox="1">
            <a:spLocks noChangeArrowheads="1"/>
          </p:cNvSpPr>
          <p:nvPr/>
        </p:nvSpPr>
        <p:spPr bwMode="auto">
          <a:xfrm>
            <a:off x="6286500" y="3643313"/>
            <a:ext cx="169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Storage server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15125" y="2928938"/>
            <a:ext cx="1143000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Table 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001000" y="2357438"/>
            <a:ext cx="2857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Group 6"/>
          <p:cNvGraphicFramePr>
            <a:graphicFrameLocks noGrp="1"/>
          </p:cNvGraphicFramePr>
          <p:nvPr/>
        </p:nvGraphicFramePr>
        <p:xfrm>
          <a:off x="285750" y="5132388"/>
          <a:ext cx="3357562" cy="1296670"/>
        </p:xfrm>
        <a:graphic>
          <a:graphicData uri="http://schemas.openxmlformats.org/drawingml/2006/table">
            <a:tbl>
              <a:tblPr/>
              <a:tblGrid>
                <a:gridCol w="1012825"/>
                <a:gridCol w="1344612"/>
                <a:gridCol w="1000125"/>
              </a:tblGrid>
              <a:tr h="18573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Cities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province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temperature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Toronto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Ontario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Winnipeg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Manitoba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Vancouver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British Columbia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9" name="Curved Connector 48"/>
          <p:cNvCxnSpPr>
            <a:stCxn id="9" idx="3"/>
            <a:endCxn id="12" idx="1"/>
          </p:cNvCxnSpPr>
          <p:nvPr/>
        </p:nvCxnSpPr>
        <p:spPr>
          <a:xfrm>
            <a:off x="2117725" y="1571625"/>
            <a:ext cx="3168650" cy="1463675"/>
          </a:xfrm>
          <a:prstGeom prst="curvedConnector3">
            <a:avLst>
              <a:gd name="adj1" fmla="val 351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7" name="TextBox 65"/>
          <p:cNvSpPr txBox="1">
            <a:spLocks noChangeArrowheads="1"/>
          </p:cNvSpPr>
          <p:nvPr/>
        </p:nvSpPr>
        <p:spPr bwMode="auto">
          <a:xfrm>
            <a:off x="2359025" y="2058988"/>
            <a:ext cx="2070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get(…), set(…), …</a:t>
            </a:r>
          </a:p>
        </p:txBody>
      </p:sp>
      <p:sp>
        <p:nvSpPr>
          <p:cNvPr id="35" name="Oval Callout 34"/>
          <p:cNvSpPr/>
          <p:nvPr/>
        </p:nvSpPr>
        <p:spPr>
          <a:xfrm>
            <a:off x="3000375" y="3643313"/>
            <a:ext cx="2286000" cy="1214437"/>
          </a:xfrm>
          <a:prstGeom prst="wedgeEllipseCallout">
            <a:avLst>
              <a:gd name="adj1" fmla="val -87535"/>
              <a:gd name="adj2" fmla="val 8017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200" dirty="0"/>
              <a:t>Data schema is strings only</a:t>
            </a:r>
          </a:p>
        </p:txBody>
      </p:sp>
      <p:sp>
        <p:nvSpPr>
          <p:cNvPr id="36" name="Oval Callout 35"/>
          <p:cNvSpPr/>
          <p:nvPr/>
        </p:nvSpPr>
        <p:spPr>
          <a:xfrm>
            <a:off x="285750" y="3429000"/>
            <a:ext cx="2286000" cy="1214438"/>
          </a:xfrm>
          <a:prstGeom prst="wedgeEllipseCallout">
            <a:avLst>
              <a:gd name="adj1" fmla="val 8089"/>
              <a:gd name="adj2" fmla="val -18336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200" dirty="0"/>
              <a:t>One client at a time</a:t>
            </a:r>
          </a:p>
        </p:txBody>
      </p:sp>
      <p:sp>
        <p:nvSpPr>
          <p:cNvPr id="37" name="Oval Callout 36"/>
          <p:cNvSpPr/>
          <p:nvPr/>
        </p:nvSpPr>
        <p:spPr>
          <a:xfrm>
            <a:off x="3857625" y="857250"/>
            <a:ext cx="2286000" cy="714375"/>
          </a:xfrm>
          <a:prstGeom prst="wedgeEllipseCallout">
            <a:avLst>
              <a:gd name="adj1" fmla="val -73785"/>
              <a:gd name="adj2" fmla="val 11546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200" dirty="0"/>
              <a:t>Limited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-357188" y="1000125"/>
            <a:ext cx="1785938" cy="11430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    </a:t>
            </a:r>
            <a:r>
              <a:rPr lang="en-CA" sz="1600" b="1" dirty="0"/>
              <a:t>Application</a:t>
            </a:r>
          </a:p>
        </p:txBody>
      </p:sp>
      <p:sp>
        <p:nvSpPr>
          <p:cNvPr id="7171" name="Title 7"/>
          <p:cNvSpPr>
            <a:spLocks noGrp="1"/>
          </p:cNvSpPr>
          <p:nvPr>
            <p:ph type="title"/>
          </p:nvPr>
        </p:nvSpPr>
        <p:spPr>
          <a:xfrm>
            <a:off x="457200" y="-214313"/>
            <a:ext cx="8229600" cy="1143001"/>
          </a:xfrm>
        </p:spPr>
        <p:txBody>
          <a:bodyPr/>
          <a:lstStyle/>
          <a:p>
            <a:r>
              <a:rPr lang="en-CA" sz="3800" i="1" smtClean="0"/>
              <a:t>What’s next (Milestone 3)?</a:t>
            </a:r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CA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63EAAD-9D32-4296-95EC-219AE504C6DA}" type="slidenum">
              <a:rPr lang="en-CA" smtClean="0"/>
              <a:pPr>
                <a:defRPr/>
              </a:pPr>
              <a:t>6</a:t>
            </a:fld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1189038" y="1285875"/>
            <a:ext cx="928687" cy="571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Client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86375" y="2071688"/>
            <a:ext cx="2714625" cy="1928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</a:t>
            </a:r>
          </a:p>
        </p:txBody>
      </p:sp>
      <p:sp>
        <p:nvSpPr>
          <p:cNvPr id="14" name="Flowchart: Multidocument 13"/>
          <p:cNvSpPr/>
          <p:nvPr/>
        </p:nvSpPr>
        <p:spPr>
          <a:xfrm>
            <a:off x="5214938" y="4643438"/>
            <a:ext cx="785812" cy="785812"/>
          </a:xfrm>
          <a:prstGeom prst="flowChartMultidocumen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5" name="Flowchart: Document 14"/>
          <p:cNvSpPr/>
          <p:nvPr/>
        </p:nvSpPr>
        <p:spPr>
          <a:xfrm>
            <a:off x="6429375" y="4643438"/>
            <a:ext cx="642938" cy="785812"/>
          </a:xfrm>
          <a:prstGeom prst="flowChartDocumen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6" name="Flowchart: Document 15"/>
          <p:cNvSpPr/>
          <p:nvPr/>
        </p:nvSpPr>
        <p:spPr>
          <a:xfrm>
            <a:off x="7572375" y="4643438"/>
            <a:ext cx="642938" cy="785812"/>
          </a:xfrm>
          <a:prstGeom prst="flowChartDocumen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3" name="Can 12"/>
          <p:cNvSpPr/>
          <p:nvPr/>
        </p:nvSpPr>
        <p:spPr>
          <a:xfrm>
            <a:off x="4643438" y="5000625"/>
            <a:ext cx="4000500" cy="857250"/>
          </a:xfrm>
          <a:prstGeom prst="can">
            <a:avLst/>
          </a:prstGeom>
          <a:solidFill>
            <a:schemeClr val="bg1">
              <a:lumMod val="85000"/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sz="2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CA" sz="2200" dirty="0">
                <a:solidFill>
                  <a:schemeClr val="tx1"/>
                </a:solidFill>
              </a:rPr>
              <a:t>Persistence to disk is </a:t>
            </a:r>
            <a:r>
              <a:rPr lang="en-CA" sz="2200" b="1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00688" y="2286000"/>
            <a:ext cx="500062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1000" dirty="0"/>
              <a:t>Table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86500" y="2286000"/>
            <a:ext cx="785813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Table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00688" y="2928938"/>
            <a:ext cx="1000125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Table </a:t>
            </a:r>
          </a:p>
        </p:txBody>
      </p:sp>
      <p:pic>
        <p:nvPicPr>
          <p:cNvPr id="718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25" y="2357438"/>
            <a:ext cx="2071688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4" name="TextBox 20"/>
          <p:cNvSpPr txBox="1">
            <a:spLocks noChangeArrowheads="1"/>
          </p:cNvSpPr>
          <p:nvPr/>
        </p:nvSpPr>
        <p:spPr bwMode="auto">
          <a:xfrm>
            <a:off x="3214688" y="2857500"/>
            <a:ext cx="10302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Network</a:t>
            </a:r>
          </a:p>
        </p:txBody>
      </p:sp>
      <p:sp>
        <p:nvSpPr>
          <p:cNvPr id="24" name="Flowchart: Document 23"/>
          <p:cNvSpPr/>
          <p:nvPr/>
        </p:nvSpPr>
        <p:spPr>
          <a:xfrm>
            <a:off x="8286750" y="2071688"/>
            <a:ext cx="642938" cy="785812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1200" dirty="0" err="1"/>
              <a:t>Config</a:t>
            </a:r>
            <a:r>
              <a:rPr lang="en-CA" sz="1200" dirty="0"/>
              <a:t>.</a:t>
            </a:r>
          </a:p>
        </p:txBody>
      </p:sp>
      <p:sp>
        <p:nvSpPr>
          <p:cNvPr id="7186" name="TextBox 25"/>
          <p:cNvSpPr txBox="1">
            <a:spLocks noChangeArrowheads="1"/>
          </p:cNvSpPr>
          <p:nvPr/>
        </p:nvSpPr>
        <p:spPr bwMode="auto">
          <a:xfrm>
            <a:off x="6286500" y="3643313"/>
            <a:ext cx="169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Storage server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15125" y="2928938"/>
            <a:ext cx="1143000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Table 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6180138" y="4537075"/>
            <a:ext cx="107156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001000" y="2357438"/>
            <a:ext cx="2857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Group 6"/>
          <p:cNvGraphicFramePr>
            <a:graphicFrameLocks noGrp="1"/>
          </p:cNvGraphicFramePr>
          <p:nvPr/>
        </p:nvGraphicFramePr>
        <p:xfrm>
          <a:off x="285750" y="5132388"/>
          <a:ext cx="3357562" cy="1296670"/>
        </p:xfrm>
        <a:graphic>
          <a:graphicData uri="http://schemas.openxmlformats.org/drawingml/2006/table">
            <a:tbl>
              <a:tblPr/>
              <a:tblGrid>
                <a:gridCol w="1012825"/>
                <a:gridCol w="1344612"/>
                <a:gridCol w="1000125"/>
              </a:tblGrid>
              <a:tr h="18573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Cities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province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temperature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Toronto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Ontario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Winnipeg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Manitoba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Vancouver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British Columbia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9" name="Curved Connector 48"/>
          <p:cNvCxnSpPr>
            <a:stCxn id="9" idx="3"/>
            <a:endCxn id="12" idx="1"/>
          </p:cNvCxnSpPr>
          <p:nvPr/>
        </p:nvCxnSpPr>
        <p:spPr>
          <a:xfrm>
            <a:off x="2117725" y="1571625"/>
            <a:ext cx="3168650" cy="1463675"/>
          </a:xfrm>
          <a:prstGeom prst="curvedConnector3">
            <a:avLst>
              <a:gd name="adj1" fmla="val 351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endCxn id="12" idx="1"/>
          </p:cNvCxnSpPr>
          <p:nvPr/>
        </p:nvCxnSpPr>
        <p:spPr>
          <a:xfrm flipV="1">
            <a:off x="2117725" y="3035300"/>
            <a:ext cx="3168650" cy="965200"/>
          </a:xfrm>
          <a:prstGeom prst="curvedConnector3">
            <a:avLst>
              <a:gd name="adj1" fmla="val 328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endCxn id="12" idx="1"/>
          </p:cNvCxnSpPr>
          <p:nvPr/>
        </p:nvCxnSpPr>
        <p:spPr>
          <a:xfrm>
            <a:off x="2143125" y="2643188"/>
            <a:ext cx="3143250" cy="392112"/>
          </a:xfrm>
          <a:prstGeom prst="curvedConnector3">
            <a:avLst>
              <a:gd name="adj1" fmla="val 386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17" name="TextBox 65"/>
          <p:cNvSpPr txBox="1">
            <a:spLocks noChangeArrowheads="1"/>
          </p:cNvSpPr>
          <p:nvPr/>
        </p:nvSpPr>
        <p:spPr bwMode="auto">
          <a:xfrm>
            <a:off x="2857500" y="1714500"/>
            <a:ext cx="890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get(…)</a:t>
            </a:r>
          </a:p>
        </p:txBody>
      </p:sp>
      <p:sp>
        <p:nvSpPr>
          <p:cNvPr id="7218" name="TextBox 66"/>
          <p:cNvSpPr txBox="1">
            <a:spLocks noChangeArrowheads="1"/>
          </p:cNvSpPr>
          <p:nvPr/>
        </p:nvSpPr>
        <p:spPr bwMode="auto">
          <a:xfrm>
            <a:off x="2252663" y="2344738"/>
            <a:ext cx="8778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set(…)</a:t>
            </a:r>
          </a:p>
        </p:txBody>
      </p:sp>
      <p:sp>
        <p:nvSpPr>
          <p:cNvPr id="7219" name="TextBox 67"/>
          <p:cNvSpPr txBox="1">
            <a:spLocks noChangeArrowheads="1"/>
          </p:cNvSpPr>
          <p:nvPr/>
        </p:nvSpPr>
        <p:spPr bwMode="auto">
          <a:xfrm>
            <a:off x="2500313" y="3844925"/>
            <a:ext cx="1196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/>
              <a:t>query(…)</a:t>
            </a:r>
          </a:p>
        </p:txBody>
      </p:sp>
      <p:sp>
        <p:nvSpPr>
          <p:cNvPr id="33" name="Oval Callout 32"/>
          <p:cNvSpPr/>
          <p:nvPr/>
        </p:nvSpPr>
        <p:spPr>
          <a:xfrm>
            <a:off x="3571875" y="857250"/>
            <a:ext cx="2714625" cy="571500"/>
          </a:xfrm>
          <a:prstGeom prst="wedgeEllipseCallout">
            <a:avLst>
              <a:gd name="adj1" fmla="val -55364"/>
              <a:gd name="adj2" fmla="val 187965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200" dirty="0"/>
              <a:t>Complete API</a:t>
            </a:r>
          </a:p>
        </p:txBody>
      </p:sp>
      <p:sp>
        <p:nvSpPr>
          <p:cNvPr id="34" name="Oval Callout 33"/>
          <p:cNvSpPr/>
          <p:nvPr/>
        </p:nvSpPr>
        <p:spPr>
          <a:xfrm>
            <a:off x="0" y="3357563"/>
            <a:ext cx="2286000" cy="1214437"/>
          </a:xfrm>
          <a:prstGeom prst="wedgeEllipseCallout">
            <a:avLst>
              <a:gd name="adj1" fmla="val 26214"/>
              <a:gd name="adj2" fmla="val -17747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200" dirty="0"/>
              <a:t>No concurrent clients</a:t>
            </a:r>
          </a:p>
        </p:txBody>
      </p:sp>
      <p:sp>
        <p:nvSpPr>
          <p:cNvPr id="43" name="Oval Callout 42"/>
          <p:cNvSpPr/>
          <p:nvPr/>
        </p:nvSpPr>
        <p:spPr>
          <a:xfrm>
            <a:off x="1500188" y="4572000"/>
            <a:ext cx="3429000" cy="1071563"/>
          </a:xfrm>
          <a:prstGeom prst="wedgeEllipseCallout">
            <a:avLst>
              <a:gd name="adj1" fmla="val -56524"/>
              <a:gd name="adj2" fmla="val 1631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000" dirty="0"/>
              <a:t>Extend with columns &amp; data types </a:t>
            </a:r>
          </a:p>
          <a:p>
            <a:pPr algn="ctr">
              <a:defRPr/>
            </a:pPr>
            <a:r>
              <a:rPr lang="en-CA" sz="2000" dirty="0"/>
              <a:t>(</a:t>
            </a:r>
            <a:r>
              <a:rPr lang="en-CA" sz="2000" dirty="0" err="1"/>
              <a:t>int</a:t>
            </a:r>
            <a:r>
              <a:rPr lang="en-CA" sz="2000" dirty="0"/>
              <a:t>, </a:t>
            </a:r>
            <a:r>
              <a:rPr lang="en-CA" sz="2000" strike="sngStrike" dirty="0"/>
              <a:t>float</a:t>
            </a:r>
            <a:r>
              <a:rPr lang="en-CA" sz="2000" dirty="0"/>
              <a:t>, string)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Milestone 3 in a nutshell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b="1" smtClean="0"/>
              <a:t>Extend table definitions</a:t>
            </a:r>
          </a:p>
          <a:p>
            <a:pPr eaLnBrk="1" hangingPunct="1"/>
            <a:endParaRPr lang="en-US" sz="2800" b="1" smtClean="0"/>
          </a:p>
          <a:p>
            <a:pPr eaLnBrk="1" hangingPunct="1"/>
            <a:r>
              <a:rPr lang="en-US" sz="2800" b="1" smtClean="0"/>
              <a:t>Extend</a:t>
            </a:r>
            <a:r>
              <a:rPr lang="en-US" sz="2800" smtClean="0"/>
              <a:t> storage server </a:t>
            </a:r>
            <a:r>
              <a:rPr lang="en-US" sz="2800" b="1" smtClean="0"/>
              <a:t>API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Develop more </a:t>
            </a:r>
            <a:r>
              <a:rPr lang="en-US" sz="2800" b="1" smtClean="0"/>
              <a:t>unit tests</a:t>
            </a:r>
            <a:r>
              <a:rPr lang="en-US" sz="2800" smtClean="0"/>
              <a:t> and use test framework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Extensive </a:t>
            </a:r>
            <a:r>
              <a:rPr lang="en-US" sz="2800" b="1" smtClean="0"/>
              <a:t>parsing</a:t>
            </a:r>
          </a:p>
          <a:p>
            <a:pPr eaLnBrk="1" hangingPunct="1"/>
            <a:endParaRPr lang="en-US" sz="2800" b="1" smtClean="0"/>
          </a:p>
          <a:p>
            <a:pPr eaLnBrk="1" hangingPunct="1"/>
            <a:r>
              <a:rPr lang="en-US" sz="2800" smtClean="0"/>
              <a:t>Persisting tables to disk </a:t>
            </a:r>
            <a:r>
              <a:rPr lang="en-US" sz="2800" b="1" smtClean="0"/>
              <a:t>(optional)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5072063" y="1357313"/>
            <a:ext cx="3714750" cy="1214437"/>
          </a:xfrm>
          <a:prstGeom prst="wedgeEllipseCallout">
            <a:avLst>
              <a:gd name="adj1" fmla="val -65851"/>
              <a:gd name="adj2" fmla="val -704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400" b="1" i="1" dirty="0"/>
              <a:t>What storage server code is impacted?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4857750" y="4357688"/>
            <a:ext cx="4081463" cy="1571625"/>
          </a:xfrm>
          <a:prstGeom prst="wedgeEllipseCallout">
            <a:avLst>
              <a:gd name="adj1" fmla="val -81915"/>
              <a:gd name="adj2" fmla="val -1085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>
              <a:defRPr/>
            </a:pPr>
            <a:r>
              <a:rPr lang="en-US" sz="2400" b="1" i="1" dirty="0"/>
              <a:t>Where is parsing required in Milestone 3?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3 design lectures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Milestone 3 overview: Impact of change</a:t>
            </a:r>
          </a:p>
          <a:p>
            <a:endParaRPr lang="en-US" dirty="0" smtClean="0"/>
          </a:p>
          <a:p>
            <a:r>
              <a:rPr lang="en-US" dirty="0" smtClean="0"/>
              <a:t>Advanced parsing with </a:t>
            </a:r>
            <a:r>
              <a:rPr lang="en-US" dirty="0" err="1" smtClean="0"/>
              <a:t>lex</a:t>
            </a:r>
            <a:r>
              <a:rPr lang="en-US" dirty="0" smtClean="0"/>
              <a:t> and </a:t>
            </a:r>
            <a:r>
              <a:rPr lang="en-US" dirty="0" err="1" smtClean="0"/>
              <a:t>yacc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Unit testing &amp; Q/A Session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7050" y="5057775"/>
            <a:ext cx="2266950" cy="208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Milestone 3 bonus marks</a:t>
            </a:r>
          </a:p>
        </p:txBody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smtClean="0">
                <a:solidFill>
                  <a:srgbClr val="008000"/>
                </a:solidFill>
              </a:rPr>
              <a:t>Retrieve up to 40% of mark for Milestone 2</a:t>
            </a:r>
            <a:r>
              <a:rPr lang="en-US" sz="2800" smtClean="0"/>
              <a:t> code, if Milestone 3 code works nearly perfectly and Milestone 2 code mark was below 40% (for exact guidelines see handout)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smtClean="0">
                <a:solidFill>
                  <a:srgbClr val="008000"/>
                </a:solidFill>
              </a:rPr>
              <a:t>2% for early submissions</a:t>
            </a:r>
            <a:r>
              <a:rPr lang="en-US" sz="2800" smtClean="0"/>
              <a:t>, up to a few days prior to the deadline, but after the design document submission (for exact guidelines see handout)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smtClean="0">
                <a:solidFill>
                  <a:srgbClr val="008000"/>
                </a:solidFill>
              </a:rPr>
              <a:t>2% for the use of Lex &amp; Yacc</a:t>
            </a:r>
            <a:r>
              <a:rPr lang="en-US" sz="2800" smtClean="0"/>
              <a:t> tools in parsing the configuration file (for exact guidelines see handout)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>
                <a:solidFill>
                  <a:srgbClr val="FF0000"/>
                </a:solidFill>
              </a:rPr>
              <a:t>Careful with this, have a backup plan!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smtClean="0">
                <a:solidFill>
                  <a:srgbClr val="008000"/>
                </a:solidFill>
              </a:rPr>
              <a:t>2% for persisting tables to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4648</TotalTime>
  <Words>1829</Words>
  <Application>Microsoft Office PowerPoint</Application>
  <PresentationFormat>On-screen Show (4:3)</PresentationFormat>
  <Paragraphs>622</Paragraphs>
  <Slides>40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Courier New</vt:lpstr>
      <vt:lpstr>Office Theme</vt:lpstr>
      <vt:lpstr>Milestone 3 Overview</vt:lpstr>
      <vt:lpstr>Some stats</vt:lpstr>
      <vt:lpstr>Cheating</vt:lpstr>
      <vt:lpstr>Where are we going?</vt:lpstr>
      <vt:lpstr>What do we have (Milestone 2)?</vt:lpstr>
      <vt:lpstr>What’s next (Milestone 3)?</vt:lpstr>
      <vt:lpstr>Milestone 3 in a nutshell</vt:lpstr>
      <vt:lpstr>Milestone 3 design lectures</vt:lpstr>
      <vt:lpstr>Milestone 3 bonus marks</vt:lpstr>
      <vt:lpstr>Grand Challenge: A performance benchmark</vt:lpstr>
      <vt:lpstr>Change impact</vt:lpstr>
      <vt:lpstr>A lot of code changes &amp; extensions</vt:lpstr>
      <vt:lpstr>Configuration file changes</vt:lpstr>
      <vt:lpstr>More table schema examples</vt:lpstr>
      <vt:lpstr>More table schema examples</vt:lpstr>
      <vt:lpstr>What’s to implement?</vt:lpstr>
      <vt:lpstr>Reading the config file</vt:lpstr>
      <vt:lpstr>Reading the config file</vt:lpstr>
      <vt:lpstr>Impact on data management I</vt:lpstr>
      <vt:lpstr>Impact on data management II</vt:lpstr>
      <vt:lpstr>Table data structure</vt:lpstr>
      <vt:lpstr>Record &amp; column data structures</vt:lpstr>
      <vt:lpstr>Storage server API changes</vt:lpstr>
      <vt:lpstr>query(…) call example</vt:lpstr>
      <vt:lpstr>Predicate examples</vt:lpstr>
      <vt:lpstr>Records &amp; values</vt:lpstr>
      <vt:lpstr>Records &amp; values</vt:lpstr>
      <vt:lpstr>Invalid parameters in a storage_set()</vt:lpstr>
      <vt:lpstr>Invalid parameters to storage_query()</vt:lpstr>
      <vt:lpstr>storage_query()</vt:lpstr>
      <vt:lpstr>storage_query()</vt:lpstr>
      <vt:lpstr>Example: A table to store info about baseball teams</vt:lpstr>
      <vt:lpstr>Handle storage_query() at the server</vt:lpstr>
      <vt:lpstr>Client library functions</vt:lpstr>
      <vt:lpstr>Impact on network protocol</vt:lpstr>
      <vt:lpstr>Server command processing</vt:lpstr>
      <vt:lpstr>Slide 37</vt:lpstr>
      <vt:lpstr>Design considerations I</vt:lpstr>
      <vt:lpstr>Design considerations II</vt:lpstr>
      <vt:lpstr>Example: Find cities in Ontario that are colder than -4 Celsius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3 Overview</dc:title>
  <dc:creator>DesignInstructor</dc:creator>
  <cp:lastModifiedBy>jacobsen</cp:lastModifiedBy>
  <cp:revision>227</cp:revision>
  <dcterms:created xsi:type="dcterms:W3CDTF">2009-01-26T14:24:49Z</dcterms:created>
  <dcterms:modified xsi:type="dcterms:W3CDTF">2014-03-02T23:35:14Z</dcterms:modified>
</cp:coreProperties>
</file>