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411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24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44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66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98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22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0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71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74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4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30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B6C2-A197-4731-A0B2-F9ADA2CD47A2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63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1B6C2-A197-4731-A0B2-F9ADA2CD47A2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8C0B8-CED7-41C3-81F1-B8B8BB4A4D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84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-side Corner of Rectangle 10"/>
          <p:cNvSpPr>
            <a:spLocks/>
          </p:cNvSpPr>
          <p:nvPr/>
        </p:nvSpPr>
        <p:spPr bwMode="auto">
          <a:xfrm rot="5400000">
            <a:off x="2286160" y="3036093"/>
            <a:ext cx="3219450" cy="6500812"/>
          </a:xfrm>
          <a:custGeom>
            <a:avLst/>
            <a:gdLst>
              <a:gd name="T0" fmla="*/ 36759 w 3218816"/>
              <a:gd name="T1" fmla="*/ 0 h 6500495"/>
              <a:gd name="T2" fmla="*/ 3182057 w 3218816"/>
              <a:gd name="T3" fmla="*/ 0 h 6500495"/>
              <a:gd name="T4" fmla="*/ 3218816 w 3218816"/>
              <a:gd name="T5" fmla="*/ 36759 h 6500495"/>
              <a:gd name="T6" fmla="*/ 3218816 w 3218816"/>
              <a:gd name="T7" fmla="*/ 6500495 h 6500495"/>
              <a:gd name="T8" fmla="*/ 3218816 w 3218816"/>
              <a:gd name="T9" fmla="*/ 6500495 h 6500495"/>
              <a:gd name="T10" fmla="*/ 0 w 3218816"/>
              <a:gd name="T11" fmla="*/ 6500495 h 6500495"/>
              <a:gd name="T12" fmla="*/ 0 w 3218816"/>
              <a:gd name="T13" fmla="*/ 6500495 h 6500495"/>
              <a:gd name="T14" fmla="*/ 0 w 3218816"/>
              <a:gd name="T15" fmla="*/ 36759 h 6500495"/>
              <a:gd name="T16" fmla="*/ 36759 w 3218816"/>
              <a:gd name="T17" fmla="*/ 0 h 65004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8816"/>
              <a:gd name="T28" fmla="*/ 0 h 6500495"/>
              <a:gd name="T29" fmla="*/ 3218816 w 3218816"/>
              <a:gd name="T30" fmla="*/ 6500495 h 65004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8816" h="6500495">
                <a:moveTo>
                  <a:pt x="36759" y="0"/>
                </a:moveTo>
                <a:lnTo>
                  <a:pt x="3182057" y="0"/>
                </a:lnTo>
                <a:cubicBezTo>
                  <a:pt x="3202358" y="0"/>
                  <a:pt x="3218816" y="16458"/>
                  <a:pt x="3218816" y="36759"/>
                </a:cubicBezTo>
                <a:lnTo>
                  <a:pt x="3218816" y="6500495"/>
                </a:lnTo>
                <a:lnTo>
                  <a:pt x="0" y="6500495"/>
                </a:lnTo>
                <a:lnTo>
                  <a:pt x="0" y="36759"/>
                </a:lnTo>
                <a:cubicBezTo>
                  <a:pt x="0" y="16458"/>
                  <a:pt x="16458" y="0"/>
                  <a:pt x="36759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 Same-side Corner of Rectangle 20"/>
          <p:cNvSpPr>
            <a:spLocks/>
          </p:cNvSpPr>
          <p:nvPr/>
        </p:nvSpPr>
        <p:spPr bwMode="auto">
          <a:xfrm rot="5400000">
            <a:off x="3205323" y="5598318"/>
            <a:ext cx="1381125" cy="6500813"/>
          </a:xfrm>
          <a:custGeom>
            <a:avLst/>
            <a:gdLst>
              <a:gd name="T0" fmla="*/ 85265 w 1380810"/>
              <a:gd name="T1" fmla="*/ 0 h 6501130"/>
              <a:gd name="T2" fmla="*/ 1295545 w 1380810"/>
              <a:gd name="T3" fmla="*/ 0 h 6501130"/>
              <a:gd name="T4" fmla="*/ 1380810 w 1380810"/>
              <a:gd name="T5" fmla="*/ 85265 h 6501130"/>
              <a:gd name="T6" fmla="*/ 1380810 w 1380810"/>
              <a:gd name="T7" fmla="*/ 6501130 h 6501130"/>
              <a:gd name="T8" fmla="*/ 1380810 w 1380810"/>
              <a:gd name="T9" fmla="*/ 6501130 h 6501130"/>
              <a:gd name="T10" fmla="*/ 0 w 1380810"/>
              <a:gd name="T11" fmla="*/ 6501130 h 6501130"/>
              <a:gd name="T12" fmla="*/ 0 w 1380810"/>
              <a:gd name="T13" fmla="*/ 6501130 h 6501130"/>
              <a:gd name="T14" fmla="*/ 0 w 1380810"/>
              <a:gd name="T15" fmla="*/ 85265 h 6501130"/>
              <a:gd name="T16" fmla="*/ 85265 w 1380810"/>
              <a:gd name="T17" fmla="*/ 0 h 65011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0810"/>
              <a:gd name="T28" fmla="*/ 0 h 6501130"/>
              <a:gd name="T29" fmla="*/ 1380810 w 1380810"/>
              <a:gd name="T30" fmla="*/ 6501130 h 65011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0810" h="6501130">
                <a:moveTo>
                  <a:pt x="85265" y="0"/>
                </a:moveTo>
                <a:lnTo>
                  <a:pt x="1295545" y="0"/>
                </a:lnTo>
                <a:cubicBezTo>
                  <a:pt x="1342636" y="0"/>
                  <a:pt x="1380810" y="38174"/>
                  <a:pt x="1380810" y="85265"/>
                </a:cubicBezTo>
                <a:lnTo>
                  <a:pt x="1380810" y="6501130"/>
                </a:lnTo>
                <a:lnTo>
                  <a:pt x="0" y="6501130"/>
                </a:lnTo>
                <a:lnTo>
                  <a:pt x="0" y="85265"/>
                </a:lnTo>
                <a:cubicBezTo>
                  <a:pt x="0" y="38174"/>
                  <a:pt x="38174" y="0"/>
                  <a:pt x="85265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7"/>
          <p:cNvCxnSpPr/>
          <p:nvPr/>
        </p:nvCxnSpPr>
        <p:spPr>
          <a:xfrm>
            <a:off x="3304540" y="2070100"/>
            <a:ext cx="0" cy="2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" name="Round Same-side Corner of Rectangle 2"/>
          <p:cNvSpPr/>
          <p:nvPr/>
        </p:nvSpPr>
        <p:spPr>
          <a:xfrm rot="5400000">
            <a:off x="2183131" y="-588963"/>
            <a:ext cx="3413760" cy="6501765"/>
          </a:xfrm>
          <a:prstGeom prst="round2SameRect">
            <a:avLst>
              <a:gd name="adj1" fmla="val 2108"/>
              <a:gd name="adj2" fmla="val 0"/>
            </a:avLst>
          </a:prstGeom>
          <a:solidFill>
            <a:srgbClr val="EF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noProof="1"/>
          </a:p>
        </p:txBody>
      </p:sp>
      <p:sp>
        <p:nvSpPr>
          <p:cNvPr id="8" name="Round Same-side Corner of Rectangle 6"/>
          <p:cNvSpPr>
            <a:spLocks/>
          </p:cNvSpPr>
          <p:nvPr/>
        </p:nvSpPr>
        <p:spPr bwMode="auto">
          <a:xfrm rot="-5400000">
            <a:off x="-1241266" y="2477293"/>
            <a:ext cx="3417888" cy="361951"/>
          </a:xfrm>
          <a:custGeom>
            <a:avLst/>
            <a:gdLst>
              <a:gd name="T0" fmla="*/ 34122 w 3417889"/>
              <a:gd name="T1" fmla="*/ 0 h 361540"/>
              <a:gd name="T2" fmla="*/ 3383767 w 3417889"/>
              <a:gd name="T3" fmla="*/ 0 h 361540"/>
              <a:gd name="T4" fmla="*/ 3417889 w 3417889"/>
              <a:gd name="T5" fmla="*/ 34122 h 361540"/>
              <a:gd name="T6" fmla="*/ 3417889 w 3417889"/>
              <a:gd name="T7" fmla="*/ 361540 h 361540"/>
              <a:gd name="T8" fmla="*/ 3417889 w 3417889"/>
              <a:gd name="T9" fmla="*/ 361540 h 361540"/>
              <a:gd name="T10" fmla="*/ 0 w 3417889"/>
              <a:gd name="T11" fmla="*/ 361540 h 361540"/>
              <a:gd name="T12" fmla="*/ 0 w 3417889"/>
              <a:gd name="T13" fmla="*/ 361540 h 361540"/>
              <a:gd name="T14" fmla="*/ 0 w 3417889"/>
              <a:gd name="T15" fmla="*/ 34122 h 361540"/>
              <a:gd name="T16" fmla="*/ 34122 w 3417889"/>
              <a:gd name="T17" fmla="*/ 0 h 3615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17889"/>
              <a:gd name="T28" fmla="*/ 0 h 361540"/>
              <a:gd name="T29" fmla="*/ 3417889 w 3417889"/>
              <a:gd name="T30" fmla="*/ 361540 h 3615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17889" h="361540">
                <a:moveTo>
                  <a:pt x="34122" y="0"/>
                </a:moveTo>
                <a:lnTo>
                  <a:pt x="3383767" y="0"/>
                </a:lnTo>
                <a:cubicBezTo>
                  <a:pt x="3402612" y="0"/>
                  <a:pt x="3417889" y="15277"/>
                  <a:pt x="3417889" y="34122"/>
                </a:cubicBezTo>
                <a:lnTo>
                  <a:pt x="3417889" y="361540"/>
                </a:lnTo>
                <a:lnTo>
                  <a:pt x="0" y="361540"/>
                </a:lnTo>
                <a:lnTo>
                  <a:pt x="0" y="34122"/>
                </a:lnTo>
                <a:cubicBezTo>
                  <a:pt x="0" y="15277"/>
                  <a:pt x="15277" y="0"/>
                  <a:pt x="3412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11"/>
          <p:cNvSpPr>
            <a:spLocks noChangeArrowheads="1"/>
          </p:cNvSpPr>
          <p:nvPr/>
        </p:nvSpPr>
        <p:spPr bwMode="auto">
          <a:xfrm>
            <a:off x="988378" y="4814888"/>
            <a:ext cx="2762250" cy="515937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Screening of title and abstract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2582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ounded Rectangle 13"/>
          <p:cNvSpPr>
            <a:spLocks noChangeArrowheads="1"/>
          </p:cNvSpPr>
          <p:nvPr/>
        </p:nvSpPr>
        <p:spPr bwMode="auto">
          <a:xfrm>
            <a:off x="985203" y="6153150"/>
            <a:ext cx="2762250" cy="452438"/>
          </a:xfrm>
          <a:prstGeom prst="roundRect">
            <a:avLst>
              <a:gd name="adj" fmla="val 457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assessed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92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14"/>
          <p:cNvSpPr>
            <a:spLocks noChangeArrowheads="1"/>
          </p:cNvSpPr>
          <p:nvPr/>
        </p:nvSpPr>
        <p:spPr bwMode="auto">
          <a:xfrm>
            <a:off x="4018915" y="3568065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Duplicates removed</a:t>
            </a:r>
            <a:r>
              <a:rPr kumimoji="0" lang="fr-FR" altLang="fr-FR" sz="14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1433)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ounded Rectangle 15"/>
          <p:cNvSpPr>
            <a:spLocks noChangeArrowheads="1"/>
          </p:cNvSpPr>
          <p:nvPr/>
        </p:nvSpPr>
        <p:spPr bwMode="auto">
          <a:xfrm>
            <a:off x="4009390" y="4802188"/>
            <a:ext cx="2762250" cy="631825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excluded on title or abstract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4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2490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ounded Rectangle 17"/>
          <p:cNvSpPr>
            <a:spLocks noChangeArrowheads="1"/>
          </p:cNvSpPr>
          <p:nvPr/>
        </p:nvSpPr>
        <p:spPr bwMode="auto">
          <a:xfrm>
            <a:off x="3999865" y="5821363"/>
            <a:ext cx="2762250" cy="1970087"/>
          </a:xfrm>
          <a:prstGeom prst="roundRect">
            <a:avLst>
              <a:gd name="adj" fmla="val 176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30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excluded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4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34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 (n = 2)</a:t>
            </a:r>
            <a:r>
              <a:rPr kumimoji="0" lang="fr-FR" altLang="fr-FR" sz="4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co-benefit pathway (n = 5)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 text not available (n = </a:t>
            </a:r>
            <a:r>
              <a:rPr lang="fr-FR" altLang="fr-FR" sz="1200" noProof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health (or economic) impact assessment (n = 10)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aim of the scenario(s) is not net-zero emissions (n = 14)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ound Same-side Corner of Rectangle 19"/>
          <p:cNvSpPr>
            <a:spLocks/>
          </p:cNvSpPr>
          <p:nvPr/>
        </p:nvSpPr>
        <p:spPr bwMode="auto">
          <a:xfrm rot="-5400000">
            <a:off x="-226854" y="8689181"/>
            <a:ext cx="1385888" cy="346076"/>
          </a:xfrm>
          <a:custGeom>
            <a:avLst/>
            <a:gdLst>
              <a:gd name="T0" fmla="*/ 57816 w 1385570"/>
              <a:gd name="T1" fmla="*/ 0 h 346892"/>
              <a:gd name="T2" fmla="*/ 1327754 w 1385570"/>
              <a:gd name="T3" fmla="*/ 0 h 346892"/>
              <a:gd name="T4" fmla="*/ 1385570 w 1385570"/>
              <a:gd name="T5" fmla="*/ 57816 h 346892"/>
              <a:gd name="T6" fmla="*/ 1385570 w 1385570"/>
              <a:gd name="T7" fmla="*/ 346892 h 346892"/>
              <a:gd name="T8" fmla="*/ 1385570 w 1385570"/>
              <a:gd name="T9" fmla="*/ 346892 h 346892"/>
              <a:gd name="T10" fmla="*/ 0 w 1385570"/>
              <a:gd name="T11" fmla="*/ 346892 h 346892"/>
              <a:gd name="T12" fmla="*/ 0 w 1385570"/>
              <a:gd name="T13" fmla="*/ 346892 h 346892"/>
              <a:gd name="T14" fmla="*/ 0 w 1385570"/>
              <a:gd name="T15" fmla="*/ 57816 h 346892"/>
              <a:gd name="T16" fmla="*/ 57816 w 1385570"/>
              <a:gd name="T17" fmla="*/ 0 h 3468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5570"/>
              <a:gd name="T28" fmla="*/ 0 h 346892"/>
              <a:gd name="T29" fmla="*/ 1385570 w 1385570"/>
              <a:gd name="T30" fmla="*/ 346892 h 3468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5570" h="346892">
                <a:moveTo>
                  <a:pt x="57816" y="0"/>
                </a:moveTo>
                <a:lnTo>
                  <a:pt x="1327754" y="0"/>
                </a:lnTo>
                <a:cubicBezTo>
                  <a:pt x="1359685" y="0"/>
                  <a:pt x="1385570" y="25885"/>
                  <a:pt x="1385570" y="57816"/>
                </a:cubicBezTo>
                <a:lnTo>
                  <a:pt x="1385570" y="346892"/>
                </a:lnTo>
                <a:lnTo>
                  <a:pt x="0" y="346892"/>
                </a:lnTo>
                <a:lnTo>
                  <a:pt x="0" y="57816"/>
                </a:lnTo>
                <a:cubicBezTo>
                  <a:pt x="0" y="25885"/>
                  <a:pt x="25885" y="0"/>
                  <a:pt x="57816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ounded Rectangle 18"/>
          <p:cNvSpPr>
            <a:spLocks noChangeArrowheads="1"/>
          </p:cNvSpPr>
          <p:nvPr/>
        </p:nvSpPr>
        <p:spPr bwMode="auto">
          <a:xfrm>
            <a:off x="993140" y="8588374"/>
            <a:ext cx="2762250" cy="468313"/>
          </a:xfrm>
          <a:prstGeom prst="roundRect">
            <a:avLst>
              <a:gd name="adj" fmla="val 516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included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58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Arrow Connector 22"/>
          <p:cNvCxnSpPr>
            <a:stCxn id="23" idx="2"/>
            <a:endCxn id="9" idx="0"/>
          </p:cNvCxnSpPr>
          <p:nvPr/>
        </p:nvCxnSpPr>
        <p:spPr>
          <a:xfrm flipH="1">
            <a:off x="2369503" y="2681288"/>
            <a:ext cx="4762" cy="213360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26"/>
          <p:cNvCxnSpPr>
            <a:endCxn id="15" idx="0"/>
          </p:cNvCxnSpPr>
          <p:nvPr/>
        </p:nvCxnSpPr>
        <p:spPr>
          <a:xfrm>
            <a:off x="2374265" y="6605588"/>
            <a:ext cx="0" cy="1982786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34"/>
          <p:cNvCxnSpPr>
            <a:endCxn id="11" idx="1"/>
          </p:cNvCxnSpPr>
          <p:nvPr/>
        </p:nvCxnSpPr>
        <p:spPr>
          <a:xfrm flipV="1">
            <a:off x="2379029" y="3916045"/>
            <a:ext cx="1639886" cy="318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36"/>
          <p:cNvCxnSpPr/>
          <p:nvPr/>
        </p:nvCxnSpPr>
        <p:spPr>
          <a:xfrm>
            <a:off x="3759835" y="5052060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60"/>
          <p:cNvCxnSpPr/>
          <p:nvPr/>
        </p:nvCxnSpPr>
        <p:spPr>
          <a:xfrm>
            <a:off x="3755390" y="6379369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ound Same-side Corner of Rectangle 1"/>
          <p:cNvSpPr>
            <a:spLocks/>
          </p:cNvSpPr>
          <p:nvPr/>
        </p:nvSpPr>
        <p:spPr bwMode="auto">
          <a:xfrm rot="-5400000">
            <a:off x="-1138078" y="6109493"/>
            <a:ext cx="3213100" cy="354013"/>
          </a:xfrm>
          <a:custGeom>
            <a:avLst/>
            <a:gdLst>
              <a:gd name="T0" fmla="*/ 58950 w 3213735"/>
              <a:gd name="T1" fmla="*/ 0 h 353695"/>
              <a:gd name="T2" fmla="*/ 3154785 w 3213735"/>
              <a:gd name="T3" fmla="*/ 0 h 353695"/>
              <a:gd name="T4" fmla="*/ 3213735 w 3213735"/>
              <a:gd name="T5" fmla="*/ 58950 h 353695"/>
              <a:gd name="T6" fmla="*/ 3213735 w 3213735"/>
              <a:gd name="T7" fmla="*/ 353695 h 353695"/>
              <a:gd name="T8" fmla="*/ 3213735 w 3213735"/>
              <a:gd name="T9" fmla="*/ 353695 h 353695"/>
              <a:gd name="T10" fmla="*/ 0 w 3213735"/>
              <a:gd name="T11" fmla="*/ 353695 h 353695"/>
              <a:gd name="T12" fmla="*/ 0 w 3213735"/>
              <a:gd name="T13" fmla="*/ 353695 h 353695"/>
              <a:gd name="T14" fmla="*/ 0 w 3213735"/>
              <a:gd name="T15" fmla="*/ 58950 h 353695"/>
              <a:gd name="T16" fmla="*/ 58950 w 3213735"/>
              <a:gd name="T17" fmla="*/ 0 h 3536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3735"/>
              <a:gd name="T28" fmla="*/ 0 h 353695"/>
              <a:gd name="T29" fmla="*/ 3213735 w 3213735"/>
              <a:gd name="T30" fmla="*/ 353695 h 3536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3735" h="353695">
                <a:moveTo>
                  <a:pt x="58950" y="0"/>
                </a:moveTo>
                <a:lnTo>
                  <a:pt x="3154785" y="0"/>
                </a:lnTo>
                <a:cubicBezTo>
                  <a:pt x="3187342" y="0"/>
                  <a:pt x="3213735" y="26393"/>
                  <a:pt x="3213735" y="58950"/>
                </a:cubicBezTo>
                <a:lnTo>
                  <a:pt x="3213735" y="353695"/>
                </a:lnTo>
                <a:lnTo>
                  <a:pt x="0" y="353695"/>
                </a:lnTo>
                <a:lnTo>
                  <a:pt x="0" y="58950"/>
                </a:lnTo>
                <a:cubicBezTo>
                  <a:pt x="0" y="26393"/>
                  <a:pt x="26393" y="0"/>
                  <a:pt x="58950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Screening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ounded Rectangle 3"/>
          <p:cNvSpPr>
            <a:spLocks noChangeArrowheads="1"/>
          </p:cNvSpPr>
          <p:nvPr/>
        </p:nvSpPr>
        <p:spPr bwMode="auto">
          <a:xfrm>
            <a:off x="993140" y="1108075"/>
            <a:ext cx="2762250" cy="1573213"/>
          </a:xfrm>
          <a:prstGeom prst="roundRect">
            <a:avLst>
              <a:gd name="adj" fmla="val 160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8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 from databases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3976)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Scopus (n = 1663)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of Science (n = 1101)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PubMed (n =</a:t>
            </a:r>
            <a:r>
              <a:rPr kumimoji="0" lang="fr-FR" altLang="fr-FR" sz="14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altLang="fr-FR" sz="14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1212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9624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noProof="1"/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396240" y="574358"/>
            <a:ext cx="18473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396240" y="851357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ounded Rectangle 14"/>
          <p:cNvSpPr>
            <a:spLocks noChangeArrowheads="1"/>
          </p:cNvSpPr>
          <p:nvPr/>
        </p:nvSpPr>
        <p:spPr bwMode="auto">
          <a:xfrm>
            <a:off x="4018915" y="2699386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 sent by corresponding authors from included studies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39)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stCxn id="34" idx="1"/>
          </p:cNvCxnSpPr>
          <p:nvPr/>
        </p:nvCxnSpPr>
        <p:spPr>
          <a:xfrm flipH="1">
            <a:off x="2374265" y="3047366"/>
            <a:ext cx="164465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26"/>
          <p:cNvCxnSpPr>
            <a:endCxn id="10" idx="0"/>
          </p:cNvCxnSpPr>
          <p:nvPr/>
        </p:nvCxnSpPr>
        <p:spPr>
          <a:xfrm flipH="1">
            <a:off x="2366328" y="5330825"/>
            <a:ext cx="3175" cy="822325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3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-side Corner of Rectangle 10"/>
          <p:cNvSpPr>
            <a:spLocks/>
          </p:cNvSpPr>
          <p:nvPr/>
        </p:nvSpPr>
        <p:spPr bwMode="auto">
          <a:xfrm rot="5400000">
            <a:off x="2286160" y="3036093"/>
            <a:ext cx="3219450" cy="6500812"/>
          </a:xfrm>
          <a:custGeom>
            <a:avLst/>
            <a:gdLst>
              <a:gd name="T0" fmla="*/ 36759 w 3218816"/>
              <a:gd name="T1" fmla="*/ 0 h 6500495"/>
              <a:gd name="T2" fmla="*/ 3182057 w 3218816"/>
              <a:gd name="T3" fmla="*/ 0 h 6500495"/>
              <a:gd name="T4" fmla="*/ 3218816 w 3218816"/>
              <a:gd name="T5" fmla="*/ 36759 h 6500495"/>
              <a:gd name="T6" fmla="*/ 3218816 w 3218816"/>
              <a:gd name="T7" fmla="*/ 6500495 h 6500495"/>
              <a:gd name="T8" fmla="*/ 3218816 w 3218816"/>
              <a:gd name="T9" fmla="*/ 6500495 h 6500495"/>
              <a:gd name="T10" fmla="*/ 0 w 3218816"/>
              <a:gd name="T11" fmla="*/ 6500495 h 6500495"/>
              <a:gd name="T12" fmla="*/ 0 w 3218816"/>
              <a:gd name="T13" fmla="*/ 6500495 h 6500495"/>
              <a:gd name="T14" fmla="*/ 0 w 3218816"/>
              <a:gd name="T15" fmla="*/ 36759 h 6500495"/>
              <a:gd name="T16" fmla="*/ 36759 w 3218816"/>
              <a:gd name="T17" fmla="*/ 0 h 65004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8816"/>
              <a:gd name="T28" fmla="*/ 0 h 6500495"/>
              <a:gd name="T29" fmla="*/ 3218816 w 3218816"/>
              <a:gd name="T30" fmla="*/ 6500495 h 65004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8816" h="6500495">
                <a:moveTo>
                  <a:pt x="36759" y="0"/>
                </a:moveTo>
                <a:lnTo>
                  <a:pt x="3182057" y="0"/>
                </a:lnTo>
                <a:cubicBezTo>
                  <a:pt x="3202358" y="0"/>
                  <a:pt x="3218816" y="16458"/>
                  <a:pt x="3218816" y="36759"/>
                </a:cubicBezTo>
                <a:lnTo>
                  <a:pt x="3218816" y="6500495"/>
                </a:lnTo>
                <a:lnTo>
                  <a:pt x="0" y="6500495"/>
                </a:lnTo>
                <a:lnTo>
                  <a:pt x="0" y="36759"/>
                </a:lnTo>
                <a:cubicBezTo>
                  <a:pt x="0" y="16458"/>
                  <a:pt x="16458" y="0"/>
                  <a:pt x="36759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ound Same-side Corner of Rectangle 20"/>
          <p:cNvSpPr>
            <a:spLocks/>
          </p:cNvSpPr>
          <p:nvPr/>
        </p:nvSpPr>
        <p:spPr bwMode="auto">
          <a:xfrm rot="5400000">
            <a:off x="3205323" y="5598318"/>
            <a:ext cx="1381125" cy="6500813"/>
          </a:xfrm>
          <a:custGeom>
            <a:avLst/>
            <a:gdLst>
              <a:gd name="T0" fmla="*/ 85265 w 1380810"/>
              <a:gd name="T1" fmla="*/ 0 h 6501130"/>
              <a:gd name="T2" fmla="*/ 1295545 w 1380810"/>
              <a:gd name="T3" fmla="*/ 0 h 6501130"/>
              <a:gd name="T4" fmla="*/ 1380810 w 1380810"/>
              <a:gd name="T5" fmla="*/ 85265 h 6501130"/>
              <a:gd name="T6" fmla="*/ 1380810 w 1380810"/>
              <a:gd name="T7" fmla="*/ 6501130 h 6501130"/>
              <a:gd name="T8" fmla="*/ 1380810 w 1380810"/>
              <a:gd name="T9" fmla="*/ 6501130 h 6501130"/>
              <a:gd name="T10" fmla="*/ 0 w 1380810"/>
              <a:gd name="T11" fmla="*/ 6501130 h 6501130"/>
              <a:gd name="T12" fmla="*/ 0 w 1380810"/>
              <a:gd name="T13" fmla="*/ 6501130 h 6501130"/>
              <a:gd name="T14" fmla="*/ 0 w 1380810"/>
              <a:gd name="T15" fmla="*/ 85265 h 6501130"/>
              <a:gd name="T16" fmla="*/ 85265 w 1380810"/>
              <a:gd name="T17" fmla="*/ 0 h 65011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0810"/>
              <a:gd name="T28" fmla="*/ 0 h 6501130"/>
              <a:gd name="T29" fmla="*/ 1380810 w 1380810"/>
              <a:gd name="T30" fmla="*/ 6501130 h 65011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0810" h="6501130">
                <a:moveTo>
                  <a:pt x="85265" y="0"/>
                </a:moveTo>
                <a:lnTo>
                  <a:pt x="1295545" y="0"/>
                </a:lnTo>
                <a:cubicBezTo>
                  <a:pt x="1342636" y="0"/>
                  <a:pt x="1380810" y="38174"/>
                  <a:pt x="1380810" y="85265"/>
                </a:cubicBezTo>
                <a:lnTo>
                  <a:pt x="1380810" y="6501130"/>
                </a:lnTo>
                <a:lnTo>
                  <a:pt x="0" y="6501130"/>
                </a:lnTo>
                <a:lnTo>
                  <a:pt x="0" y="85265"/>
                </a:lnTo>
                <a:cubicBezTo>
                  <a:pt x="0" y="38174"/>
                  <a:pt x="38174" y="0"/>
                  <a:pt x="85265" y="0"/>
                </a:cubicBezTo>
                <a:close/>
              </a:path>
            </a:pathLst>
          </a:custGeom>
          <a:solidFill>
            <a:srgbClr val="EFF5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7"/>
          <p:cNvCxnSpPr/>
          <p:nvPr/>
        </p:nvCxnSpPr>
        <p:spPr>
          <a:xfrm>
            <a:off x="3304540" y="2070100"/>
            <a:ext cx="0" cy="2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" name="Round Same-side Corner of Rectangle 2"/>
          <p:cNvSpPr/>
          <p:nvPr/>
        </p:nvSpPr>
        <p:spPr>
          <a:xfrm rot="5400000">
            <a:off x="2183131" y="-588963"/>
            <a:ext cx="3413760" cy="6501765"/>
          </a:xfrm>
          <a:prstGeom prst="round2SameRect">
            <a:avLst>
              <a:gd name="adj1" fmla="val 2108"/>
              <a:gd name="adj2" fmla="val 0"/>
            </a:avLst>
          </a:prstGeom>
          <a:solidFill>
            <a:srgbClr val="EF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noProof="1"/>
          </a:p>
        </p:txBody>
      </p:sp>
      <p:sp>
        <p:nvSpPr>
          <p:cNvPr id="8" name="Round Same-side Corner of Rectangle 6"/>
          <p:cNvSpPr>
            <a:spLocks/>
          </p:cNvSpPr>
          <p:nvPr/>
        </p:nvSpPr>
        <p:spPr bwMode="auto">
          <a:xfrm rot="-5400000">
            <a:off x="-1241266" y="2477293"/>
            <a:ext cx="3417888" cy="361951"/>
          </a:xfrm>
          <a:custGeom>
            <a:avLst/>
            <a:gdLst>
              <a:gd name="T0" fmla="*/ 34122 w 3417889"/>
              <a:gd name="T1" fmla="*/ 0 h 361540"/>
              <a:gd name="T2" fmla="*/ 3383767 w 3417889"/>
              <a:gd name="T3" fmla="*/ 0 h 361540"/>
              <a:gd name="T4" fmla="*/ 3417889 w 3417889"/>
              <a:gd name="T5" fmla="*/ 34122 h 361540"/>
              <a:gd name="T6" fmla="*/ 3417889 w 3417889"/>
              <a:gd name="T7" fmla="*/ 361540 h 361540"/>
              <a:gd name="T8" fmla="*/ 3417889 w 3417889"/>
              <a:gd name="T9" fmla="*/ 361540 h 361540"/>
              <a:gd name="T10" fmla="*/ 0 w 3417889"/>
              <a:gd name="T11" fmla="*/ 361540 h 361540"/>
              <a:gd name="T12" fmla="*/ 0 w 3417889"/>
              <a:gd name="T13" fmla="*/ 361540 h 361540"/>
              <a:gd name="T14" fmla="*/ 0 w 3417889"/>
              <a:gd name="T15" fmla="*/ 34122 h 361540"/>
              <a:gd name="T16" fmla="*/ 34122 w 3417889"/>
              <a:gd name="T17" fmla="*/ 0 h 3615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17889"/>
              <a:gd name="T28" fmla="*/ 0 h 361540"/>
              <a:gd name="T29" fmla="*/ 3417889 w 3417889"/>
              <a:gd name="T30" fmla="*/ 361540 h 3615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17889" h="361540">
                <a:moveTo>
                  <a:pt x="34122" y="0"/>
                </a:moveTo>
                <a:lnTo>
                  <a:pt x="3383767" y="0"/>
                </a:lnTo>
                <a:cubicBezTo>
                  <a:pt x="3402612" y="0"/>
                  <a:pt x="3417889" y="15277"/>
                  <a:pt x="3417889" y="34122"/>
                </a:cubicBezTo>
                <a:lnTo>
                  <a:pt x="3417889" y="361540"/>
                </a:lnTo>
                <a:lnTo>
                  <a:pt x="0" y="361540"/>
                </a:lnTo>
                <a:lnTo>
                  <a:pt x="0" y="34122"/>
                </a:lnTo>
                <a:cubicBezTo>
                  <a:pt x="0" y="15277"/>
                  <a:pt x="15277" y="0"/>
                  <a:pt x="34122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ounded Rectangle 11"/>
          <p:cNvSpPr>
            <a:spLocks noChangeArrowheads="1"/>
          </p:cNvSpPr>
          <p:nvPr/>
        </p:nvSpPr>
        <p:spPr bwMode="auto">
          <a:xfrm>
            <a:off x="988378" y="4814888"/>
            <a:ext cx="2762250" cy="452437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Résumés filtrés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2348)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ounded Rectangle 13"/>
          <p:cNvSpPr>
            <a:spLocks noChangeArrowheads="1"/>
          </p:cNvSpPr>
          <p:nvPr/>
        </p:nvSpPr>
        <p:spPr bwMode="auto">
          <a:xfrm>
            <a:off x="985203" y="6153150"/>
            <a:ext cx="2762250" cy="452438"/>
          </a:xfrm>
          <a:prstGeom prst="roundRect">
            <a:avLst>
              <a:gd name="adj" fmla="val 457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analysées</a:t>
            </a: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89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ounded Rectangle 14"/>
          <p:cNvSpPr>
            <a:spLocks noChangeArrowheads="1"/>
          </p:cNvSpPr>
          <p:nvPr/>
        </p:nvSpPr>
        <p:spPr bwMode="auto">
          <a:xfrm>
            <a:off x="4018915" y="3568065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Doublon exlus automatiquement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1391)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ounded Rectangle 15"/>
          <p:cNvSpPr>
            <a:spLocks noChangeArrowheads="1"/>
          </p:cNvSpPr>
          <p:nvPr/>
        </p:nvSpPr>
        <p:spPr bwMode="auto">
          <a:xfrm>
            <a:off x="4009390" y="4802188"/>
            <a:ext cx="2762250" cy="631825"/>
          </a:xfrm>
          <a:prstGeom prst="roundRect">
            <a:avLst>
              <a:gd name="adj" fmla="val 513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noProof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exclues à partir du résumé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4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2259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ounded Rectangle 17"/>
          <p:cNvSpPr>
            <a:spLocks noChangeArrowheads="1"/>
          </p:cNvSpPr>
          <p:nvPr/>
        </p:nvSpPr>
        <p:spPr bwMode="auto">
          <a:xfrm>
            <a:off x="3999865" y="5821363"/>
            <a:ext cx="2762250" cy="1970087"/>
          </a:xfrm>
          <a:prstGeom prst="roundRect">
            <a:avLst>
              <a:gd name="adj" fmla="val 1764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301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fr-FR" altLang="fr-FR" sz="1400" noProof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</a:t>
            </a:r>
            <a:r>
              <a:rPr lang="fr-FR" altLang="fr-FR" sz="14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exclues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4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34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Doublons (n = 2)</a:t>
            </a: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 de co-bénéfice (n = 5)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Texte entier</a:t>
            </a:r>
            <a:r>
              <a:rPr kumimoji="0" lang="fr-FR" altLang="fr-FR" sz="12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disponible 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 d’évaluation d’impact sanitaire ou économique (n = 10)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30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L’objectif du</a:t>
            </a:r>
            <a:r>
              <a:rPr kumimoji="0" lang="fr-FR" altLang="fr-FR" sz="1200" b="0" i="0" u="none" strike="noStrike" cap="none" normalizeH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scénario n’est pas la neutralité carbone</a:t>
            </a:r>
            <a:r>
              <a:rPr kumimoji="0" lang="fr-FR" altLang="fr-FR" sz="12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 = 14)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ound Same-side Corner of Rectangle 19"/>
          <p:cNvSpPr>
            <a:spLocks/>
          </p:cNvSpPr>
          <p:nvPr/>
        </p:nvSpPr>
        <p:spPr bwMode="auto">
          <a:xfrm rot="-5400000">
            <a:off x="-226854" y="8689181"/>
            <a:ext cx="1385888" cy="346076"/>
          </a:xfrm>
          <a:custGeom>
            <a:avLst/>
            <a:gdLst>
              <a:gd name="T0" fmla="*/ 57816 w 1385570"/>
              <a:gd name="T1" fmla="*/ 0 h 346892"/>
              <a:gd name="T2" fmla="*/ 1327754 w 1385570"/>
              <a:gd name="T3" fmla="*/ 0 h 346892"/>
              <a:gd name="T4" fmla="*/ 1385570 w 1385570"/>
              <a:gd name="T5" fmla="*/ 57816 h 346892"/>
              <a:gd name="T6" fmla="*/ 1385570 w 1385570"/>
              <a:gd name="T7" fmla="*/ 346892 h 346892"/>
              <a:gd name="T8" fmla="*/ 1385570 w 1385570"/>
              <a:gd name="T9" fmla="*/ 346892 h 346892"/>
              <a:gd name="T10" fmla="*/ 0 w 1385570"/>
              <a:gd name="T11" fmla="*/ 346892 h 346892"/>
              <a:gd name="T12" fmla="*/ 0 w 1385570"/>
              <a:gd name="T13" fmla="*/ 346892 h 346892"/>
              <a:gd name="T14" fmla="*/ 0 w 1385570"/>
              <a:gd name="T15" fmla="*/ 57816 h 346892"/>
              <a:gd name="T16" fmla="*/ 57816 w 1385570"/>
              <a:gd name="T17" fmla="*/ 0 h 3468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85570"/>
              <a:gd name="T28" fmla="*/ 0 h 346892"/>
              <a:gd name="T29" fmla="*/ 1385570 w 1385570"/>
              <a:gd name="T30" fmla="*/ 346892 h 34689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85570" h="346892">
                <a:moveTo>
                  <a:pt x="57816" y="0"/>
                </a:moveTo>
                <a:lnTo>
                  <a:pt x="1327754" y="0"/>
                </a:lnTo>
                <a:cubicBezTo>
                  <a:pt x="1359685" y="0"/>
                  <a:pt x="1385570" y="25885"/>
                  <a:pt x="1385570" y="57816"/>
                </a:cubicBezTo>
                <a:lnTo>
                  <a:pt x="1385570" y="346892"/>
                </a:lnTo>
                <a:lnTo>
                  <a:pt x="0" y="346892"/>
                </a:lnTo>
                <a:lnTo>
                  <a:pt x="0" y="57816"/>
                </a:lnTo>
                <a:cubicBezTo>
                  <a:pt x="0" y="25885"/>
                  <a:pt x="25885" y="0"/>
                  <a:pt x="57816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Inclusion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ounded Rectangle 18"/>
          <p:cNvSpPr>
            <a:spLocks noChangeArrowheads="1"/>
          </p:cNvSpPr>
          <p:nvPr/>
        </p:nvSpPr>
        <p:spPr bwMode="auto">
          <a:xfrm>
            <a:off x="993140" y="8588374"/>
            <a:ext cx="2762250" cy="468313"/>
          </a:xfrm>
          <a:prstGeom prst="roundRect">
            <a:avLst>
              <a:gd name="adj" fmla="val 516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noProof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</a:t>
            </a: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inclus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</a:t>
            </a:r>
            <a:r>
              <a:rPr lang="fr-FR" altLang="fr-FR" sz="1600" b="1" noProof="1" smtClean="0">
                <a:solidFill>
                  <a:srgbClr val="0040C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55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  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Arrow Connector 22"/>
          <p:cNvCxnSpPr>
            <a:stCxn id="23" idx="2"/>
            <a:endCxn id="9" idx="0"/>
          </p:cNvCxnSpPr>
          <p:nvPr/>
        </p:nvCxnSpPr>
        <p:spPr>
          <a:xfrm flipH="1">
            <a:off x="2369503" y="2681288"/>
            <a:ext cx="4762" cy="213360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26"/>
          <p:cNvCxnSpPr>
            <a:endCxn id="15" idx="0"/>
          </p:cNvCxnSpPr>
          <p:nvPr/>
        </p:nvCxnSpPr>
        <p:spPr>
          <a:xfrm>
            <a:off x="2374265" y="6605588"/>
            <a:ext cx="0" cy="1982786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34"/>
          <p:cNvCxnSpPr>
            <a:endCxn id="11" idx="1"/>
          </p:cNvCxnSpPr>
          <p:nvPr/>
        </p:nvCxnSpPr>
        <p:spPr>
          <a:xfrm flipV="1">
            <a:off x="2379029" y="3916045"/>
            <a:ext cx="1639886" cy="318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36"/>
          <p:cNvCxnSpPr/>
          <p:nvPr/>
        </p:nvCxnSpPr>
        <p:spPr>
          <a:xfrm>
            <a:off x="3759835" y="5052060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60"/>
          <p:cNvCxnSpPr/>
          <p:nvPr/>
        </p:nvCxnSpPr>
        <p:spPr>
          <a:xfrm>
            <a:off x="3755390" y="6379369"/>
            <a:ext cx="25908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ound Same-side Corner of Rectangle 1"/>
          <p:cNvSpPr>
            <a:spLocks/>
          </p:cNvSpPr>
          <p:nvPr/>
        </p:nvSpPr>
        <p:spPr bwMode="auto">
          <a:xfrm rot="-5400000">
            <a:off x="-1138078" y="6109493"/>
            <a:ext cx="3213100" cy="354013"/>
          </a:xfrm>
          <a:custGeom>
            <a:avLst/>
            <a:gdLst>
              <a:gd name="T0" fmla="*/ 58950 w 3213735"/>
              <a:gd name="T1" fmla="*/ 0 h 353695"/>
              <a:gd name="T2" fmla="*/ 3154785 w 3213735"/>
              <a:gd name="T3" fmla="*/ 0 h 353695"/>
              <a:gd name="T4" fmla="*/ 3213735 w 3213735"/>
              <a:gd name="T5" fmla="*/ 58950 h 353695"/>
              <a:gd name="T6" fmla="*/ 3213735 w 3213735"/>
              <a:gd name="T7" fmla="*/ 353695 h 353695"/>
              <a:gd name="T8" fmla="*/ 3213735 w 3213735"/>
              <a:gd name="T9" fmla="*/ 353695 h 353695"/>
              <a:gd name="T10" fmla="*/ 0 w 3213735"/>
              <a:gd name="T11" fmla="*/ 353695 h 353695"/>
              <a:gd name="T12" fmla="*/ 0 w 3213735"/>
              <a:gd name="T13" fmla="*/ 353695 h 353695"/>
              <a:gd name="T14" fmla="*/ 0 w 3213735"/>
              <a:gd name="T15" fmla="*/ 58950 h 353695"/>
              <a:gd name="T16" fmla="*/ 58950 w 3213735"/>
              <a:gd name="T17" fmla="*/ 0 h 3536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13735"/>
              <a:gd name="T28" fmla="*/ 0 h 353695"/>
              <a:gd name="T29" fmla="*/ 3213735 w 3213735"/>
              <a:gd name="T30" fmla="*/ 353695 h 3536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13735" h="353695">
                <a:moveTo>
                  <a:pt x="58950" y="0"/>
                </a:moveTo>
                <a:lnTo>
                  <a:pt x="3154785" y="0"/>
                </a:lnTo>
                <a:cubicBezTo>
                  <a:pt x="3187342" y="0"/>
                  <a:pt x="3213735" y="26393"/>
                  <a:pt x="3213735" y="58950"/>
                </a:cubicBezTo>
                <a:lnTo>
                  <a:pt x="3213735" y="353695"/>
                </a:lnTo>
                <a:lnTo>
                  <a:pt x="0" y="353695"/>
                </a:lnTo>
                <a:lnTo>
                  <a:pt x="0" y="58950"/>
                </a:lnTo>
                <a:cubicBezTo>
                  <a:pt x="0" y="26393"/>
                  <a:pt x="26393" y="0"/>
                  <a:pt x="58950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noProof="1" smtClean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Screening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ounded Rectangle 3"/>
          <p:cNvSpPr>
            <a:spLocks noChangeArrowheads="1"/>
          </p:cNvSpPr>
          <p:nvPr/>
        </p:nvSpPr>
        <p:spPr bwMode="auto">
          <a:xfrm>
            <a:off x="993140" y="1108075"/>
            <a:ext cx="2762250" cy="1573213"/>
          </a:xfrm>
          <a:prstGeom prst="roundRect">
            <a:avLst>
              <a:gd name="adj" fmla="val 1602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8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fr-FR" altLang="fr-FR" sz="16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issues des bases de données</a:t>
            </a:r>
            <a:r>
              <a:rPr kumimoji="0" lang="fr-FR" altLang="fr-FR" sz="16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6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3700)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Scopus (n = 1663)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of Science (n = 1101)</a:t>
            </a: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PubMed (n = </a:t>
            </a:r>
            <a:r>
              <a:rPr lang="fr-FR" altLang="fr-FR" sz="14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936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9624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noProof="1"/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396240" y="574358"/>
            <a:ext cx="184731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>
            <a:off x="396240" y="851357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4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ounded Rectangle 14"/>
          <p:cNvSpPr>
            <a:spLocks noChangeArrowheads="1"/>
          </p:cNvSpPr>
          <p:nvPr/>
        </p:nvSpPr>
        <p:spPr bwMode="auto">
          <a:xfrm>
            <a:off x="4018915" y="2699386"/>
            <a:ext cx="2762250" cy="695960"/>
          </a:xfrm>
          <a:prstGeom prst="roundRect">
            <a:avLst>
              <a:gd name="adj" fmla="val 2023"/>
            </a:avLst>
          </a:prstGeom>
          <a:solidFill>
            <a:srgbClr val="FFFFFF"/>
          </a:solidFill>
          <a:ln w="19050">
            <a:solidFill>
              <a:srgbClr val="4C65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noProof="1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Études des auteurs correspondant</a:t>
            </a:r>
            <a:r>
              <a:rPr kumimoji="0" lang="fr-FR" altLang="fr-FR" sz="1400" b="0" i="0" u="none" strike="noStrike" cap="none" normalizeH="0" baseline="0" noProof="1" smtClean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400" b="1" i="0" u="none" strike="noStrike" cap="none" normalizeH="0" baseline="0" noProof="1" smtClean="0">
                <a:ln>
                  <a:noFill/>
                </a:ln>
                <a:solidFill>
                  <a:srgbClr val="0040C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 = 39)</a:t>
            </a:r>
            <a:endParaRPr kumimoji="0" lang="fr-FR" altLang="fr-FR" sz="1800" b="0" i="0" u="none" strike="noStrike" cap="none" normalizeH="0" baseline="0" noProof="1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stCxn id="34" idx="1"/>
          </p:cNvCxnSpPr>
          <p:nvPr/>
        </p:nvCxnSpPr>
        <p:spPr>
          <a:xfrm flipH="1">
            <a:off x="2374265" y="3047366"/>
            <a:ext cx="1644650" cy="0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26"/>
          <p:cNvCxnSpPr>
            <a:endCxn id="10" idx="0"/>
          </p:cNvCxnSpPr>
          <p:nvPr/>
        </p:nvCxnSpPr>
        <p:spPr>
          <a:xfrm flipH="1">
            <a:off x="2366328" y="5266849"/>
            <a:ext cx="10795" cy="886301"/>
          </a:xfrm>
          <a:prstGeom prst="straightConnector1">
            <a:avLst/>
          </a:prstGeom>
          <a:ln w="19050" cap="flat" cmpd="sng" algn="ctr">
            <a:solidFill>
              <a:srgbClr val="4C658A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65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814</TotalTime>
  <Words>288</Words>
  <Application>Microsoft Office PowerPoint</Application>
  <PresentationFormat>Personnalisé</PresentationFormat>
  <Paragraphs>47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</vt:vector>
  </TitlesOfParts>
  <Company>Conservatoire National des Arts et Métiers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Leo MOUTET</dc:creator>
  <cp:lastModifiedBy>Leo MOUTET</cp:lastModifiedBy>
  <cp:revision>22</cp:revision>
  <dcterms:created xsi:type="dcterms:W3CDTF">2024-02-21T14:10:29Z</dcterms:created>
  <dcterms:modified xsi:type="dcterms:W3CDTF">2024-09-12T12:47:40Z</dcterms:modified>
</cp:coreProperties>
</file>