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</p:sldIdLst>
  <p:sldSz cx="7559675" cy="10439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3259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76" y="1708486"/>
            <a:ext cx="6425724" cy="3634458"/>
          </a:xfrm>
        </p:spPr>
        <p:txBody>
          <a:bodyPr anchor="b"/>
          <a:lstStyle>
            <a:lvl1pPr algn="ctr">
              <a:defRPr sz="496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5483102"/>
            <a:ext cx="5669756" cy="2520438"/>
          </a:xfrm>
        </p:spPr>
        <p:txBody>
          <a:bodyPr/>
          <a:lstStyle>
            <a:lvl1pPr marL="0" indent="0" algn="ctr">
              <a:buNone/>
              <a:defRPr sz="1984"/>
            </a:lvl1pPr>
            <a:lvl2pPr marL="377967" indent="0" algn="ctr">
              <a:buNone/>
              <a:defRPr sz="1653"/>
            </a:lvl2pPr>
            <a:lvl3pPr marL="755934" indent="0" algn="ctr">
              <a:buNone/>
              <a:defRPr sz="1488"/>
            </a:lvl3pPr>
            <a:lvl4pPr marL="1133902" indent="0" algn="ctr">
              <a:buNone/>
              <a:defRPr sz="1323"/>
            </a:lvl4pPr>
            <a:lvl5pPr marL="1511869" indent="0" algn="ctr">
              <a:buNone/>
              <a:defRPr sz="1323"/>
            </a:lvl5pPr>
            <a:lvl6pPr marL="1889836" indent="0" algn="ctr">
              <a:buNone/>
              <a:defRPr sz="1323"/>
            </a:lvl6pPr>
            <a:lvl7pPr marL="2267803" indent="0" algn="ctr">
              <a:buNone/>
              <a:defRPr sz="1323"/>
            </a:lvl7pPr>
            <a:lvl8pPr marL="2645771" indent="0" algn="ctr">
              <a:buNone/>
              <a:defRPr sz="1323"/>
            </a:lvl8pPr>
            <a:lvl9pPr marL="3023738" indent="0" algn="ctr">
              <a:buNone/>
              <a:defRPr sz="1323"/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1B6C2-A197-4731-A0B2-F9ADA2CD47A2}" type="datetimeFigureOut">
              <a:rPr lang="fr-FR" smtClean="0"/>
              <a:t>21/02/2024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8C0B8-CED7-41C3-81F1-B8B8BB4A4D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7242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1B6C2-A197-4731-A0B2-F9ADA2CD47A2}" type="datetimeFigureOut">
              <a:rPr lang="fr-FR" smtClean="0"/>
              <a:t>21/02/2024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8C0B8-CED7-41C3-81F1-B8B8BB4A4D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2445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3" y="555801"/>
            <a:ext cx="1630055" cy="8846909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555801"/>
            <a:ext cx="4795669" cy="8846909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1B6C2-A197-4731-A0B2-F9ADA2CD47A2}" type="datetimeFigureOut">
              <a:rPr lang="fr-FR" smtClean="0"/>
              <a:t>21/02/2024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8C0B8-CED7-41C3-81F1-B8B8BB4A4D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4663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1B6C2-A197-4731-A0B2-F9ADA2CD47A2}" type="datetimeFigureOut">
              <a:rPr lang="fr-FR" smtClean="0"/>
              <a:t>21/02/2024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8C0B8-CED7-41C3-81F1-B8B8BB4A4D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2983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1" y="2602603"/>
            <a:ext cx="6520220" cy="4342500"/>
          </a:xfrm>
        </p:spPr>
        <p:txBody>
          <a:bodyPr anchor="b"/>
          <a:lstStyle>
            <a:lvl1pPr>
              <a:defRPr sz="496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1" y="6986185"/>
            <a:ext cx="6520220" cy="2283618"/>
          </a:xfrm>
        </p:spPr>
        <p:txBody>
          <a:bodyPr/>
          <a:lstStyle>
            <a:lvl1pPr marL="0" indent="0">
              <a:buNone/>
              <a:defRPr sz="1984">
                <a:solidFill>
                  <a:schemeClr val="tx1"/>
                </a:solidFill>
              </a:defRPr>
            </a:lvl1pPr>
            <a:lvl2pPr marL="377967" indent="0">
              <a:buNone/>
              <a:defRPr sz="1653">
                <a:solidFill>
                  <a:schemeClr val="tx1">
                    <a:tint val="75000"/>
                  </a:schemeClr>
                </a:solidFill>
              </a:defRPr>
            </a:lvl2pPr>
            <a:lvl3pPr marL="755934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3pPr>
            <a:lvl4pPr marL="1133902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1869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8983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7803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577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3738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1B6C2-A197-4731-A0B2-F9ADA2CD47A2}" type="datetimeFigureOut">
              <a:rPr lang="fr-FR" smtClean="0"/>
              <a:t>21/02/2024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8C0B8-CED7-41C3-81F1-B8B8BB4A4D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0221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2779007"/>
            <a:ext cx="3212862" cy="6623703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2779007"/>
            <a:ext cx="3212862" cy="6623703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1B6C2-A197-4731-A0B2-F9ADA2CD47A2}" type="datetimeFigureOut">
              <a:rPr lang="fr-FR" smtClean="0"/>
              <a:t>21/02/2024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8C0B8-CED7-41C3-81F1-B8B8BB4A4D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4506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555804"/>
            <a:ext cx="6520220" cy="2017801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3" y="2559104"/>
            <a:ext cx="3198096" cy="1254177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3" y="3813281"/>
            <a:ext cx="3198096" cy="5608762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6" y="2559104"/>
            <a:ext cx="3213847" cy="1254177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6" y="3813281"/>
            <a:ext cx="3213847" cy="5608762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1B6C2-A197-4731-A0B2-F9ADA2CD47A2}" type="datetimeFigureOut">
              <a:rPr lang="fr-FR" smtClean="0"/>
              <a:t>21/02/2024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8C0B8-CED7-41C3-81F1-B8B8BB4A4D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2713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1B6C2-A197-4731-A0B2-F9ADA2CD47A2}" type="datetimeFigureOut">
              <a:rPr lang="fr-FR" smtClean="0"/>
              <a:t>21/02/2024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8C0B8-CED7-41C3-81F1-B8B8BB4A4D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5745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1B6C2-A197-4731-A0B2-F9ADA2CD47A2}" type="datetimeFigureOut">
              <a:rPr lang="fr-FR" smtClean="0"/>
              <a:t>21/02/2024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8C0B8-CED7-41C3-81F1-B8B8BB4A4D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9142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695960"/>
            <a:ext cx="2438192" cy="2435860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1503083"/>
            <a:ext cx="3827085" cy="7418740"/>
          </a:xfrm>
        </p:spPr>
        <p:txBody>
          <a:bodyPr/>
          <a:lstStyle>
            <a:lvl1pPr>
              <a:defRPr sz="2645"/>
            </a:lvl1pPr>
            <a:lvl2pPr>
              <a:defRPr sz="2315"/>
            </a:lvl2pPr>
            <a:lvl3pPr>
              <a:defRPr sz="1984"/>
            </a:lvl3pPr>
            <a:lvl4pPr>
              <a:defRPr sz="1653"/>
            </a:lvl4pPr>
            <a:lvl5pPr>
              <a:defRPr sz="1653"/>
            </a:lvl5pPr>
            <a:lvl6pPr>
              <a:defRPr sz="1653"/>
            </a:lvl6pPr>
            <a:lvl7pPr>
              <a:defRPr sz="1653"/>
            </a:lvl7pPr>
            <a:lvl8pPr>
              <a:defRPr sz="1653"/>
            </a:lvl8pPr>
            <a:lvl9pPr>
              <a:defRPr sz="1653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131820"/>
            <a:ext cx="2438192" cy="5802084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1B6C2-A197-4731-A0B2-F9ADA2CD47A2}" type="datetimeFigureOut">
              <a:rPr lang="fr-FR" smtClean="0"/>
              <a:t>21/02/2024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8C0B8-CED7-41C3-81F1-B8B8BB4A4D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0300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695960"/>
            <a:ext cx="2438192" cy="2435860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1503083"/>
            <a:ext cx="3827085" cy="7418740"/>
          </a:xfrm>
        </p:spPr>
        <p:txBody>
          <a:bodyPr anchor="t"/>
          <a:lstStyle>
            <a:lvl1pPr marL="0" indent="0">
              <a:buNone/>
              <a:defRPr sz="2645"/>
            </a:lvl1pPr>
            <a:lvl2pPr marL="377967" indent="0">
              <a:buNone/>
              <a:defRPr sz="2315"/>
            </a:lvl2pPr>
            <a:lvl3pPr marL="755934" indent="0">
              <a:buNone/>
              <a:defRPr sz="1984"/>
            </a:lvl3pPr>
            <a:lvl4pPr marL="1133902" indent="0">
              <a:buNone/>
              <a:defRPr sz="1653"/>
            </a:lvl4pPr>
            <a:lvl5pPr marL="1511869" indent="0">
              <a:buNone/>
              <a:defRPr sz="1653"/>
            </a:lvl5pPr>
            <a:lvl6pPr marL="1889836" indent="0">
              <a:buNone/>
              <a:defRPr sz="1653"/>
            </a:lvl6pPr>
            <a:lvl7pPr marL="2267803" indent="0">
              <a:buNone/>
              <a:defRPr sz="1653"/>
            </a:lvl7pPr>
            <a:lvl8pPr marL="2645771" indent="0">
              <a:buNone/>
              <a:defRPr sz="1653"/>
            </a:lvl8pPr>
            <a:lvl9pPr marL="3023738" indent="0">
              <a:buNone/>
              <a:defRPr sz="1653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131820"/>
            <a:ext cx="2438192" cy="5802084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1B6C2-A197-4731-A0B2-F9ADA2CD47A2}" type="datetimeFigureOut">
              <a:rPr lang="fr-FR" smtClean="0"/>
              <a:t>21/02/2024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8C0B8-CED7-41C3-81F1-B8B8BB4A4D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4634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555804"/>
            <a:ext cx="6520220" cy="2017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2779007"/>
            <a:ext cx="6520220" cy="66237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9675780"/>
            <a:ext cx="1700927" cy="555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C1B6C2-A197-4731-A0B2-F9ADA2CD47A2}" type="datetimeFigureOut">
              <a:rPr lang="fr-FR" smtClean="0"/>
              <a:t>21/02/2024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9675780"/>
            <a:ext cx="2551390" cy="555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9675780"/>
            <a:ext cx="1700927" cy="555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E8C0B8-CED7-41C3-81F1-B8B8BB4A4D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8840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55934" rtl="0" eaLnBrk="1" latinLnBrk="0" hangingPunct="1">
        <a:lnSpc>
          <a:spcPct val="90000"/>
        </a:lnSpc>
        <a:spcBef>
          <a:spcPct val="0"/>
        </a:spcBef>
        <a:buNone/>
        <a:defRPr sz="363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984" indent="-188984" algn="l" defTabSz="755934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6951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4918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3" kern="1200">
          <a:solidFill>
            <a:schemeClr val="tx1"/>
          </a:solidFill>
          <a:latin typeface="+mn-lt"/>
          <a:ea typeface="+mn-ea"/>
          <a:cs typeface="+mn-cs"/>
        </a:defRPr>
      </a:lvl3pPr>
      <a:lvl4pPr marL="1322885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0853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8820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6787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4754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2722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967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934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902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869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836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7803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5771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3738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 Same-side Corner of Rectangle 10"/>
          <p:cNvSpPr>
            <a:spLocks/>
          </p:cNvSpPr>
          <p:nvPr/>
        </p:nvSpPr>
        <p:spPr bwMode="auto">
          <a:xfrm rot="5400000">
            <a:off x="2286160" y="3036093"/>
            <a:ext cx="3219450" cy="6500812"/>
          </a:xfrm>
          <a:custGeom>
            <a:avLst/>
            <a:gdLst>
              <a:gd name="T0" fmla="*/ 36759 w 3218816"/>
              <a:gd name="T1" fmla="*/ 0 h 6500495"/>
              <a:gd name="T2" fmla="*/ 3182057 w 3218816"/>
              <a:gd name="T3" fmla="*/ 0 h 6500495"/>
              <a:gd name="T4" fmla="*/ 3218816 w 3218816"/>
              <a:gd name="T5" fmla="*/ 36759 h 6500495"/>
              <a:gd name="T6" fmla="*/ 3218816 w 3218816"/>
              <a:gd name="T7" fmla="*/ 6500495 h 6500495"/>
              <a:gd name="T8" fmla="*/ 3218816 w 3218816"/>
              <a:gd name="T9" fmla="*/ 6500495 h 6500495"/>
              <a:gd name="T10" fmla="*/ 0 w 3218816"/>
              <a:gd name="T11" fmla="*/ 6500495 h 6500495"/>
              <a:gd name="T12" fmla="*/ 0 w 3218816"/>
              <a:gd name="T13" fmla="*/ 6500495 h 6500495"/>
              <a:gd name="T14" fmla="*/ 0 w 3218816"/>
              <a:gd name="T15" fmla="*/ 36759 h 6500495"/>
              <a:gd name="T16" fmla="*/ 36759 w 3218816"/>
              <a:gd name="T17" fmla="*/ 0 h 6500495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218816"/>
              <a:gd name="T28" fmla="*/ 0 h 6500495"/>
              <a:gd name="T29" fmla="*/ 3218816 w 3218816"/>
              <a:gd name="T30" fmla="*/ 6500495 h 6500495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218816" h="6500495">
                <a:moveTo>
                  <a:pt x="36759" y="0"/>
                </a:moveTo>
                <a:lnTo>
                  <a:pt x="3182057" y="0"/>
                </a:lnTo>
                <a:cubicBezTo>
                  <a:pt x="3202358" y="0"/>
                  <a:pt x="3218816" y="16458"/>
                  <a:pt x="3218816" y="36759"/>
                </a:cubicBezTo>
                <a:lnTo>
                  <a:pt x="3218816" y="6500495"/>
                </a:lnTo>
                <a:lnTo>
                  <a:pt x="0" y="6500495"/>
                </a:lnTo>
                <a:lnTo>
                  <a:pt x="0" y="36759"/>
                </a:lnTo>
                <a:cubicBezTo>
                  <a:pt x="0" y="16458"/>
                  <a:pt x="16458" y="0"/>
                  <a:pt x="36759" y="0"/>
                </a:cubicBezTo>
                <a:close/>
              </a:path>
            </a:pathLst>
          </a:custGeom>
          <a:solidFill>
            <a:srgbClr val="EFF5F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kumimoji="0" lang="fr-FR" altLang="fr-FR" sz="18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ound Same-side Corner of Rectangle 20"/>
          <p:cNvSpPr>
            <a:spLocks/>
          </p:cNvSpPr>
          <p:nvPr/>
        </p:nvSpPr>
        <p:spPr bwMode="auto">
          <a:xfrm rot="5400000">
            <a:off x="3205323" y="5598318"/>
            <a:ext cx="1381125" cy="6500813"/>
          </a:xfrm>
          <a:custGeom>
            <a:avLst/>
            <a:gdLst>
              <a:gd name="T0" fmla="*/ 85265 w 1380810"/>
              <a:gd name="T1" fmla="*/ 0 h 6501130"/>
              <a:gd name="T2" fmla="*/ 1295545 w 1380810"/>
              <a:gd name="T3" fmla="*/ 0 h 6501130"/>
              <a:gd name="T4" fmla="*/ 1380810 w 1380810"/>
              <a:gd name="T5" fmla="*/ 85265 h 6501130"/>
              <a:gd name="T6" fmla="*/ 1380810 w 1380810"/>
              <a:gd name="T7" fmla="*/ 6501130 h 6501130"/>
              <a:gd name="T8" fmla="*/ 1380810 w 1380810"/>
              <a:gd name="T9" fmla="*/ 6501130 h 6501130"/>
              <a:gd name="T10" fmla="*/ 0 w 1380810"/>
              <a:gd name="T11" fmla="*/ 6501130 h 6501130"/>
              <a:gd name="T12" fmla="*/ 0 w 1380810"/>
              <a:gd name="T13" fmla="*/ 6501130 h 6501130"/>
              <a:gd name="T14" fmla="*/ 0 w 1380810"/>
              <a:gd name="T15" fmla="*/ 85265 h 6501130"/>
              <a:gd name="T16" fmla="*/ 85265 w 1380810"/>
              <a:gd name="T17" fmla="*/ 0 h 650113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380810"/>
              <a:gd name="T28" fmla="*/ 0 h 6501130"/>
              <a:gd name="T29" fmla="*/ 1380810 w 1380810"/>
              <a:gd name="T30" fmla="*/ 6501130 h 650113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380810" h="6501130">
                <a:moveTo>
                  <a:pt x="85265" y="0"/>
                </a:moveTo>
                <a:lnTo>
                  <a:pt x="1295545" y="0"/>
                </a:lnTo>
                <a:cubicBezTo>
                  <a:pt x="1342636" y="0"/>
                  <a:pt x="1380810" y="38174"/>
                  <a:pt x="1380810" y="85265"/>
                </a:cubicBezTo>
                <a:lnTo>
                  <a:pt x="1380810" y="6501130"/>
                </a:lnTo>
                <a:lnTo>
                  <a:pt x="0" y="6501130"/>
                </a:lnTo>
                <a:lnTo>
                  <a:pt x="0" y="85265"/>
                </a:lnTo>
                <a:cubicBezTo>
                  <a:pt x="0" y="38174"/>
                  <a:pt x="38174" y="0"/>
                  <a:pt x="85265" y="0"/>
                </a:cubicBezTo>
                <a:close/>
              </a:path>
            </a:pathLst>
          </a:custGeom>
          <a:solidFill>
            <a:srgbClr val="EFF5F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kumimoji="0" lang="fr-FR" altLang="fr-FR" sz="18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6" name="Straight Arrow Connector 57"/>
          <p:cNvCxnSpPr/>
          <p:nvPr/>
        </p:nvCxnSpPr>
        <p:spPr>
          <a:xfrm>
            <a:off x="3304540" y="2070100"/>
            <a:ext cx="0" cy="25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7" name="Round Same-side Corner of Rectangle 2"/>
          <p:cNvSpPr/>
          <p:nvPr/>
        </p:nvSpPr>
        <p:spPr>
          <a:xfrm rot="5400000">
            <a:off x="2183131" y="-588963"/>
            <a:ext cx="3413760" cy="6501765"/>
          </a:xfrm>
          <a:prstGeom prst="round2SameRect">
            <a:avLst>
              <a:gd name="adj1" fmla="val 2108"/>
              <a:gd name="adj2" fmla="val 0"/>
            </a:avLst>
          </a:prstGeom>
          <a:solidFill>
            <a:srgbClr val="EFF5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 noProof="1"/>
          </a:p>
        </p:txBody>
      </p:sp>
      <p:sp>
        <p:nvSpPr>
          <p:cNvPr id="8" name="Round Same-side Corner of Rectangle 6"/>
          <p:cNvSpPr>
            <a:spLocks/>
          </p:cNvSpPr>
          <p:nvPr/>
        </p:nvSpPr>
        <p:spPr bwMode="auto">
          <a:xfrm rot="-5400000">
            <a:off x="-1241266" y="2477293"/>
            <a:ext cx="3417888" cy="361951"/>
          </a:xfrm>
          <a:custGeom>
            <a:avLst/>
            <a:gdLst>
              <a:gd name="T0" fmla="*/ 34122 w 3417889"/>
              <a:gd name="T1" fmla="*/ 0 h 361540"/>
              <a:gd name="T2" fmla="*/ 3383767 w 3417889"/>
              <a:gd name="T3" fmla="*/ 0 h 361540"/>
              <a:gd name="T4" fmla="*/ 3417889 w 3417889"/>
              <a:gd name="T5" fmla="*/ 34122 h 361540"/>
              <a:gd name="T6" fmla="*/ 3417889 w 3417889"/>
              <a:gd name="T7" fmla="*/ 361540 h 361540"/>
              <a:gd name="T8" fmla="*/ 3417889 w 3417889"/>
              <a:gd name="T9" fmla="*/ 361540 h 361540"/>
              <a:gd name="T10" fmla="*/ 0 w 3417889"/>
              <a:gd name="T11" fmla="*/ 361540 h 361540"/>
              <a:gd name="T12" fmla="*/ 0 w 3417889"/>
              <a:gd name="T13" fmla="*/ 361540 h 361540"/>
              <a:gd name="T14" fmla="*/ 0 w 3417889"/>
              <a:gd name="T15" fmla="*/ 34122 h 361540"/>
              <a:gd name="T16" fmla="*/ 34122 w 3417889"/>
              <a:gd name="T17" fmla="*/ 0 h 36154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417889"/>
              <a:gd name="T28" fmla="*/ 0 h 361540"/>
              <a:gd name="T29" fmla="*/ 3417889 w 3417889"/>
              <a:gd name="T30" fmla="*/ 361540 h 36154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417889" h="361540">
                <a:moveTo>
                  <a:pt x="34122" y="0"/>
                </a:moveTo>
                <a:lnTo>
                  <a:pt x="3383767" y="0"/>
                </a:lnTo>
                <a:cubicBezTo>
                  <a:pt x="3402612" y="0"/>
                  <a:pt x="3417889" y="15277"/>
                  <a:pt x="3417889" y="34122"/>
                </a:cubicBezTo>
                <a:lnTo>
                  <a:pt x="3417889" y="361540"/>
                </a:lnTo>
                <a:lnTo>
                  <a:pt x="0" y="361540"/>
                </a:lnTo>
                <a:lnTo>
                  <a:pt x="0" y="34122"/>
                </a:lnTo>
                <a:cubicBezTo>
                  <a:pt x="0" y="15277"/>
                  <a:pt x="15277" y="0"/>
                  <a:pt x="34122" y="0"/>
                </a:cubicBezTo>
                <a:close/>
              </a:path>
            </a:pathLst>
          </a:custGeom>
          <a:solidFill>
            <a:srgbClr val="00206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1" i="0" u="none" strike="noStrike" cap="none" normalizeH="0" baseline="0" noProof="1" smtClean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Identification</a:t>
            </a:r>
            <a:endParaRPr kumimoji="0" lang="fr-FR" altLang="fr-FR" sz="18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ounded Rectangle 11"/>
          <p:cNvSpPr>
            <a:spLocks noChangeArrowheads="1"/>
          </p:cNvSpPr>
          <p:nvPr/>
        </p:nvSpPr>
        <p:spPr bwMode="auto">
          <a:xfrm>
            <a:off x="988378" y="4814888"/>
            <a:ext cx="2762250" cy="452437"/>
          </a:xfrm>
          <a:prstGeom prst="roundRect">
            <a:avLst>
              <a:gd name="adj" fmla="val 5134"/>
            </a:avLst>
          </a:prstGeom>
          <a:solidFill>
            <a:srgbClr val="FFFFFF"/>
          </a:solidFill>
          <a:ln w="19050">
            <a:solidFill>
              <a:srgbClr val="4C658A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noProof="1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Abstract screened </a:t>
            </a:r>
            <a:r>
              <a:rPr kumimoji="0" lang="fr-FR" altLang="fr-FR" sz="1600" b="1" i="0" u="none" strike="noStrike" cap="none" normalizeH="0" baseline="0" noProof="1" smtClean="0">
                <a:ln>
                  <a:noFill/>
                </a:ln>
                <a:solidFill>
                  <a:srgbClr val="0040C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(n = 1975)</a:t>
            </a:r>
            <a:endParaRPr kumimoji="0" lang="fr-FR" altLang="fr-FR" sz="18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ounded Rectangle 13"/>
          <p:cNvSpPr>
            <a:spLocks noChangeArrowheads="1"/>
          </p:cNvSpPr>
          <p:nvPr/>
        </p:nvSpPr>
        <p:spPr bwMode="auto">
          <a:xfrm>
            <a:off x="985203" y="6153150"/>
            <a:ext cx="2762250" cy="452438"/>
          </a:xfrm>
          <a:prstGeom prst="roundRect">
            <a:avLst>
              <a:gd name="adj" fmla="val 4574"/>
            </a:avLst>
          </a:prstGeom>
          <a:solidFill>
            <a:srgbClr val="FFFFFF"/>
          </a:solidFill>
          <a:ln w="19050">
            <a:solidFill>
              <a:srgbClr val="4C658A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noProof="1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Studies assessed </a:t>
            </a:r>
            <a:r>
              <a:rPr kumimoji="0" lang="fr-FR" altLang="fr-FR" sz="1600" b="1" i="0" u="none" strike="noStrike" cap="none" normalizeH="0" baseline="0" noProof="1" smtClean="0">
                <a:ln>
                  <a:noFill/>
                </a:ln>
                <a:solidFill>
                  <a:srgbClr val="0040C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(n = 77)    </a:t>
            </a:r>
            <a:endParaRPr kumimoji="0" lang="fr-FR" altLang="fr-FR" sz="18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ounded Rectangle 14"/>
          <p:cNvSpPr>
            <a:spLocks noChangeArrowheads="1"/>
          </p:cNvSpPr>
          <p:nvPr/>
        </p:nvSpPr>
        <p:spPr bwMode="auto">
          <a:xfrm>
            <a:off x="4018915" y="3568065"/>
            <a:ext cx="2762250" cy="695960"/>
          </a:xfrm>
          <a:prstGeom prst="roundRect">
            <a:avLst>
              <a:gd name="adj" fmla="val 2023"/>
            </a:avLst>
          </a:prstGeom>
          <a:solidFill>
            <a:srgbClr val="FFFFFF"/>
          </a:solidFill>
          <a:ln w="19050">
            <a:solidFill>
              <a:srgbClr val="4C658A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noProof="1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Duplicate removed</a:t>
            </a:r>
            <a:r>
              <a:rPr kumimoji="0" lang="fr-FR" altLang="fr-FR" sz="1400" b="0" i="0" u="none" strike="noStrike" cap="none" normalizeH="0" noProof="1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automatically</a:t>
            </a:r>
            <a:r>
              <a:rPr kumimoji="0" lang="fr-FR" altLang="fr-FR" sz="1400" b="0" i="0" u="none" strike="noStrike" cap="none" normalizeH="0" baseline="0" noProof="1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fr-FR" altLang="fr-FR" sz="1400" b="1" i="0" u="none" strike="noStrike" cap="none" normalizeH="0" baseline="0" noProof="1" smtClean="0">
                <a:ln>
                  <a:noFill/>
                </a:ln>
                <a:solidFill>
                  <a:srgbClr val="0040C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(n = 1106)</a:t>
            </a:r>
            <a:endParaRPr kumimoji="0" lang="fr-FR" altLang="fr-FR" sz="18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ounded Rectangle 15"/>
          <p:cNvSpPr>
            <a:spLocks noChangeArrowheads="1"/>
          </p:cNvSpPr>
          <p:nvPr/>
        </p:nvSpPr>
        <p:spPr bwMode="auto">
          <a:xfrm>
            <a:off x="4009390" y="4802188"/>
            <a:ext cx="2762250" cy="631825"/>
          </a:xfrm>
          <a:prstGeom prst="roundRect">
            <a:avLst>
              <a:gd name="adj" fmla="val 5134"/>
            </a:avLst>
          </a:prstGeom>
          <a:solidFill>
            <a:srgbClr val="FFFFFF"/>
          </a:solidFill>
          <a:ln w="19050">
            <a:solidFill>
              <a:srgbClr val="4C658A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noProof="1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Studies excluded on abstract </a:t>
            </a:r>
            <a:r>
              <a:rPr kumimoji="0" lang="fr-FR" altLang="fr-FR" sz="1400" b="1" i="0" u="none" strike="noStrike" cap="none" normalizeH="0" baseline="0" noProof="1" smtClean="0">
                <a:ln>
                  <a:noFill/>
                </a:ln>
                <a:solidFill>
                  <a:srgbClr val="0040C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(n = 1898)</a:t>
            </a:r>
            <a:endParaRPr kumimoji="0" lang="fr-FR" altLang="fr-FR" sz="18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ounded Rectangle 17"/>
          <p:cNvSpPr>
            <a:spLocks noChangeArrowheads="1"/>
          </p:cNvSpPr>
          <p:nvPr/>
        </p:nvSpPr>
        <p:spPr bwMode="auto">
          <a:xfrm>
            <a:off x="3999865" y="5821363"/>
            <a:ext cx="2762250" cy="1970087"/>
          </a:xfrm>
          <a:prstGeom prst="roundRect">
            <a:avLst>
              <a:gd name="adj" fmla="val 1764"/>
            </a:avLst>
          </a:prstGeom>
          <a:solidFill>
            <a:srgbClr val="FFFFFF"/>
          </a:solidFill>
          <a:ln w="19050">
            <a:solidFill>
              <a:srgbClr val="4C658A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indent="1301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1301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noProof="1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Studies excluded </a:t>
            </a:r>
            <a:r>
              <a:rPr kumimoji="0" lang="fr-FR" altLang="fr-FR" sz="1400" b="1" i="0" u="none" strike="noStrike" cap="none" normalizeH="0" baseline="0" noProof="1" smtClean="0">
                <a:ln>
                  <a:noFill/>
                </a:ln>
                <a:solidFill>
                  <a:srgbClr val="0040C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(n = 29)  </a:t>
            </a:r>
            <a:endParaRPr kumimoji="0" lang="fr-FR" altLang="fr-FR" sz="4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1301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noProof="1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Duplicate (n = 2)</a:t>
            </a:r>
            <a:endParaRPr kumimoji="0" lang="fr-FR" altLang="fr-FR" sz="4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1301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noProof="1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Chinese full-text (n = 1)</a:t>
            </a:r>
            <a:endParaRPr kumimoji="0" lang="fr-FR" altLang="fr-FR" sz="4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1301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noProof="1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 co-benefit pathway (n = 4)</a:t>
            </a:r>
            <a:endParaRPr kumimoji="0" lang="fr-FR" altLang="fr-FR" sz="4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1301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noProof="1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Full text not available (n = 3)</a:t>
            </a:r>
            <a:endParaRPr kumimoji="0" lang="fr-FR" altLang="fr-FR" sz="4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1301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noProof="1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 health (or economic) impact assessment (n = 5)</a:t>
            </a:r>
            <a:endParaRPr kumimoji="0" lang="fr-FR" altLang="fr-FR" sz="4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1301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noProof="1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aim of the scenario(s) is not carbon neutrality (n = 14)</a:t>
            </a:r>
            <a:endParaRPr kumimoji="0" lang="fr-FR" altLang="fr-FR" sz="18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4" name="Round Same-side Corner of Rectangle 19"/>
          <p:cNvSpPr>
            <a:spLocks/>
          </p:cNvSpPr>
          <p:nvPr/>
        </p:nvSpPr>
        <p:spPr bwMode="auto">
          <a:xfrm rot="-5400000">
            <a:off x="-226854" y="8689181"/>
            <a:ext cx="1385888" cy="346076"/>
          </a:xfrm>
          <a:custGeom>
            <a:avLst/>
            <a:gdLst>
              <a:gd name="T0" fmla="*/ 57816 w 1385570"/>
              <a:gd name="T1" fmla="*/ 0 h 346892"/>
              <a:gd name="T2" fmla="*/ 1327754 w 1385570"/>
              <a:gd name="T3" fmla="*/ 0 h 346892"/>
              <a:gd name="T4" fmla="*/ 1385570 w 1385570"/>
              <a:gd name="T5" fmla="*/ 57816 h 346892"/>
              <a:gd name="T6" fmla="*/ 1385570 w 1385570"/>
              <a:gd name="T7" fmla="*/ 346892 h 346892"/>
              <a:gd name="T8" fmla="*/ 1385570 w 1385570"/>
              <a:gd name="T9" fmla="*/ 346892 h 346892"/>
              <a:gd name="T10" fmla="*/ 0 w 1385570"/>
              <a:gd name="T11" fmla="*/ 346892 h 346892"/>
              <a:gd name="T12" fmla="*/ 0 w 1385570"/>
              <a:gd name="T13" fmla="*/ 346892 h 346892"/>
              <a:gd name="T14" fmla="*/ 0 w 1385570"/>
              <a:gd name="T15" fmla="*/ 57816 h 346892"/>
              <a:gd name="T16" fmla="*/ 57816 w 1385570"/>
              <a:gd name="T17" fmla="*/ 0 h 34689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385570"/>
              <a:gd name="T28" fmla="*/ 0 h 346892"/>
              <a:gd name="T29" fmla="*/ 1385570 w 1385570"/>
              <a:gd name="T30" fmla="*/ 346892 h 346892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385570" h="346892">
                <a:moveTo>
                  <a:pt x="57816" y="0"/>
                </a:moveTo>
                <a:lnTo>
                  <a:pt x="1327754" y="0"/>
                </a:lnTo>
                <a:cubicBezTo>
                  <a:pt x="1359685" y="0"/>
                  <a:pt x="1385570" y="25885"/>
                  <a:pt x="1385570" y="57816"/>
                </a:cubicBezTo>
                <a:lnTo>
                  <a:pt x="1385570" y="346892"/>
                </a:lnTo>
                <a:lnTo>
                  <a:pt x="0" y="346892"/>
                </a:lnTo>
                <a:lnTo>
                  <a:pt x="0" y="57816"/>
                </a:lnTo>
                <a:cubicBezTo>
                  <a:pt x="0" y="25885"/>
                  <a:pt x="25885" y="0"/>
                  <a:pt x="57816" y="0"/>
                </a:cubicBezTo>
                <a:close/>
              </a:path>
            </a:pathLst>
          </a:custGeom>
          <a:solidFill>
            <a:srgbClr val="00206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1" i="0" u="none" strike="noStrike" cap="none" normalizeH="0" baseline="0" noProof="1" smtClean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Inclusion</a:t>
            </a:r>
            <a:endParaRPr kumimoji="0" lang="fr-FR" altLang="fr-FR" sz="18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ounded Rectangle 18"/>
          <p:cNvSpPr>
            <a:spLocks noChangeArrowheads="1"/>
          </p:cNvSpPr>
          <p:nvPr/>
        </p:nvSpPr>
        <p:spPr bwMode="auto">
          <a:xfrm>
            <a:off x="993140" y="8588374"/>
            <a:ext cx="2762250" cy="468313"/>
          </a:xfrm>
          <a:prstGeom prst="roundRect">
            <a:avLst>
              <a:gd name="adj" fmla="val 5162"/>
            </a:avLst>
          </a:prstGeom>
          <a:solidFill>
            <a:srgbClr val="FFFFFF"/>
          </a:solidFill>
          <a:ln w="19050">
            <a:solidFill>
              <a:srgbClr val="4C658A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noProof="1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Studies included </a:t>
            </a:r>
            <a:r>
              <a:rPr kumimoji="0" lang="fr-FR" altLang="fr-FR" sz="1600" b="1" i="0" u="none" strike="noStrike" cap="none" normalizeH="0" baseline="0" noProof="1" smtClean="0">
                <a:ln>
                  <a:noFill/>
                </a:ln>
                <a:solidFill>
                  <a:srgbClr val="0040C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(n = 48)    </a:t>
            </a:r>
            <a:endParaRPr kumimoji="0" lang="fr-FR" altLang="fr-FR" sz="18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6" name="Straight Arrow Connector 22"/>
          <p:cNvCxnSpPr>
            <a:stCxn id="23" idx="2"/>
            <a:endCxn id="9" idx="0"/>
          </p:cNvCxnSpPr>
          <p:nvPr/>
        </p:nvCxnSpPr>
        <p:spPr>
          <a:xfrm flipH="1">
            <a:off x="2369503" y="2681288"/>
            <a:ext cx="4762" cy="2133600"/>
          </a:xfrm>
          <a:prstGeom prst="straightConnector1">
            <a:avLst/>
          </a:prstGeom>
          <a:ln w="19050" cap="flat" cmpd="sng" algn="ctr">
            <a:solidFill>
              <a:srgbClr val="4C658A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Straight Arrow Connector 26"/>
          <p:cNvCxnSpPr>
            <a:endCxn id="15" idx="0"/>
          </p:cNvCxnSpPr>
          <p:nvPr/>
        </p:nvCxnSpPr>
        <p:spPr>
          <a:xfrm>
            <a:off x="2374265" y="6605588"/>
            <a:ext cx="0" cy="1982786"/>
          </a:xfrm>
          <a:prstGeom prst="straightConnector1">
            <a:avLst/>
          </a:prstGeom>
          <a:ln w="19050" cap="flat" cmpd="sng" algn="ctr">
            <a:solidFill>
              <a:srgbClr val="4C658A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Straight Arrow Connector 34"/>
          <p:cNvCxnSpPr>
            <a:endCxn id="11" idx="1"/>
          </p:cNvCxnSpPr>
          <p:nvPr/>
        </p:nvCxnSpPr>
        <p:spPr>
          <a:xfrm flipV="1">
            <a:off x="2379029" y="3916045"/>
            <a:ext cx="1639886" cy="318"/>
          </a:xfrm>
          <a:prstGeom prst="straightConnector1">
            <a:avLst/>
          </a:prstGeom>
          <a:ln w="19050" cap="flat" cmpd="sng" algn="ctr">
            <a:solidFill>
              <a:srgbClr val="4C658A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Straight Arrow Connector 36"/>
          <p:cNvCxnSpPr/>
          <p:nvPr/>
        </p:nvCxnSpPr>
        <p:spPr>
          <a:xfrm>
            <a:off x="3759835" y="5052060"/>
            <a:ext cx="259080" cy="0"/>
          </a:xfrm>
          <a:prstGeom prst="straightConnector1">
            <a:avLst/>
          </a:prstGeom>
          <a:ln w="19050" cap="flat" cmpd="sng" algn="ctr">
            <a:solidFill>
              <a:srgbClr val="4C658A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Straight Arrow Connector 60"/>
          <p:cNvCxnSpPr/>
          <p:nvPr/>
        </p:nvCxnSpPr>
        <p:spPr>
          <a:xfrm>
            <a:off x="3755390" y="6379369"/>
            <a:ext cx="259080" cy="0"/>
          </a:xfrm>
          <a:prstGeom prst="straightConnector1">
            <a:avLst/>
          </a:prstGeom>
          <a:ln w="19050" cap="flat" cmpd="sng" algn="ctr">
            <a:solidFill>
              <a:srgbClr val="4C658A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2" name="Round Same-side Corner of Rectangle 1"/>
          <p:cNvSpPr>
            <a:spLocks/>
          </p:cNvSpPr>
          <p:nvPr/>
        </p:nvSpPr>
        <p:spPr bwMode="auto">
          <a:xfrm rot="-5400000">
            <a:off x="-1138078" y="6109493"/>
            <a:ext cx="3213100" cy="354013"/>
          </a:xfrm>
          <a:custGeom>
            <a:avLst/>
            <a:gdLst>
              <a:gd name="T0" fmla="*/ 58950 w 3213735"/>
              <a:gd name="T1" fmla="*/ 0 h 353695"/>
              <a:gd name="T2" fmla="*/ 3154785 w 3213735"/>
              <a:gd name="T3" fmla="*/ 0 h 353695"/>
              <a:gd name="T4" fmla="*/ 3213735 w 3213735"/>
              <a:gd name="T5" fmla="*/ 58950 h 353695"/>
              <a:gd name="T6" fmla="*/ 3213735 w 3213735"/>
              <a:gd name="T7" fmla="*/ 353695 h 353695"/>
              <a:gd name="T8" fmla="*/ 3213735 w 3213735"/>
              <a:gd name="T9" fmla="*/ 353695 h 353695"/>
              <a:gd name="T10" fmla="*/ 0 w 3213735"/>
              <a:gd name="T11" fmla="*/ 353695 h 353695"/>
              <a:gd name="T12" fmla="*/ 0 w 3213735"/>
              <a:gd name="T13" fmla="*/ 353695 h 353695"/>
              <a:gd name="T14" fmla="*/ 0 w 3213735"/>
              <a:gd name="T15" fmla="*/ 58950 h 353695"/>
              <a:gd name="T16" fmla="*/ 58950 w 3213735"/>
              <a:gd name="T17" fmla="*/ 0 h 353695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213735"/>
              <a:gd name="T28" fmla="*/ 0 h 353695"/>
              <a:gd name="T29" fmla="*/ 3213735 w 3213735"/>
              <a:gd name="T30" fmla="*/ 353695 h 353695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213735" h="353695">
                <a:moveTo>
                  <a:pt x="58950" y="0"/>
                </a:moveTo>
                <a:lnTo>
                  <a:pt x="3154785" y="0"/>
                </a:lnTo>
                <a:cubicBezTo>
                  <a:pt x="3187342" y="0"/>
                  <a:pt x="3213735" y="26393"/>
                  <a:pt x="3213735" y="58950"/>
                </a:cubicBezTo>
                <a:lnTo>
                  <a:pt x="3213735" y="353695"/>
                </a:lnTo>
                <a:lnTo>
                  <a:pt x="0" y="353695"/>
                </a:lnTo>
                <a:lnTo>
                  <a:pt x="0" y="58950"/>
                </a:lnTo>
                <a:cubicBezTo>
                  <a:pt x="0" y="26393"/>
                  <a:pt x="26393" y="0"/>
                  <a:pt x="58950" y="0"/>
                </a:cubicBezTo>
                <a:close/>
              </a:path>
            </a:pathLst>
          </a:custGeom>
          <a:solidFill>
            <a:srgbClr val="00206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1" i="0" u="none" strike="noStrike" cap="none" normalizeH="0" baseline="0" noProof="1" smtClean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Screening</a:t>
            </a:r>
            <a:endParaRPr kumimoji="0" lang="fr-FR" altLang="fr-FR" sz="18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Rounded Rectangle 3"/>
          <p:cNvSpPr>
            <a:spLocks noChangeArrowheads="1"/>
          </p:cNvSpPr>
          <p:nvPr/>
        </p:nvSpPr>
        <p:spPr bwMode="auto">
          <a:xfrm>
            <a:off x="993140" y="1108075"/>
            <a:ext cx="2762250" cy="1573213"/>
          </a:xfrm>
          <a:prstGeom prst="roundRect">
            <a:avLst>
              <a:gd name="adj" fmla="val 1602"/>
            </a:avLst>
          </a:prstGeom>
          <a:solidFill>
            <a:srgbClr val="FFFFFF"/>
          </a:solidFill>
          <a:ln w="19050">
            <a:solidFill>
              <a:srgbClr val="4C658A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indent="1809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1809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noProof="1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Studies from databases </a:t>
            </a:r>
            <a:r>
              <a:rPr kumimoji="0" lang="fr-FR" altLang="fr-FR" sz="1600" b="1" i="0" u="none" strike="noStrike" cap="none" normalizeH="0" baseline="0" noProof="1" smtClean="0">
                <a:ln>
                  <a:noFill/>
                </a:ln>
                <a:solidFill>
                  <a:srgbClr val="0040C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(n = 3042)</a:t>
            </a:r>
            <a:endParaRPr kumimoji="0" lang="fr-FR" altLang="fr-FR" sz="4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1809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noProof="1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Scopus (n = 1179)</a:t>
            </a:r>
            <a:endParaRPr kumimoji="0" lang="fr-FR" altLang="fr-FR" sz="4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1809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noProof="1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Web of Science (n = 1101)</a:t>
            </a:r>
            <a:endParaRPr kumimoji="0" lang="fr-FR" altLang="fr-FR" sz="4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1809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noProof="1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PubMed (n = 762)</a:t>
            </a:r>
            <a:endParaRPr kumimoji="0" lang="fr-FR" altLang="fr-FR" sz="18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6" name="Rectangle 23"/>
          <p:cNvSpPr>
            <a:spLocks noChangeArrowheads="1"/>
          </p:cNvSpPr>
          <p:nvPr/>
        </p:nvSpPr>
        <p:spPr bwMode="auto">
          <a:xfrm>
            <a:off x="396240" y="1963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 noProof="1"/>
          </a:p>
        </p:txBody>
      </p:sp>
      <p:sp>
        <p:nvSpPr>
          <p:cNvPr id="28" name="Rectangle 37"/>
          <p:cNvSpPr>
            <a:spLocks noChangeArrowheads="1"/>
          </p:cNvSpPr>
          <p:nvPr/>
        </p:nvSpPr>
        <p:spPr bwMode="auto">
          <a:xfrm>
            <a:off x="396240" y="574358"/>
            <a:ext cx="184731" cy="984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4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fr-FR" altLang="fr-FR" sz="1800" b="0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fr-FR" altLang="fr-FR" sz="18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9" name="Rectangle 39"/>
          <p:cNvSpPr>
            <a:spLocks noChangeArrowheads="1"/>
          </p:cNvSpPr>
          <p:nvPr/>
        </p:nvSpPr>
        <p:spPr bwMode="auto">
          <a:xfrm>
            <a:off x="396240" y="851357"/>
            <a:ext cx="184731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4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4" name="Rounded Rectangle 14"/>
          <p:cNvSpPr>
            <a:spLocks noChangeArrowheads="1"/>
          </p:cNvSpPr>
          <p:nvPr/>
        </p:nvSpPr>
        <p:spPr bwMode="auto">
          <a:xfrm>
            <a:off x="4018915" y="2699386"/>
            <a:ext cx="2762250" cy="695960"/>
          </a:xfrm>
          <a:prstGeom prst="roundRect">
            <a:avLst>
              <a:gd name="adj" fmla="val 2023"/>
            </a:avLst>
          </a:prstGeom>
          <a:solidFill>
            <a:srgbClr val="FFFFFF"/>
          </a:solidFill>
          <a:ln w="19050">
            <a:solidFill>
              <a:srgbClr val="4C658A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noProof="1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References from corresponding authors </a:t>
            </a:r>
            <a:r>
              <a:rPr kumimoji="0" lang="fr-FR" altLang="fr-FR" sz="1400" b="1" i="0" u="none" strike="noStrike" cap="none" normalizeH="0" baseline="0" noProof="1" smtClean="0">
                <a:ln>
                  <a:noFill/>
                </a:ln>
                <a:solidFill>
                  <a:srgbClr val="0040C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(n = 39)</a:t>
            </a:r>
            <a:endParaRPr kumimoji="0" lang="fr-FR" altLang="fr-FR" sz="18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35" name="Straight Arrow Connector 34"/>
          <p:cNvCxnSpPr>
            <a:stCxn id="34" idx="1"/>
          </p:cNvCxnSpPr>
          <p:nvPr/>
        </p:nvCxnSpPr>
        <p:spPr>
          <a:xfrm flipH="1">
            <a:off x="2374265" y="3047366"/>
            <a:ext cx="1644650" cy="0"/>
          </a:xfrm>
          <a:prstGeom prst="straightConnector1">
            <a:avLst/>
          </a:prstGeom>
          <a:ln w="19050" cap="flat" cmpd="sng" algn="ctr">
            <a:solidFill>
              <a:srgbClr val="4C658A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Straight Arrow Connector 26"/>
          <p:cNvCxnSpPr>
            <a:endCxn id="10" idx="0"/>
          </p:cNvCxnSpPr>
          <p:nvPr/>
        </p:nvCxnSpPr>
        <p:spPr>
          <a:xfrm flipH="1">
            <a:off x="2366328" y="5266849"/>
            <a:ext cx="10795" cy="886301"/>
          </a:xfrm>
          <a:prstGeom prst="straightConnector1">
            <a:avLst/>
          </a:prstGeom>
          <a:ln w="19050" cap="flat" cmpd="sng" algn="ctr">
            <a:solidFill>
              <a:srgbClr val="4C658A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6438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 Same-side Corner of Rectangle 10"/>
          <p:cNvSpPr>
            <a:spLocks/>
          </p:cNvSpPr>
          <p:nvPr/>
        </p:nvSpPr>
        <p:spPr bwMode="auto">
          <a:xfrm rot="5400000">
            <a:off x="2286160" y="3036093"/>
            <a:ext cx="3219450" cy="6500812"/>
          </a:xfrm>
          <a:custGeom>
            <a:avLst/>
            <a:gdLst>
              <a:gd name="T0" fmla="*/ 36759 w 3218816"/>
              <a:gd name="T1" fmla="*/ 0 h 6500495"/>
              <a:gd name="T2" fmla="*/ 3182057 w 3218816"/>
              <a:gd name="T3" fmla="*/ 0 h 6500495"/>
              <a:gd name="T4" fmla="*/ 3218816 w 3218816"/>
              <a:gd name="T5" fmla="*/ 36759 h 6500495"/>
              <a:gd name="T6" fmla="*/ 3218816 w 3218816"/>
              <a:gd name="T7" fmla="*/ 6500495 h 6500495"/>
              <a:gd name="T8" fmla="*/ 3218816 w 3218816"/>
              <a:gd name="T9" fmla="*/ 6500495 h 6500495"/>
              <a:gd name="T10" fmla="*/ 0 w 3218816"/>
              <a:gd name="T11" fmla="*/ 6500495 h 6500495"/>
              <a:gd name="T12" fmla="*/ 0 w 3218816"/>
              <a:gd name="T13" fmla="*/ 6500495 h 6500495"/>
              <a:gd name="T14" fmla="*/ 0 w 3218816"/>
              <a:gd name="T15" fmla="*/ 36759 h 6500495"/>
              <a:gd name="T16" fmla="*/ 36759 w 3218816"/>
              <a:gd name="T17" fmla="*/ 0 h 6500495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218816"/>
              <a:gd name="T28" fmla="*/ 0 h 6500495"/>
              <a:gd name="T29" fmla="*/ 3218816 w 3218816"/>
              <a:gd name="T30" fmla="*/ 6500495 h 6500495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218816" h="6500495">
                <a:moveTo>
                  <a:pt x="36759" y="0"/>
                </a:moveTo>
                <a:lnTo>
                  <a:pt x="3182057" y="0"/>
                </a:lnTo>
                <a:cubicBezTo>
                  <a:pt x="3202358" y="0"/>
                  <a:pt x="3218816" y="16458"/>
                  <a:pt x="3218816" y="36759"/>
                </a:cubicBezTo>
                <a:lnTo>
                  <a:pt x="3218816" y="6500495"/>
                </a:lnTo>
                <a:lnTo>
                  <a:pt x="0" y="6500495"/>
                </a:lnTo>
                <a:lnTo>
                  <a:pt x="0" y="36759"/>
                </a:lnTo>
                <a:cubicBezTo>
                  <a:pt x="0" y="16458"/>
                  <a:pt x="16458" y="0"/>
                  <a:pt x="36759" y="0"/>
                </a:cubicBezTo>
                <a:close/>
              </a:path>
            </a:pathLst>
          </a:custGeom>
          <a:solidFill>
            <a:srgbClr val="EFF5F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kumimoji="0" lang="fr-FR" altLang="fr-FR" sz="18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ound Same-side Corner of Rectangle 20"/>
          <p:cNvSpPr>
            <a:spLocks/>
          </p:cNvSpPr>
          <p:nvPr/>
        </p:nvSpPr>
        <p:spPr bwMode="auto">
          <a:xfrm rot="5400000">
            <a:off x="3205323" y="5598318"/>
            <a:ext cx="1381125" cy="6500813"/>
          </a:xfrm>
          <a:custGeom>
            <a:avLst/>
            <a:gdLst>
              <a:gd name="T0" fmla="*/ 85265 w 1380810"/>
              <a:gd name="T1" fmla="*/ 0 h 6501130"/>
              <a:gd name="T2" fmla="*/ 1295545 w 1380810"/>
              <a:gd name="T3" fmla="*/ 0 h 6501130"/>
              <a:gd name="T4" fmla="*/ 1380810 w 1380810"/>
              <a:gd name="T5" fmla="*/ 85265 h 6501130"/>
              <a:gd name="T6" fmla="*/ 1380810 w 1380810"/>
              <a:gd name="T7" fmla="*/ 6501130 h 6501130"/>
              <a:gd name="T8" fmla="*/ 1380810 w 1380810"/>
              <a:gd name="T9" fmla="*/ 6501130 h 6501130"/>
              <a:gd name="T10" fmla="*/ 0 w 1380810"/>
              <a:gd name="T11" fmla="*/ 6501130 h 6501130"/>
              <a:gd name="T12" fmla="*/ 0 w 1380810"/>
              <a:gd name="T13" fmla="*/ 6501130 h 6501130"/>
              <a:gd name="T14" fmla="*/ 0 w 1380810"/>
              <a:gd name="T15" fmla="*/ 85265 h 6501130"/>
              <a:gd name="T16" fmla="*/ 85265 w 1380810"/>
              <a:gd name="T17" fmla="*/ 0 h 650113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380810"/>
              <a:gd name="T28" fmla="*/ 0 h 6501130"/>
              <a:gd name="T29" fmla="*/ 1380810 w 1380810"/>
              <a:gd name="T30" fmla="*/ 6501130 h 650113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380810" h="6501130">
                <a:moveTo>
                  <a:pt x="85265" y="0"/>
                </a:moveTo>
                <a:lnTo>
                  <a:pt x="1295545" y="0"/>
                </a:lnTo>
                <a:cubicBezTo>
                  <a:pt x="1342636" y="0"/>
                  <a:pt x="1380810" y="38174"/>
                  <a:pt x="1380810" y="85265"/>
                </a:cubicBezTo>
                <a:lnTo>
                  <a:pt x="1380810" y="6501130"/>
                </a:lnTo>
                <a:lnTo>
                  <a:pt x="0" y="6501130"/>
                </a:lnTo>
                <a:lnTo>
                  <a:pt x="0" y="85265"/>
                </a:lnTo>
                <a:cubicBezTo>
                  <a:pt x="0" y="38174"/>
                  <a:pt x="38174" y="0"/>
                  <a:pt x="85265" y="0"/>
                </a:cubicBezTo>
                <a:close/>
              </a:path>
            </a:pathLst>
          </a:custGeom>
          <a:solidFill>
            <a:srgbClr val="EFF5F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kumimoji="0" lang="fr-FR" altLang="fr-FR" sz="18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6" name="Straight Arrow Connector 57"/>
          <p:cNvCxnSpPr/>
          <p:nvPr/>
        </p:nvCxnSpPr>
        <p:spPr>
          <a:xfrm>
            <a:off x="3304540" y="2070100"/>
            <a:ext cx="0" cy="25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7" name="Round Same-side Corner of Rectangle 2"/>
          <p:cNvSpPr/>
          <p:nvPr/>
        </p:nvSpPr>
        <p:spPr>
          <a:xfrm rot="5400000">
            <a:off x="2183131" y="-588963"/>
            <a:ext cx="3413760" cy="6501765"/>
          </a:xfrm>
          <a:prstGeom prst="round2SameRect">
            <a:avLst>
              <a:gd name="adj1" fmla="val 2108"/>
              <a:gd name="adj2" fmla="val 0"/>
            </a:avLst>
          </a:prstGeom>
          <a:solidFill>
            <a:srgbClr val="EFF5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 noProof="1"/>
          </a:p>
        </p:txBody>
      </p:sp>
      <p:sp>
        <p:nvSpPr>
          <p:cNvPr id="8" name="Round Same-side Corner of Rectangle 6"/>
          <p:cNvSpPr>
            <a:spLocks/>
          </p:cNvSpPr>
          <p:nvPr/>
        </p:nvSpPr>
        <p:spPr bwMode="auto">
          <a:xfrm rot="-5400000">
            <a:off x="-1241266" y="2477293"/>
            <a:ext cx="3417888" cy="361951"/>
          </a:xfrm>
          <a:custGeom>
            <a:avLst/>
            <a:gdLst>
              <a:gd name="T0" fmla="*/ 34122 w 3417889"/>
              <a:gd name="T1" fmla="*/ 0 h 361540"/>
              <a:gd name="T2" fmla="*/ 3383767 w 3417889"/>
              <a:gd name="T3" fmla="*/ 0 h 361540"/>
              <a:gd name="T4" fmla="*/ 3417889 w 3417889"/>
              <a:gd name="T5" fmla="*/ 34122 h 361540"/>
              <a:gd name="T6" fmla="*/ 3417889 w 3417889"/>
              <a:gd name="T7" fmla="*/ 361540 h 361540"/>
              <a:gd name="T8" fmla="*/ 3417889 w 3417889"/>
              <a:gd name="T9" fmla="*/ 361540 h 361540"/>
              <a:gd name="T10" fmla="*/ 0 w 3417889"/>
              <a:gd name="T11" fmla="*/ 361540 h 361540"/>
              <a:gd name="T12" fmla="*/ 0 w 3417889"/>
              <a:gd name="T13" fmla="*/ 361540 h 361540"/>
              <a:gd name="T14" fmla="*/ 0 w 3417889"/>
              <a:gd name="T15" fmla="*/ 34122 h 361540"/>
              <a:gd name="T16" fmla="*/ 34122 w 3417889"/>
              <a:gd name="T17" fmla="*/ 0 h 36154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417889"/>
              <a:gd name="T28" fmla="*/ 0 h 361540"/>
              <a:gd name="T29" fmla="*/ 3417889 w 3417889"/>
              <a:gd name="T30" fmla="*/ 361540 h 36154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417889" h="361540">
                <a:moveTo>
                  <a:pt x="34122" y="0"/>
                </a:moveTo>
                <a:lnTo>
                  <a:pt x="3383767" y="0"/>
                </a:lnTo>
                <a:cubicBezTo>
                  <a:pt x="3402612" y="0"/>
                  <a:pt x="3417889" y="15277"/>
                  <a:pt x="3417889" y="34122"/>
                </a:cubicBezTo>
                <a:lnTo>
                  <a:pt x="3417889" y="361540"/>
                </a:lnTo>
                <a:lnTo>
                  <a:pt x="0" y="361540"/>
                </a:lnTo>
                <a:lnTo>
                  <a:pt x="0" y="34122"/>
                </a:lnTo>
                <a:cubicBezTo>
                  <a:pt x="0" y="15277"/>
                  <a:pt x="15277" y="0"/>
                  <a:pt x="34122" y="0"/>
                </a:cubicBezTo>
                <a:close/>
              </a:path>
            </a:pathLst>
          </a:custGeom>
          <a:solidFill>
            <a:srgbClr val="00206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1" i="0" u="none" strike="noStrike" cap="none" normalizeH="0" baseline="0" noProof="1" smtClean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Identification</a:t>
            </a:r>
            <a:endParaRPr kumimoji="0" lang="fr-FR" altLang="fr-FR" sz="18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ounded Rectangle 11"/>
          <p:cNvSpPr>
            <a:spLocks noChangeArrowheads="1"/>
          </p:cNvSpPr>
          <p:nvPr/>
        </p:nvSpPr>
        <p:spPr bwMode="auto">
          <a:xfrm>
            <a:off x="988378" y="4814888"/>
            <a:ext cx="2762250" cy="452437"/>
          </a:xfrm>
          <a:prstGeom prst="roundRect">
            <a:avLst>
              <a:gd name="adj" fmla="val 5134"/>
            </a:avLst>
          </a:prstGeom>
          <a:solidFill>
            <a:srgbClr val="FFFFFF"/>
          </a:solidFill>
          <a:ln w="19050">
            <a:solidFill>
              <a:srgbClr val="4C658A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noProof="1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Résumés filtrés </a:t>
            </a:r>
            <a:r>
              <a:rPr kumimoji="0" lang="fr-FR" altLang="fr-FR" sz="1600" b="1" i="0" u="none" strike="noStrike" cap="none" normalizeH="0" baseline="0" noProof="1" smtClean="0">
                <a:ln>
                  <a:noFill/>
                </a:ln>
                <a:solidFill>
                  <a:srgbClr val="0040C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(n </a:t>
            </a:r>
            <a:r>
              <a:rPr kumimoji="0" lang="fr-FR" altLang="fr-FR" sz="1600" b="1" i="0" u="none" strike="noStrike" cap="none" normalizeH="0" baseline="0" noProof="1" smtClean="0">
                <a:ln>
                  <a:noFill/>
                </a:ln>
                <a:solidFill>
                  <a:srgbClr val="0040C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 1975)</a:t>
            </a:r>
            <a:endParaRPr kumimoji="0" lang="fr-FR" altLang="fr-FR" sz="18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ounded Rectangle 13"/>
          <p:cNvSpPr>
            <a:spLocks noChangeArrowheads="1"/>
          </p:cNvSpPr>
          <p:nvPr/>
        </p:nvSpPr>
        <p:spPr bwMode="auto">
          <a:xfrm>
            <a:off x="985203" y="6153150"/>
            <a:ext cx="2762250" cy="452438"/>
          </a:xfrm>
          <a:prstGeom prst="roundRect">
            <a:avLst>
              <a:gd name="adj" fmla="val 4574"/>
            </a:avLst>
          </a:prstGeom>
          <a:solidFill>
            <a:srgbClr val="FFFFFF"/>
          </a:solidFill>
          <a:ln w="19050">
            <a:solidFill>
              <a:srgbClr val="4C658A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600" noProof="1" smtClean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Études analysées</a:t>
            </a:r>
            <a:r>
              <a:rPr kumimoji="0" lang="fr-FR" altLang="fr-FR" sz="1600" b="0" i="0" u="none" strike="noStrike" cap="none" normalizeH="0" baseline="0" noProof="1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fr-FR" altLang="fr-FR" sz="1600" b="1" i="0" u="none" strike="noStrike" cap="none" normalizeH="0" baseline="0" noProof="1" smtClean="0">
                <a:ln>
                  <a:noFill/>
                </a:ln>
                <a:solidFill>
                  <a:srgbClr val="0040C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(n = 77)    </a:t>
            </a:r>
            <a:endParaRPr kumimoji="0" lang="fr-FR" altLang="fr-FR" sz="18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ounded Rectangle 14"/>
          <p:cNvSpPr>
            <a:spLocks noChangeArrowheads="1"/>
          </p:cNvSpPr>
          <p:nvPr/>
        </p:nvSpPr>
        <p:spPr bwMode="auto">
          <a:xfrm>
            <a:off x="4018915" y="3568065"/>
            <a:ext cx="2762250" cy="695960"/>
          </a:xfrm>
          <a:prstGeom prst="roundRect">
            <a:avLst>
              <a:gd name="adj" fmla="val 2023"/>
            </a:avLst>
          </a:prstGeom>
          <a:solidFill>
            <a:srgbClr val="FFFFFF"/>
          </a:solidFill>
          <a:ln w="19050">
            <a:solidFill>
              <a:srgbClr val="4C658A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noProof="1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Doublon exlus automatiquement </a:t>
            </a:r>
            <a:r>
              <a:rPr kumimoji="0" lang="fr-FR" altLang="fr-FR" sz="1400" b="1" i="0" u="none" strike="noStrike" cap="none" normalizeH="0" baseline="0" noProof="1" smtClean="0">
                <a:ln>
                  <a:noFill/>
                </a:ln>
                <a:solidFill>
                  <a:srgbClr val="0040C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(n </a:t>
            </a:r>
            <a:r>
              <a:rPr kumimoji="0" lang="fr-FR" altLang="fr-FR" sz="1400" b="1" i="0" u="none" strike="noStrike" cap="none" normalizeH="0" baseline="0" noProof="1" smtClean="0">
                <a:ln>
                  <a:noFill/>
                </a:ln>
                <a:solidFill>
                  <a:srgbClr val="0040C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 1106)</a:t>
            </a:r>
            <a:endParaRPr kumimoji="0" lang="fr-FR" altLang="fr-FR" sz="18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ounded Rectangle 15"/>
          <p:cNvSpPr>
            <a:spLocks noChangeArrowheads="1"/>
          </p:cNvSpPr>
          <p:nvPr/>
        </p:nvSpPr>
        <p:spPr bwMode="auto">
          <a:xfrm>
            <a:off x="4009390" y="4802188"/>
            <a:ext cx="2762250" cy="631825"/>
          </a:xfrm>
          <a:prstGeom prst="roundRect">
            <a:avLst>
              <a:gd name="adj" fmla="val 5134"/>
            </a:avLst>
          </a:prstGeom>
          <a:solidFill>
            <a:srgbClr val="FFFFFF"/>
          </a:solidFill>
          <a:ln w="19050">
            <a:solidFill>
              <a:srgbClr val="4C658A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400" noProof="1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Études</a:t>
            </a:r>
            <a:r>
              <a:rPr kumimoji="0" lang="fr-FR" altLang="fr-FR" sz="1400" b="0" i="0" u="none" strike="noStrike" cap="none" normalizeH="0" baseline="0" noProof="1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exclues à partir du résumé </a:t>
            </a:r>
            <a:r>
              <a:rPr kumimoji="0" lang="fr-FR" altLang="fr-FR" sz="1400" b="1" i="0" u="none" strike="noStrike" cap="none" normalizeH="0" baseline="0" noProof="1" smtClean="0">
                <a:ln>
                  <a:noFill/>
                </a:ln>
                <a:solidFill>
                  <a:srgbClr val="0040C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(n = 1898)</a:t>
            </a:r>
            <a:endParaRPr kumimoji="0" lang="fr-FR" altLang="fr-FR" sz="18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ounded Rectangle 17"/>
          <p:cNvSpPr>
            <a:spLocks noChangeArrowheads="1"/>
          </p:cNvSpPr>
          <p:nvPr/>
        </p:nvSpPr>
        <p:spPr bwMode="auto">
          <a:xfrm>
            <a:off x="3999865" y="5821363"/>
            <a:ext cx="2762250" cy="1970087"/>
          </a:xfrm>
          <a:prstGeom prst="roundRect">
            <a:avLst>
              <a:gd name="adj" fmla="val 1764"/>
            </a:avLst>
          </a:prstGeom>
          <a:solidFill>
            <a:srgbClr val="FFFFFF"/>
          </a:solidFill>
          <a:ln w="19050">
            <a:solidFill>
              <a:srgbClr val="4C658A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indent="1301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defTabSz="914400"/>
            <a:r>
              <a:rPr lang="fr-FR" altLang="fr-FR" sz="1400" noProof="1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Études exclues</a:t>
            </a:r>
            <a:r>
              <a:rPr kumimoji="0" lang="fr-FR" altLang="fr-FR" sz="1400" b="1" i="0" u="none" strike="noStrike" cap="none" normalizeH="0" baseline="0" noProof="1" smtClean="0">
                <a:ln>
                  <a:noFill/>
                </a:ln>
                <a:solidFill>
                  <a:srgbClr val="0040C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(n </a:t>
            </a:r>
            <a:r>
              <a:rPr kumimoji="0" lang="fr-FR" altLang="fr-FR" sz="1400" b="1" i="0" u="none" strike="noStrike" cap="none" normalizeH="0" baseline="0" noProof="1" smtClean="0">
                <a:ln>
                  <a:noFill/>
                </a:ln>
                <a:solidFill>
                  <a:srgbClr val="0040C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 29)  </a:t>
            </a:r>
            <a:endParaRPr kumimoji="0" lang="fr-FR" altLang="fr-FR" sz="4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1301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noProof="1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Doublons </a:t>
            </a:r>
            <a:r>
              <a:rPr kumimoji="0" lang="fr-FR" altLang="fr-FR" sz="1200" b="0" i="0" u="none" strike="noStrike" cap="none" normalizeH="0" baseline="0" noProof="1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(n = 2)</a:t>
            </a:r>
            <a:endParaRPr kumimoji="0" lang="fr-FR" altLang="fr-FR" sz="4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1301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noProof="1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Texte en Chinois (n </a:t>
            </a:r>
            <a:r>
              <a:rPr kumimoji="0" lang="fr-FR" altLang="fr-FR" sz="1200" b="0" i="0" u="none" strike="noStrike" cap="none" normalizeH="0" baseline="0" noProof="1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 1)</a:t>
            </a:r>
            <a:endParaRPr kumimoji="0" lang="fr-FR" altLang="fr-FR" sz="4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1301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noProof="1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 de co-bénéfice (n </a:t>
            </a:r>
            <a:r>
              <a:rPr kumimoji="0" lang="fr-FR" altLang="fr-FR" sz="1200" b="0" i="0" u="none" strike="noStrike" cap="none" normalizeH="0" baseline="0" noProof="1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 4)</a:t>
            </a:r>
            <a:endParaRPr kumimoji="0" lang="fr-FR" altLang="fr-FR" sz="4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1301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noProof="1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Texte entier</a:t>
            </a:r>
            <a:r>
              <a:rPr kumimoji="0" lang="fr-FR" altLang="fr-FR" sz="1200" b="0" i="0" u="none" strike="noStrike" cap="none" normalizeH="0" noProof="1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non disponible </a:t>
            </a:r>
            <a:r>
              <a:rPr kumimoji="0" lang="fr-FR" altLang="fr-FR" sz="1200" b="0" i="0" u="none" strike="noStrike" cap="none" normalizeH="0" baseline="0" noProof="1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(n </a:t>
            </a:r>
            <a:r>
              <a:rPr kumimoji="0" lang="fr-FR" altLang="fr-FR" sz="1200" b="0" i="0" u="none" strike="noStrike" cap="none" normalizeH="0" baseline="0" noProof="1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 3)</a:t>
            </a:r>
            <a:endParaRPr kumimoji="0" lang="fr-FR" altLang="fr-FR" sz="4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1301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noProof="1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 d’évaluation d’impact sanitaire ou économique </a:t>
            </a:r>
            <a:r>
              <a:rPr kumimoji="0" lang="fr-FR" altLang="fr-FR" sz="1200" b="0" i="0" u="none" strike="noStrike" cap="none" normalizeH="0" baseline="0" noProof="1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(n = 5)</a:t>
            </a:r>
            <a:endParaRPr kumimoji="0" lang="fr-FR" altLang="fr-FR" sz="4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1301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noProof="1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L’objectif du</a:t>
            </a:r>
            <a:r>
              <a:rPr kumimoji="0" lang="fr-FR" altLang="fr-FR" sz="1200" b="0" i="0" u="none" strike="noStrike" cap="none" normalizeH="0" noProof="1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scénario n’est pas la neutralité carbone</a:t>
            </a:r>
            <a:r>
              <a:rPr kumimoji="0" lang="fr-FR" altLang="fr-FR" sz="1200" b="0" i="0" u="none" strike="noStrike" cap="none" normalizeH="0" baseline="0" noProof="1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fr-FR" altLang="fr-FR" sz="1200" b="0" i="0" u="none" strike="noStrike" cap="none" normalizeH="0" baseline="0" noProof="1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(n = 14)</a:t>
            </a:r>
            <a:endParaRPr kumimoji="0" lang="fr-FR" altLang="fr-FR" sz="18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4" name="Round Same-side Corner of Rectangle 19"/>
          <p:cNvSpPr>
            <a:spLocks/>
          </p:cNvSpPr>
          <p:nvPr/>
        </p:nvSpPr>
        <p:spPr bwMode="auto">
          <a:xfrm rot="-5400000">
            <a:off x="-226854" y="8689181"/>
            <a:ext cx="1385888" cy="346076"/>
          </a:xfrm>
          <a:custGeom>
            <a:avLst/>
            <a:gdLst>
              <a:gd name="T0" fmla="*/ 57816 w 1385570"/>
              <a:gd name="T1" fmla="*/ 0 h 346892"/>
              <a:gd name="T2" fmla="*/ 1327754 w 1385570"/>
              <a:gd name="T3" fmla="*/ 0 h 346892"/>
              <a:gd name="T4" fmla="*/ 1385570 w 1385570"/>
              <a:gd name="T5" fmla="*/ 57816 h 346892"/>
              <a:gd name="T6" fmla="*/ 1385570 w 1385570"/>
              <a:gd name="T7" fmla="*/ 346892 h 346892"/>
              <a:gd name="T8" fmla="*/ 1385570 w 1385570"/>
              <a:gd name="T9" fmla="*/ 346892 h 346892"/>
              <a:gd name="T10" fmla="*/ 0 w 1385570"/>
              <a:gd name="T11" fmla="*/ 346892 h 346892"/>
              <a:gd name="T12" fmla="*/ 0 w 1385570"/>
              <a:gd name="T13" fmla="*/ 346892 h 346892"/>
              <a:gd name="T14" fmla="*/ 0 w 1385570"/>
              <a:gd name="T15" fmla="*/ 57816 h 346892"/>
              <a:gd name="T16" fmla="*/ 57816 w 1385570"/>
              <a:gd name="T17" fmla="*/ 0 h 34689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385570"/>
              <a:gd name="T28" fmla="*/ 0 h 346892"/>
              <a:gd name="T29" fmla="*/ 1385570 w 1385570"/>
              <a:gd name="T30" fmla="*/ 346892 h 346892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385570" h="346892">
                <a:moveTo>
                  <a:pt x="57816" y="0"/>
                </a:moveTo>
                <a:lnTo>
                  <a:pt x="1327754" y="0"/>
                </a:lnTo>
                <a:cubicBezTo>
                  <a:pt x="1359685" y="0"/>
                  <a:pt x="1385570" y="25885"/>
                  <a:pt x="1385570" y="57816"/>
                </a:cubicBezTo>
                <a:lnTo>
                  <a:pt x="1385570" y="346892"/>
                </a:lnTo>
                <a:lnTo>
                  <a:pt x="0" y="346892"/>
                </a:lnTo>
                <a:lnTo>
                  <a:pt x="0" y="57816"/>
                </a:lnTo>
                <a:cubicBezTo>
                  <a:pt x="0" y="25885"/>
                  <a:pt x="25885" y="0"/>
                  <a:pt x="57816" y="0"/>
                </a:cubicBezTo>
                <a:close/>
              </a:path>
            </a:pathLst>
          </a:custGeom>
          <a:solidFill>
            <a:srgbClr val="00206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1" i="0" u="none" strike="noStrike" cap="none" normalizeH="0" baseline="0" noProof="1" smtClean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Inclusion</a:t>
            </a:r>
            <a:endParaRPr kumimoji="0" lang="fr-FR" altLang="fr-FR" sz="18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ounded Rectangle 18"/>
          <p:cNvSpPr>
            <a:spLocks noChangeArrowheads="1"/>
          </p:cNvSpPr>
          <p:nvPr/>
        </p:nvSpPr>
        <p:spPr bwMode="auto">
          <a:xfrm>
            <a:off x="993140" y="8588374"/>
            <a:ext cx="2762250" cy="468313"/>
          </a:xfrm>
          <a:prstGeom prst="roundRect">
            <a:avLst>
              <a:gd name="adj" fmla="val 5162"/>
            </a:avLst>
          </a:prstGeom>
          <a:solidFill>
            <a:srgbClr val="FFFFFF"/>
          </a:solidFill>
          <a:ln w="19050">
            <a:solidFill>
              <a:srgbClr val="4C658A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600" noProof="1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Études</a:t>
            </a:r>
            <a:r>
              <a:rPr kumimoji="0" lang="fr-FR" altLang="fr-FR" sz="1600" b="0" i="0" u="none" strike="noStrike" cap="none" normalizeH="0" baseline="0" noProof="1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inclus </a:t>
            </a:r>
            <a:r>
              <a:rPr kumimoji="0" lang="fr-FR" altLang="fr-FR" sz="1600" b="1" i="0" u="none" strike="noStrike" cap="none" normalizeH="0" baseline="0" noProof="1" smtClean="0">
                <a:ln>
                  <a:noFill/>
                </a:ln>
                <a:solidFill>
                  <a:srgbClr val="0040C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(n = 48)    </a:t>
            </a:r>
            <a:endParaRPr kumimoji="0" lang="fr-FR" altLang="fr-FR" sz="18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6" name="Straight Arrow Connector 22"/>
          <p:cNvCxnSpPr>
            <a:stCxn id="23" idx="2"/>
            <a:endCxn id="9" idx="0"/>
          </p:cNvCxnSpPr>
          <p:nvPr/>
        </p:nvCxnSpPr>
        <p:spPr>
          <a:xfrm flipH="1">
            <a:off x="2369503" y="2681288"/>
            <a:ext cx="4762" cy="2133600"/>
          </a:xfrm>
          <a:prstGeom prst="straightConnector1">
            <a:avLst/>
          </a:prstGeom>
          <a:ln w="19050" cap="flat" cmpd="sng" algn="ctr">
            <a:solidFill>
              <a:srgbClr val="4C658A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Straight Arrow Connector 26"/>
          <p:cNvCxnSpPr>
            <a:endCxn id="15" idx="0"/>
          </p:cNvCxnSpPr>
          <p:nvPr/>
        </p:nvCxnSpPr>
        <p:spPr>
          <a:xfrm>
            <a:off x="2374265" y="6605588"/>
            <a:ext cx="0" cy="1982786"/>
          </a:xfrm>
          <a:prstGeom prst="straightConnector1">
            <a:avLst/>
          </a:prstGeom>
          <a:ln w="19050" cap="flat" cmpd="sng" algn="ctr">
            <a:solidFill>
              <a:srgbClr val="4C658A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Straight Arrow Connector 34"/>
          <p:cNvCxnSpPr>
            <a:endCxn id="11" idx="1"/>
          </p:cNvCxnSpPr>
          <p:nvPr/>
        </p:nvCxnSpPr>
        <p:spPr>
          <a:xfrm flipV="1">
            <a:off x="2379029" y="3916045"/>
            <a:ext cx="1639886" cy="318"/>
          </a:xfrm>
          <a:prstGeom prst="straightConnector1">
            <a:avLst/>
          </a:prstGeom>
          <a:ln w="19050" cap="flat" cmpd="sng" algn="ctr">
            <a:solidFill>
              <a:srgbClr val="4C658A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Straight Arrow Connector 36"/>
          <p:cNvCxnSpPr/>
          <p:nvPr/>
        </p:nvCxnSpPr>
        <p:spPr>
          <a:xfrm>
            <a:off x="3759835" y="5052060"/>
            <a:ext cx="259080" cy="0"/>
          </a:xfrm>
          <a:prstGeom prst="straightConnector1">
            <a:avLst/>
          </a:prstGeom>
          <a:ln w="19050" cap="flat" cmpd="sng" algn="ctr">
            <a:solidFill>
              <a:srgbClr val="4C658A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Straight Arrow Connector 60"/>
          <p:cNvCxnSpPr/>
          <p:nvPr/>
        </p:nvCxnSpPr>
        <p:spPr>
          <a:xfrm>
            <a:off x="3755390" y="6379369"/>
            <a:ext cx="259080" cy="0"/>
          </a:xfrm>
          <a:prstGeom prst="straightConnector1">
            <a:avLst/>
          </a:prstGeom>
          <a:ln w="19050" cap="flat" cmpd="sng" algn="ctr">
            <a:solidFill>
              <a:srgbClr val="4C658A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2" name="Round Same-side Corner of Rectangle 1"/>
          <p:cNvSpPr>
            <a:spLocks/>
          </p:cNvSpPr>
          <p:nvPr/>
        </p:nvSpPr>
        <p:spPr bwMode="auto">
          <a:xfrm rot="-5400000">
            <a:off x="-1138078" y="6109493"/>
            <a:ext cx="3213100" cy="354013"/>
          </a:xfrm>
          <a:custGeom>
            <a:avLst/>
            <a:gdLst>
              <a:gd name="T0" fmla="*/ 58950 w 3213735"/>
              <a:gd name="T1" fmla="*/ 0 h 353695"/>
              <a:gd name="T2" fmla="*/ 3154785 w 3213735"/>
              <a:gd name="T3" fmla="*/ 0 h 353695"/>
              <a:gd name="T4" fmla="*/ 3213735 w 3213735"/>
              <a:gd name="T5" fmla="*/ 58950 h 353695"/>
              <a:gd name="T6" fmla="*/ 3213735 w 3213735"/>
              <a:gd name="T7" fmla="*/ 353695 h 353695"/>
              <a:gd name="T8" fmla="*/ 3213735 w 3213735"/>
              <a:gd name="T9" fmla="*/ 353695 h 353695"/>
              <a:gd name="T10" fmla="*/ 0 w 3213735"/>
              <a:gd name="T11" fmla="*/ 353695 h 353695"/>
              <a:gd name="T12" fmla="*/ 0 w 3213735"/>
              <a:gd name="T13" fmla="*/ 353695 h 353695"/>
              <a:gd name="T14" fmla="*/ 0 w 3213735"/>
              <a:gd name="T15" fmla="*/ 58950 h 353695"/>
              <a:gd name="T16" fmla="*/ 58950 w 3213735"/>
              <a:gd name="T17" fmla="*/ 0 h 353695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213735"/>
              <a:gd name="T28" fmla="*/ 0 h 353695"/>
              <a:gd name="T29" fmla="*/ 3213735 w 3213735"/>
              <a:gd name="T30" fmla="*/ 353695 h 353695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213735" h="353695">
                <a:moveTo>
                  <a:pt x="58950" y="0"/>
                </a:moveTo>
                <a:lnTo>
                  <a:pt x="3154785" y="0"/>
                </a:lnTo>
                <a:cubicBezTo>
                  <a:pt x="3187342" y="0"/>
                  <a:pt x="3213735" y="26393"/>
                  <a:pt x="3213735" y="58950"/>
                </a:cubicBezTo>
                <a:lnTo>
                  <a:pt x="3213735" y="353695"/>
                </a:lnTo>
                <a:lnTo>
                  <a:pt x="0" y="353695"/>
                </a:lnTo>
                <a:lnTo>
                  <a:pt x="0" y="58950"/>
                </a:lnTo>
                <a:cubicBezTo>
                  <a:pt x="0" y="26393"/>
                  <a:pt x="26393" y="0"/>
                  <a:pt x="58950" y="0"/>
                </a:cubicBezTo>
                <a:close/>
              </a:path>
            </a:pathLst>
          </a:custGeom>
          <a:solidFill>
            <a:srgbClr val="00206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1" i="0" u="none" strike="noStrike" cap="none" normalizeH="0" baseline="0" noProof="1" smtClean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Screening</a:t>
            </a:r>
            <a:endParaRPr kumimoji="0" lang="fr-FR" altLang="fr-FR" sz="18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Rounded Rectangle 3"/>
          <p:cNvSpPr>
            <a:spLocks noChangeArrowheads="1"/>
          </p:cNvSpPr>
          <p:nvPr/>
        </p:nvSpPr>
        <p:spPr bwMode="auto">
          <a:xfrm>
            <a:off x="993140" y="1108075"/>
            <a:ext cx="2762250" cy="1573213"/>
          </a:xfrm>
          <a:prstGeom prst="roundRect">
            <a:avLst>
              <a:gd name="adj" fmla="val 1602"/>
            </a:avLst>
          </a:prstGeom>
          <a:solidFill>
            <a:srgbClr val="FFFFFF"/>
          </a:solidFill>
          <a:ln w="19050">
            <a:solidFill>
              <a:srgbClr val="4C658A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indent="1809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defTabSz="914400"/>
            <a:r>
              <a:rPr lang="fr-FR" altLang="fr-FR" sz="1600" noProof="1" smtClean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Études issues des bases de données</a:t>
            </a:r>
            <a:r>
              <a:rPr kumimoji="0" lang="fr-FR" altLang="fr-FR" sz="1600" b="0" i="0" u="none" strike="noStrike" cap="none" normalizeH="0" baseline="0" noProof="1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fr-FR" altLang="fr-FR" sz="1600" b="1" i="0" u="none" strike="noStrike" cap="none" normalizeH="0" baseline="0" noProof="1" smtClean="0">
                <a:ln>
                  <a:noFill/>
                </a:ln>
                <a:solidFill>
                  <a:srgbClr val="0040C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(n </a:t>
            </a:r>
            <a:r>
              <a:rPr kumimoji="0" lang="fr-FR" altLang="fr-FR" sz="1600" b="1" i="0" u="none" strike="noStrike" cap="none" normalizeH="0" baseline="0" noProof="1" smtClean="0">
                <a:ln>
                  <a:noFill/>
                </a:ln>
                <a:solidFill>
                  <a:srgbClr val="0040C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 3042)</a:t>
            </a:r>
            <a:endParaRPr kumimoji="0" lang="fr-FR" altLang="fr-FR" sz="4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1809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noProof="1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Scopus (n = 1179)</a:t>
            </a:r>
            <a:endParaRPr kumimoji="0" lang="fr-FR" altLang="fr-FR" sz="4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1809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noProof="1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Web of Science (n = 1101)</a:t>
            </a:r>
            <a:endParaRPr kumimoji="0" lang="fr-FR" altLang="fr-FR" sz="4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1809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noProof="1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PubMed (n = 762)</a:t>
            </a:r>
            <a:endParaRPr kumimoji="0" lang="fr-FR" altLang="fr-FR" sz="18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6" name="Rectangle 23"/>
          <p:cNvSpPr>
            <a:spLocks noChangeArrowheads="1"/>
          </p:cNvSpPr>
          <p:nvPr/>
        </p:nvSpPr>
        <p:spPr bwMode="auto">
          <a:xfrm>
            <a:off x="396240" y="1963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 noProof="1"/>
          </a:p>
        </p:txBody>
      </p:sp>
      <p:sp>
        <p:nvSpPr>
          <p:cNvPr id="28" name="Rectangle 37"/>
          <p:cNvSpPr>
            <a:spLocks noChangeArrowheads="1"/>
          </p:cNvSpPr>
          <p:nvPr/>
        </p:nvSpPr>
        <p:spPr bwMode="auto">
          <a:xfrm>
            <a:off x="396240" y="574358"/>
            <a:ext cx="184731" cy="984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4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fr-FR" altLang="fr-FR" sz="1800" b="0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fr-FR" altLang="fr-FR" sz="18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9" name="Rectangle 39"/>
          <p:cNvSpPr>
            <a:spLocks noChangeArrowheads="1"/>
          </p:cNvSpPr>
          <p:nvPr/>
        </p:nvSpPr>
        <p:spPr bwMode="auto">
          <a:xfrm>
            <a:off x="396240" y="851357"/>
            <a:ext cx="184731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4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4" name="Rounded Rectangle 14"/>
          <p:cNvSpPr>
            <a:spLocks noChangeArrowheads="1"/>
          </p:cNvSpPr>
          <p:nvPr/>
        </p:nvSpPr>
        <p:spPr bwMode="auto">
          <a:xfrm>
            <a:off x="4018915" y="2699386"/>
            <a:ext cx="2762250" cy="695960"/>
          </a:xfrm>
          <a:prstGeom prst="roundRect">
            <a:avLst>
              <a:gd name="adj" fmla="val 2023"/>
            </a:avLst>
          </a:prstGeom>
          <a:solidFill>
            <a:srgbClr val="FFFFFF"/>
          </a:solidFill>
          <a:ln w="19050">
            <a:solidFill>
              <a:srgbClr val="4C658A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400" noProof="1" smtClean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Études des auteurs correspondant</a:t>
            </a:r>
            <a:r>
              <a:rPr kumimoji="0" lang="fr-FR" altLang="fr-FR" sz="1400" b="0" i="0" u="none" strike="noStrike" cap="none" normalizeH="0" baseline="0" noProof="1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fr-FR" altLang="fr-FR" sz="1400" b="1" i="0" u="none" strike="noStrike" cap="none" normalizeH="0" baseline="0" noProof="1" smtClean="0">
                <a:ln>
                  <a:noFill/>
                </a:ln>
                <a:solidFill>
                  <a:srgbClr val="0040C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(n = 39)</a:t>
            </a:r>
            <a:endParaRPr kumimoji="0" lang="fr-FR" altLang="fr-FR" sz="18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35" name="Straight Arrow Connector 34"/>
          <p:cNvCxnSpPr>
            <a:stCxn id="34" idx="1"/>
          </p:cNvCxnSpPr>
          <p:nvPr/>
        </p:nvCxnSpPr>
        <p:spPr>
          <a:xfrm flipH="1">
            <a:off x="2374265" y="3047366"/>
            <a:ext cx="1644650" cy="0"/>
          </a:xfrm>
          <a:prstGeom prst="straightConnector1">
            <a:avLst/>
          </a:prstGeom>
          <a:ln w="19050" cap="flat" cmpd="sng" algn="ctr">
            <a:solidFill>
              <a:srgbClr val="4C658A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Straight Arrow Connector 26"/>
          <p:cNvCxnSpPr>
            <a:endCxn id="10" idx="0"/>
          </p:cNvCxnSpPr>
          <p:nvPr/>
        </p:nvCxnSpPr>
        <p:spPr>
          <a:xfrm flipH="1">
            <a:off x="2366328" y="5266849"/>
            <a:ext cx="10795" cy="886301"/>
          </a:xfrm>
          <a:prstGeom prst="straightConnector1">
            <a:avLst/>
          </a:prstGeom>
          <a:ln w="19050" cap="flat" cmpd="sng" algn="ctr">
            <a:solidFill>
              <a:srgbClr val="4C658A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18655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126</TotalTime>
  <Words>292</Words>
  <Application>Microsoft Office PowerPoint</Application>
  <PresentationFormat>Personnalisé</PresentationFormat>
  <Paragraphs>48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Thème Office</vt:lpstr>
      <vt:lpstr>Présentation PowerPoint</vt:lpstr>
      <vt:lpstr>Présentation PowerPoint</vt:lpstr>
    </vt:vector>
  </TitlesOfParts>
  <Company>Conservatoire National des Arts et Métiers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Leo MOUTET</dc:creator>
  <cp:lastModifiedBy>Leo MOUTET</cp:lastModifiedBy>
  <cp:revision>8</cp:revision>
  <dcterms:created xsi:type="dcterms:W3CDTF">2024-02-21T14:10:29Z</dcterms:created>
  <dcterms:modified xsi:type="dcterms:W3CDTF">2024-02-21T16:18:04Z</dcterms:modified>
</cp:coreProperties>
</file>