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naheim" panose="020B0604020202020204" charset="0"/>
      <p:regular r:id="rId5"/>
    </p:embeddedFont>
    <p:embeddedFont>
      <p:font typeface="Overpass Mono" panose="020B0604020202020204" charset="0"/>
      <p:regular r:id="rId6"/>
      <p:bold r:id="rId7"/>
    </p:embeddedFont>
    <p:embeddedFont>
      <p:font typeface="Roboto" panose="02000000000000000000" pitchFamily="2" charset="0"/>
      <p:regular r:id="rId8"/>
    </p:embeddedFont>
    <p:embeddedFont>
      <p:font typeface="Roboto Condensed Light" panose="02000000000000000000" pitchFamily="2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DE1102-2146-49CC-8A10-84D89C8E3790}">
  <a:tblStyle styleId="{7DDE1102-2146-49CC-8A10-84D89C8E3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62F677-950C-4E67-8999-7D0D5E0D2E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nardo.mucci@fatec.sp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pt-BR" dirty="0"/>
              <a:t>Estrutura de dados – N3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Leonardo Capra Mucci – </a:t>
            </a:r>
            <a:r>
              <a:rPr lang="en" sz="2100" dirty="0">
                <a:solidFill>
                  <a:schemeClr val="dk2"/>
                </a:solidFill>
                <a:hlinkClick r:id="rId3"/>
              </a:rPr>
              <a:t>leonardo.mucci@fatec.sp.gov.br</a:t>
            </a:r>
            <a:endParaRPr lang="en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8;p29">
            <a:extLst>
              <a:ext uri="{FF2B5EF4-FFF2-40B4-BE49-F238E27FC236}">
                <a16:creationId xmlns:a16="http://schemas.microsoft.com/office/drawing/2014/main" id="{891A7601-40BA-2D81-243C-1DAA8D1F6F5A}"/>
              </a:ext>
            </a:extLst>
          </p:cNvPr>
          <p:cNvSpPr txBox="1">
            <a:spLocks/>
          </p:cNvSpPr>
          <p:nvPr/>
        </p:nvSpPr>
        <p:spPr>
          <a:xfrm flipH="1">
            <a:off x="457783" y="61137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" name="Google Shape;349;p29">
            <a:extLst>
              <a:ext uri="{FF2B5EF4-FFF2-40B4-BE49-F238E27FC236}">
                <a16:creationId xmlns:a16="http://schemas.microsoft.com/office/drawing/2014/main" id="{EC0473C7-FBE3-E0DF-99B8-1EF0EAFF5C79}"/>
              </a:ext>
            </a:extLst>
          </p:cNvPr>
          <p:cNvSpPr txBox="1">
            <a:spLocks/>
          </p:cNvSpPr>
          <p:nvPr/>
        </p:nvSpPr>
        <p:spPr>
          <a:xfrm flipH="1">
            <a:off x="1076349" y="39807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  <a:ea typeface="Overpass Mono"/>
                <a:cs typeface="Overpass Mono"/>
                <a:sym typeface="Overpass Mono"/>
              </a:rPr>
              <a:t>Contexto</a:t>
            </a:r>
          </a:p>
        </p:txBody>
      </p:sp>
      <p:sp>
        <p:nvSpPr>
          <p:cNvPr id="10" name="Google Shape;349;p29">
            <a:extLst>
              <a:ext uri="{FF2B5EF4-FFF2-40B4-BE49-F238E27FC236}">
                <a16:creationId xmlns:a16="http://schemas.microsoft.com/office/drawing/2014/main" id="{FC03FCF7-380F-5C1C-0A7C-6EA29BD480A0}"/>
              </a:ext>
            </a:extLst>
          </p:cNvPr>
          <p:cNvSpPr txBox="1">
            <a:spLocks/>
          </p:cNvSpPr>
          <p:nvPr/>
        </p:nvSpPr>
        <p:spPr>
          <a:xfrm flipH="1">
            <a:off x="374861" y="860568"/>
            <a:ext cx="2301104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Implementação em Java de uma árvore binária de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Utiliza a biblioteca Swing para apresentar a árvore graficamente.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13" name="Google Shape;348;p29">
            <a:extLst>
              <a:ext uri="{FF2B5EF4-FFF2-40B4-BE49-F238E27FC236}">
                <a16:creationId xmlns:a16="http://schemas.microsoft.com/office/drawing/2014/main" id="{637FA25D-AD9A-A37E-22C4-FF6FCC12C5F1}"/>
              </a:ext>
            </a:extLst>
          </p:cNvPr>
          <p:cNvSpPr txBox="1">
            <a:spLocks/>
          </p:cNvSpPr>
          <p:nvPr/>
        </p:nvSpPr>
        <p:spPr>
          <a:xfrm flipH="1">
            <a:off x="3150043" y="61137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4" name="Google Shape;349;p29">
            <a:extLst>
              <a:ext uri="{FF2B5EF4-FFF2-40B4-BE49-F238E27FC236}">
                <a16:creationId xmlns:a16="http://schemas.microsoft.com/office/drawing/2014/main" id="{39C3701A-0F8C-00FA-B86B-A0E6586DD34F}"/>
              </a:ext>
            </a:extLst>
          </p:cNvPr>
          <p:cNvSpPr txBox="1">
            <a:spLocks/>
          </p:cNvSpPr>
          <p:nvPr/>
        </p:nvSpPr>
        <p:spPr>
          <a:xfrm flipH="1">
            <a:off x="3021422" y="838784"/>
            <a:ext cx="2920744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Ferramenta interativa para adicionar, visualizar e buscar números em uma árvore binária de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Fins educacionais para compreensão visual da estrutura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Praticidade para operações em árvores binárias.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15" name="Google Shape;348;p29">
            <a:extLst>
              <a:ext uri="{FF2B5EF4-FFF2-40B4-BE49-F238E27FC236}">
                <a16:creationId xmlns:a16="http://schemas.microsoft.com/office/drawing/2014/main" id="{DFDE6015-E195-0523-DEF9-F7F059C664C2}"/>
              </a:ext>
            </a:extLst>
          </p:cNvPr>
          <p:cNvSpPr txBox="1">
            <a:spLocks/>
          </p:cNvSpPr>
          <p:nvPr/>
        </p:nvSpPr>
        <p:spPr>
          <a:xfrm flipH="1">
            <a:off x="6210237" y="57962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Google Shape;349;p29">
            <a:extLst>
              <a:ext uri="{FF2B5EF4-FFF2-40B4-BE49-F238E27FC236}">
                <a16:creationId xmlns:a16="http://schemas.microsoft.com/office/drawing/2014/main" id="{2C4A32DD-B079-4C34-BB0A-A0E87D9BE14C}"/>
              </a:ext>
            </a:extLst>
          </p:cNvPr>
          <p:cNvSpPr txBox="1">
            <a:spLocks/>
          </p:cNvSpPr>
          <p:nvPr/>
        </p:nvSpPr>
        <p:spPr>
          <a:xfrm flipH="1">
            <a:off x="6210237" y="807038"/>
            <a:ext cx="269331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Utilização da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ArvoreBinaria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para implementar a árvore.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Interface gráfica com botões para operações.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Medição do tempo de execução durante a busca binária.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17" name="Google Shape;349;p29">
            <a:extLst>
              <a:ext uri="{FF2B5EF4-FFF2-40B4-BE49-F238E27FC236}">
                <a16:creationId xmlns:a16="http://schemas.microsoft.com/office/drawing/2014/main" id="{245BE385-23D5-0CD3-DD78-6C558DECCAEB}"/>
              </a:ext>
            </a:extLst>
          </p:cNvPr>
          <p:cNvSpPr txBox="1">
            <a:spLocks/>
          </p:cNvSpPr>
          <p:nvPr/>
        </p:nvSpPr>
        <p:spPr>
          <a:xfrm flipH="1">
            <a:off x="3768609" y="39807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  <a:ea typeface="Overpass Mono"/>
                <a:cs typeface="Overpass Mono"/>
                <a:sym typeface="Overpass Mono"/>
              </a:rPr>
              <a:t>Propósito</a:t>
            </a:r>
          </a:p>
        </p:txBody>
      </p:sp>
      <p:sp>
        <p:nvSpPr>
          <p:cNvPr id="18" name="Google Shape;349;p29">
            <a:extLst>
              <a:ext uri="{FF2B5EF4-FFF2-40B4-BE49-F238E27FC236}">
                <a16:creationId xmlns:a16="http://schemas.microsoft.com/office/drawing/2014/main" id="{A1DF8F80-D17C-E578-651C-2502AC1BFF99}"/>
              </a:ext>
            </a:extLst>
          </p:cNvPr>
          <p:cNvSpPr txBox="1">
            <a:spLocks/>
          </p:cNvSpPr>
          <p:nvPr/>
        </p:nvSpPr>
        <p:spPr>
          <a:xfrm flipH="1">
            <a:off x="6851907" y="393929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</a:rPr>
              <a:t>Metodologia</a:t>
            </a:r>
            <a:endParaRPr lang="pt-BR" sz="2200" b="1" dirty="0">
              <a:latin typeface="Overpass Mono"/>
              <a:sym typeface="Overpass Mono"/>
            </a:endParaRPr>
          </a:p>
        </p:txBody>
      </p:sp>
      <p:sp>
        <p:nvSpPr>
          <p:cNvPr id="19" name="Google Shape;348;p29">
            <a:extLst>
              <a:ext uri="{FF2B5EF4-FFF2-40B4-BE49-F238E27FC236}">
                <a16:creationId xmlns:a16="http://schemas.microsoft.com/office/drawing/2014/main" id="{A03C51C8-7BC6-CB17-F0EC-F910EA13AE4C}"/>
              </a:ext>
            </a:extLst>
          </p:cNvPr>
          <p:cNvSpPr txBox="1">
            <a:spLocks/>
          </p:cNvSpPr>
          <p:nvPr/>
        </p:nvSpPr>
        <p:spPr>
          <a:xfrm flipH="1">
            <a:off x="304847" y="302589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Google Shape;349;p29">
            <a:extLst>
              <a:ext uri="{FF2B5EF4-FFF2-40B4-BE49-F238E27FC236}">
                <a16:creationId xmlns:a16="http://schemas.microsoft.com/office/drawing/2014/main" id="{A2B31CCF-66B9-539A-CC86-8461E49514C6}"/>
              </a:ext>
            </a:extLst>
          </p:cNvPr>
          <p:cNvSpPr txBox="1">
            <a:spLocks/>
          </p:cNvSpPr>
          <p:nvPr/>
        </p:nvSpPr>
        <p:spPr>
          <a:xfrm flipH="1">
            <a:off x="923413" y="2812599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</a:rPr>
              <a:t>Resultados</a:t>
            </a:r>
            <a:endParaRPr lang="pt-BR" sz="2200" b="1" dirty="0">
              <a:latin typeface="Overpass Mono"/>
              <a:sym typeface="Overpass Mono"/>
            </a:endParaRPr>
          </a:p>
        </p:txBody>
      </p:sp>
      <p:sp>
        <p:nvSpPr>
          <p:cNvPr id="21" name="Google Shape;349;p29">
            <a:extLst>
              <a:ext uri="{FF2B5EF4-FFF2-40B4-BE49-F238E27FC236}">
                <a16:creationId xmlns:a16="http://schemas.microsoft.com/office/drawing/2014/main" id="{3555C282-1ED4-4D6A-9A71-36ECDF198E64}"/>
              </a:ext>
            </a:extLst>
          </p:cNvPr>
          <p:cNvSpPr txBox="1">
            <a:spLocks/>
          </p:cNvSpPr>
          <p:nvPr/>
        </p:nvSpPr>
        <p:spPr>
          <a:xfrm flipH="1">
            <a:off x="221925" y="3275092"/>
            <a:ext cx="261609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Adição de números mantendo a propriedade da árvore.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Listagem em ordens crescente,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pré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-ordem e pós-ordem.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Busca binária com tempo de execução.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22" name="Google Shape;348;p29">
            <a:extLst>
              <a:ext uri="{FF2B5EF4-FFF2-40B4-BE49-F238E27FC236}">
                <a16:creationId xmlns:a16="http://schemas.microsoft.com/office/drawing/2014/main" id="{E3F4F325-2A15-9088-4582-12EDFF66D5E0}"/>
              </a:ext>
            </a:extLst>
          </p:cNvPr>
          <p:cNvSpPr txBox="1">
            <a:spLocks/>
          </p:cNvSpPr>
          <p:nvPr/>
        </p:nvSpPr>
        <p:spPr>
          <a:xfrm flipH="1">
            <a:off x="3041861" y="304000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3" name="Google Shape;349;p29">
            <a:extLst>
              <a:ext uri="{FF2B5EF4-FFF2-40B4-BE49-F238E27FC236}">
                <a16:creationId xmlns:a16="http://schemas.microsoft.com/office/drawing/2014/main" id="{123F6315-00E7-6FCF-52C1-14AE607F65F6}"/>
              </a:ext>
            </a:extLst>
          </p:cNvPr>
          <p:cNvSpPr txBox="1">
            <a:spLocks/>
          </p:cNvSpPr>
          <p:nvPr/>
        </p:nvSpPr>
        <p:spPr>
          <a:xfrm flipH="1">
            <a:off x="3660427" y="282670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</a:rPr>
              <a:t>Conclusão</a:t>
            </a:r>
            <a:endParaRPr lang="pt-BR" sz="2200" b="1" dirty="0">
              <a:latin typeface="Overpass Mono"/>
              <a:sym typeface="Overpass Mono"/>
            </a:endParaRPr>
          </a:p>
        </p:txBody>
      </p:sp>
      <p:sp>
        <p:nvSpPr>
          <p:cNvPr id="24" name="Google Shape;349;p29">
            <a:extLst>
              <a:ext uri="{FF2B5EF4-FFF2-40B4-BE49-F238E27FC236}">
                <a16:creationId xmlns:a16="http://schemas.microsoft.com/office/drawing/2014/main" id="{FC34200F-0CB7-929B-3237-682200FA3386}"/>
              </a:ext>
            </a:extLst>
          </p:cNvPr>
          <p:cNvSpPr txBox="1">
            <a:spLocks/>
          </p:cNvSpPr>
          <p:nvPr/>
        </p:nvSpPr>
        <p:spPr>
          <a:xfrm flipH="1">
            <a:off x="2958938" y="3289201"/>
            <a:ext cx="2923409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Implementação prática e educacional de árvore binária de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Facilita compreensão das estruturas de árvores binárias.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Avaliação de desempenho do algoritmo de busca.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25" name="Google Shape;348;p29">
            <a:extLst>
              <a:ext uri="{FF2B5EF4-FFF2-40B4-BE49-F238E27FC236}">
                <a16:creationId xmlns:a16="http://schemas.microsoft.com/office/drawing/2014/main" id="{3C8BF594-0DBF-FBF7-0EBA-9764C4C8F1D8}"/>
              </a:ext>
            </a:extLst>
          </p:cNvPr>
          <p:cNvSpPr txBox="1">
            <a:spLocks/>
          </p:cNvSpPr>
          <p:nvPr/>
        </p:nvSpPr>
        <p:spPr>
          <a:xfrm flipH="1">
            <a:off x="6233341" y="3024357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6" name="Google Shape;349;p29">
            <a:extLst>
              <a:ext uri="{FF2B5EF4-FFF2-40B4-BE49-F238E27FC236}">
                <a16:creationId xmlns:a16="http://schemas.microsoft.com/office/drawing/2014/main" id="{D5312BD0-74BA-8E94-8085-4E29458F5D42}"/>
              </a:ext>
            </a:extLst>
          </p:cNvPr>
          <p:cNvSpPr txBox="1">
            <a:spLocks/>
          </p:cNvSpPr>
          <p:nvPr/>
        </p:nvSpPr>
        <p:spPr>
          <a:xfrm flipH="1">
            <a:off x="6851907" y="2737057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400" b="1" dirty="0">
                <a:latin typeface="Overpass Mono"/>
              </a:rPr>
              <a:t>Argumentação Teórica</a:t>
            </a:r>
            <a:endParaRPr lang="pt-BR" sz="1400" b="1" dirty="0">
              <a:latin typeface="Overpass Mono"/>
              <a:sym typeface="Overpass Mono"/>
            </a:endParaRPr>
          </a:p>
        </p:txBody>
      </p:sp>
      <p:sp>
        <p:nvSpPr>
          <p:cNvPr id="27" name="Google Shape;349;p29">
            <a:extLst>
              <a:ext uri="{FF2B5EF4-FFF2-40B4-BE49-F238E27FC236}">
                <a16:creationId xmlns:a16="http://schemas.microsoft.com/office/drawing/2014/main" id="{248481AA-A3EB-2B22-6722-0DA82F82CD67}"/>
              </a:ext>
            </a:extLst>
          </p:cNvPr>
          <p:cNvSpPr txBox="1">
            <a:spLocks/>
          </p:cNvSpPr>
          <p:nvPr/>
        </p:nvSpPr>
        <p:spPr>
          <a:xfrm flipH="1">
            <a:off x="6064380" y="3290596"/>
            <a:ext cx="286538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Modelos de pesquisa: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pré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-ordem e pós-ordem.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Recursividade fundamental para algoritmos em árvores binárias.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Árvore binária de busca mantém ordem dos elementos.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Apresentação na tela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Söhne</vt:lpstr>
      <vt:lpstr>Arial</vt:lpstr>
      <vt:lpstr>Roboto Condensed Light</vt:lpstr>
      <vt:lpstr>Anaheim</vt:lpstr>
      <vt:lpstr>Roboto</vt:lpstr>
      <vt:lpstr>Overpass Mono</vt:lpstr>
      <vt:lpstr>Programming Lesson by Slidesgo</vt:lpstr>
      <vt:lpstr>Estrutura de dados – N3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N3</dc:title>
  <dc:creator>Léo Mucci</dc:creator>
  <cp:lastModifiedBy>Léo Mucci</cp:lastModifiedBy>
  <cp:revision>1</cp:revision>
  <dcterms:modified xsi:type="dcterms:W3CDTF">2023-09-26T13:44:02Z</dcterms:modified>
</cp:coreProperties>
</file>