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9" r:id="rId3"/>
    <p:sldId id="261" r:id="rId4"/>
    <p:sldId id="262" r:id="rId5"/>
    <p:sldId id="263" r:id="rId6"/>
    <p:sldId id="264" r:id="rId7"/>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49" d="100"/>
          <a:sy n="49" d="100"/>
        </p:scale>
        <p:origin x="111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modificar el estilo de subtítulo del patrón</a:t>
            </a:r>
            <a:endParaRPr lang="es-AR"/>
          </a:p>
        </p:txBody>
      </p:sp>
      <p:sp>
        <p:nvSpPr>
          <p:cNvPr id="4" name="Marcador de fecha 3"/>
          <p:cNvSpPr>
            <a:spLocks noGrp="1"/>
          </p:cNvSpPr>
          <p:nvPr>
            <p:ph type="dt" sz="half" idx="10"/>
          </p:nvPr>
        </p:nvSpPr>
        <p:spPr/>
        <p:txBody>
          <a:bodyPr/>
          <a:lstStyle/>
          <a:p>
            <a:fld id="{774F84B7-4431-478E-BA34-B7B10069CDB5}" type="datetimeFigureOut">
              <a:rPr lang="es-AR" smtClean="0"/>
              <a:pPr/>
              <a:t>16/10/2014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51796A0A-887A-48BD-86FC-30792DFA5129}" type="slidenum">
              <a:rPr lang="es-AR" smtClean="0"/>
              <a:pPr/>
              <a:t>‹Nº›</a:t>
            </a:fld>
            <a:endParaRPr lang="es-AR"/>
          </a:p>
        </p:txBody>
      </p:sp>
    </p:spTree>
    <p:extLst>
      <p:ext uri="{BB962C8B-B14F-4D97-AF65-F5344CB8AC3E}">
        <p14:creationId xmlns:p14="http://schemas.microsoft.com/office/powerpoint/2010/main" val="1906685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774F84B7-4431-478E-BA34-B7B10069CDB5}" type="datetimeFigureOut">
              <a:rPr lang="es-AR" smtClean="0"/>
              <a:pPr/>
              <a:t>16/10/2014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51796A0A-887A-48BD-86FC-30792DFA5129}" type="slidenum">
              <a:rPr lang="es-AR" smtClean="0"/>
              <a:pPr/>
              <a:t>‹Nº›</a:t>
            </a:fld>
            <a:endParaRPr lang="es-AR"/>
          </a:p>
        </p:txBody>
      </p:sp>
    </p:spTree>
    <p:extLst>
      <p:ext uri="{BB962C8B-B14F-4D97-AF65-F5344CB8AC3E}">
        <p14:creationId xmlns:p14="http://schemas.microsoft.com/office/powerpoint/2010/main" val="208815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774F84B7-4431-478E-BA34-B7B10069CDB5}" type="datetimeFigureOut">
              <a:rPr lang="es-AR" smtClean="0"/>
              <a:pPr/>
              <a:t>16/10/2014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51796A0A-887A-48BD-86FC-30792DFA5129}" type="slidenum">
              <a:rPr lang="es-AR" smtClean="0"/>
              <a:pPr/>
              <a:t>‹Nº›</a:t>
            </a:fld>
            <a:endParaRPr lang="es-AR"/>
          </a:p>
        </p:txBody>
      </p:sp>
    </p:spTree>
    <p:extLst>
      <p:ext uri="{BB962C8B-B14F-4D97-AF65-F5344CB8AC3E}">
        <p14:creationId xmlns:p14="http://schemas.microsoft.com/office/powerpoint/2010/main" val="396747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774F84B7-4431-478E-BA34-B7B10069CDB5}" type="datetimeFigureOut">
              <a:rPr lang="es-AR" smtClean="0"/>
              <a:pPr/>
              <a:t>16/10/2014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51796A0A-887A-48BD-86FC-30792DFA5129}" type="slidenum">
              <a:rPr lang="es-AR" smtClean="0"/>
              <a:pPr/>
              <a:t>‹Nº›</a:t>
            </a:fld>
            <a:endParaRPr lang="es-AR"/>
          </a:p>
        </p:txBody>
      </p:sp>
    </p:spTree>
    <p:extLst>
      <p:ext uri="{BB962C8B-B14F-4D97-AF65-F5344CB8AC3E}">
        <p14:creationId xmlns:p14="http://schemas.microsoft.com/office/powerpoint/2010/main" val="141384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774F84B7-4431-478E-BA34-B7B10069CDB5}" type="datetimeFigureOut">
              <a:rPr lang="es-AR" smtClean="0"/>
              <a:pPr/>
              <a:t>16/10/2014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51796A0A-887A-48BD-86FC-30792DFA5129}" type="slidenum">
              <a:rPr lang="es-AR" smtClean="0"/>
              <a:pPr/>
              <a:t>‹Nº›</a:t>
            </a:fld>
            <a:endParaRPr lang="es-AR"/>
          </a:p>
        </p:txBody>
      </p:sp>
    </p:spTree>
    <p:extLst>
      <p:ext uri="{BB962C8B-B14F-4D97-AF65-F5344CB8AC3E}">
        <p14:creationId xmlns:p14="http://schemas.microsoft.com/office/powerpoint/2010/main" val="295673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774F84B7-4431-478E-BA34-B7B10069CDB5}" type="datetimeFigureOut">
              <a:rPr lang="es-AR" smtClean="0"/>
              <a:pPr/>
              <a:t>16/10/2014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51796A0A-887A-48BD-86FC-30792DFA5129}" type="slidenum">
              <a:rPr lang="es-AR" smtClean="0"/>
              <a:pPr/>
              <a:t>‹Nº›</a:t>
            </a:fld>
            <a:endParaRPr lang="es-AR"/>
          </a:p>
        </p:txBody>
      </p:sp>
    </p:spTree>
    <p:extLst>
      <p:ext uri="{BB962C8B-B14F-4D97-AF65-F5344CB8AC3E}">
        <p14:creationId xmlns:p14="http://schemas.microsoft.com/office/powerpoint/2010/main" val="1649399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774F84B7-4431-478E-BA34-B7B10069CDB5}" type="datetimeFigureOut">
              <a:rPr lang="es-AR" smtClean="0"/>
              <a:pPr/>
              <a:t>16/10/2014</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51796A0A-887A-48BD-86FC-30792DFA5129}" type="slidenum">
              <a:rPr lang="es-AR" smtClean="0"/>
              <a:pPr/>
              <a:t>‹Nº›</a:t>
            </a:fld>
            <a:endParaRPr lang="es-AR"/>
          </a:p>
        </p:txBody>
      </p:sp>
    </p:spTree>
    <p:extLst>
      <p:ext uri="{BB962C8B-B14F-4D97-AF65-F5344CB8AC3E}">
        <p14:creationId xmlns:p14="http://schemas.microsoft.com/office/powerpoint/2010/main" val="123026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774F84B7-4431-478E-BA34-B7B10069CDB5}" type="datetimeFigureOut">
              <a:rPr lang="es-AR" smtClean="0"/>
              <a:pPr/>
              <a:t>16/10/2014</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51796A0A-887A-48BD-86FC-30792DFA5129}" type="slidenum">
              <a:rPr lang="es-AR" smtClean="0"/>
              <a:pPr/>
              <a:t>‹Nº›</a:t>
            </a:fld>
            <a:endParaRPr lang="es-AR"/>
          </a:p>
        </p:txBody>
      </p:sp>
    </p:spTree>
    <p:extLst>
      <p:ext uri="{BB962C8B-B14F-4D97-AF65-F5344CB8AC3E}">
        <p14:creationId xmlns:p14="http://schemas.microsoft.com/office/powerpoint/2010/main" val="1017668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74F84B7-4431-478E-BA34-B7B10069CDB5}" type="datetimeFigureOut">
              <a:rPr lang="es-AR" smtClean="0"/>
              <a:pPr/>
              <a:t>16/10/2014</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51796A0A-887A-48BD-86FC-30792DFA5129}" type="slidenum">
              <a:rPr lang="es-AR" smtClean="0"/>
              <a:pPr/>
              <a:t>‹Nº›</a:t>
            </a:fld>
            <a:endParaRPr lang="es-AR"/>
          </a:p>
        </p:txBody>
      </p:sp>
    </p:spTree>
    <p:extLst>
      <p:ext uri="{BB962C8B-B14F-4D97-AF65-F5344CB8AC3E}">
        <p14:creationId xmlns:p14="http://schemas.microsoft.com/office/powerpoint/2010/main" val="13551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774F84B7-4431-478E-BA34-B7B10069CDB5}" type="datetimeFigureOut">
              <a:rPr lang="es-AR" smtClean="0"/>
              <a:pPr/>
              <a:t>16/10/2014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51796A0A-887A-48BD-86FC-30792DFA5129}" type="slidenum">
              <a:rPr lang="es-AR" smtClean="0"/>
              <a:pPr/>
              <a:t>‹Nº›</a:t>
            </a:fld>
            <a:endParaRPr lang="es-AR"/>
          </a:p>
        </p:txBody>
      </p:sp>
    </p:spTree>
    <p:extLst>
      <p:ext uri="{BB962C8B-B14F-4D97-AF65-F5344CB8AC3E}">
        <p14:creationId xmlns:p14="http://schemas.microsoft.com/office/powerpoint/2010/main" val="3852006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774F84B7-4431-478E-BA34-B7B10069CDB5}" type="datetimeFigureOut">
              <a:rPr lang="es-AR" smtClean="0"/>
              <a:pPr/>
              <a:t>16/10/2014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51796A0A-887A-48BD-86FC-30792DFA5129}" type="slidenum">
              <a:rPr lang="es-AR" smtClean="0"/>
              <a:pPr/>
              <a:t>‹Nº›</a:t>
            </a:fld>
            <a:endParaRPr lang="es-AR"/>
          </a:p>
        </p:txBody>
      </p:sp>
    </p:spTree>
    <p:extLst>
      <p:ext uri="{BB962C8B-B14F-4D97-AF65-F5344CB8AC3E}">
        <p14:creationId xmlns:p14="http://schemas.microsoft.com/office/powerpoint/2010/main" val="2360740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74F84B7-4431-478E-BA34-B7B10069CDB5}" type="datetimeFigureOut">
              <a:rPr lang="es-AR" smtClean="0"/>
              <a:pPr/>
              <a:t>16/10/2014</a:t>
            </a:fld>
            <a:endParaRPr lang="es-AR"/>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796A0A-887A-48BD-86FC-30792DFA5129}" type="slidenum">
              <a:rPr lang="es-AR" smtClean="0"/>
              <a:pPr/>
              <a:t>‹Nº›</a:t>
            </a:fld>
            <a:endParaRPr lang="es-AR"/>
          </a:p>
        </p:txBody>
      </p:sp>
    </p:spTree>
    <p:extLst>
      <p:ext uri="{BB962C8B-B14F-4D97-AF65-F5344CB8AC3E}">
        <p14:creationId xmlns:p14="http://schemas.microsoft.com/office/powerpoint/2010/main" val="219986298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A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143000" y="188640"/>
            <a:ext cx="6858000" cy="2387600"/>
          </a:xfrm>
        </p:spPr>
        <p:txBody>
          <a:bodyPr/>
          <a:lstStyle/>
          <a:p>
            <a:r>
              <a:rPr lang="es-AR" dirty="0" smtClean="0">
                <a:latin typeface="Arial" panose="020B0604020202020204" pitchFamily="34" charset="0"/>
                <a:cs typeface="Arial" panose="020B0604020202020204" pitchFamily="34" charset="0"/>
              </a:rPr>
              <a:t>Trabajo Practico N° 4</a:t>
            </a:r>
            <a:endParaRPr lang="es-AR" dirty="0">
              <a:latin typeface="Arial" panose="020B0604020202020204" pitchFamily="34" charset="0"/>
              <a:cs typeface="Arial" panose="020B0604020202020204" pitchFamily="34" charset="0"/>
            </a:endParaRPr>
          </a:p>
        </p:txBody>
      </p:sp>
      <p:sp>
        <p:nvSpPr>
          <p:cNvPr id="3" name="2 Subtítulo"/>
          <p:cNvSpPr>
            <a:spLocks noGrp="1"/>
          </p:cNvSpPr>
          <p:nvPr>
            <p:ph type="subTitle" idx="1"/>
          </p:nvPr>
        </p:nvSpPr>
        <p:spPr/>
        <p:txBody>
          <a:bodyPr>
            <a:normAutofit/>
          </a:bodyPr>
          <a:lstStyle/>
          <a:p>
            <a:r>
              <a:rPr lang="es-AR" sz="3200" dirty="0" smtClean="0">
                <a:latin typeface="Arial" panose="020B0604020202020204" pitchFamily="34" charset="0"/>
                <a:cs typeface="Arial" panose="020B0604020202020204" pitchFamily="34" charset="0"/>
              </a:rPr>
              <a:t>Los sistemas de información en la gestión de las organizaciones</a:t>
            </a:r>
            <a:endParaRPr lang="es-AR" sz="32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332656"/>
            <a:ext cx="8229600" cy="6192688"/>
          </a:xfrm>
        </p:spPr>
        <p:txBody>
          <a:bodyPr>
            <a:normAutofit lnSpcReduction="10000"/>
          </a:bodyPr>
          <a:lstStyle/>
          <a:p>
            <a:r>
              <a:rPr lang="es-AR" sz="2400" b="1" u="sng" dirty="0" smtClean="0"/>
              <a:t>Describa el flujo de conocimiento en las organizaciones</a:t>
            </a:r>
            <a:endParaRPr lang="es-AR" sz="2400" b="1" dirty="0" smtClean="0"/>
          </a:p>
          <a:p>
            <a:r>
              <a:rPr lang="es-AR" sz="2400" dirty="0" smtClean="0"/>
              <a:t> La era digital y la revolución de las TIC’s han permitido la difusión masiva del conocimiento. Se considera el activo intangible más importante de las organizaciones modernas. Este deriva de la información transformada por la inteligencia del ser humano y puede estar en las personas o en las organizaciones implícita o explícitamente, para la toma de dediciones en determinado proceso. </a:t>
            </a:r>
          </a:p>
          <a:p>
            <a:r>
              <a:rPr lang="es-AR" sz="2400" b="1" u="sng" dirty="0" smtClean="0"/>
              <a:t>Dimensión moral de los SI: breve referencia a propiedad intelectual</a:t>
            </a:r>
            <a:endParaRPr lang="es-AR" sz="2400" dirty="0" smtClean="0"/>
          </a:p>
          <a:p>
            <a:r>
              <a:rPr lang="es-AR" sz="2400" dirty="0" smtClean="0"/>
              <a:t> La propiedad intelectual es intangible creada por individuos o corporaciones. La tecnología de Internet ha dificultado la protección de ésta debido al hecho de que la información computarizada se puede copiar distribuir fácilmente en las redes.</a:t>
            </a:r>
          </a:p>
          <a:p>
            <a:r>
              <a:rPr lang="es-AR" sz="2400" dirty="0" smtClean="0"/>
              <a:t>La propiedad intelectual está sujeta a varias protecciones bajo tres diferentes tradiciones legales: leyes sobre secretos comerciales, derechos de autor y patentes.</a:t>
            </a:r>
          </a:p>
          <a:p>
            <a:endParaRPr lang="es-AR" dirty="0" smtClean="0"/>
          </a:p>
          <a:p>
            <a:endParaRPr lang="es-A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5746643"/>
          </a:xfrm>
        </p:spPr>
        <p:txBody>
          <a:bodyPr>
            <a:normAutofit/>
          </a:bodyPr>
          <a:lstStyle/>
          <a:p>
            <a:r>
              <a:rPr lang="es-AR" sz="2300" b="1" u="sng" dirty="0" smtClean="0"/>
              <a:t>Principios éticos a tener en cuenta en el uso de las TI</a:t>
            </a:r>
            <a:endParaRPr lang="es-ES" sz="2300" dirty="0" smtClean="0"/>
          </a:p>
          <a:p>
            <a:r>
              <a:rPr lang="es-ES" sz="2300" dirty="0" smtClean="0"/>
              <a:t>La Amenaza a la privacidad y a la seguridad de las organizaciones. </a:t>
            </a:r>
            <a:endParaRPr lang="es-AR" sz="2300" dirty="0" smtClean="0"/>
          </a:p>
          <a:p>
            <a:r>
              <a:rPr lang="es-ES" sz="2300" dirty="0" smtClean="0"/>
              <a:t>Propiedades de los programas informáticos y la asunción de responsabilidades.</a:t>
            </a:r>
            <a:endParaRPr lang="es-AR" sz="2300" dirty="0" smtClean="0"/>
          </a:p>
          <a:p>
            <a:r>
              <a:rPr lang="es-ES" sz="2300" dirty="0" smtClean="0"/>
              <a:t>Acceso público junto y relaciones entre los ordenadores y el poder en la sociedad. </a:t>
            </a:r>
            <a:endParaRPr lang="es-AR" sz="2300" dirty="0" smtClean="0"/>
          </a:p>
          <a:p>
            <a:r>
              <a:rPr lang="es-ES" sz="2300" dirty="0" smtClean="0"/>
              <a:t>Realidad virtual e inteligencia artificial.</a:t>
            </a:r>
          </a:p>
          <a:p>
            <a:r>
              <a:rPr lang="es-AR" sz="2300" b="1" u="sng" dirty="0" smtClean="0"/>
              <a:t>¿Cuál es la relación que existe entre los sistemas transaccionales y los informacionales?</a:t>
            </a:r>
            <a:endParaRPr lang="es-AR" sz="2300" dirty="0" smtClean="0"/>
          </a:p>
          <a:p>
            <a:r>
              <a:rPr lang="es-AR" sz="2300" dirty="0" smtClean="0"/>
              <a:t>Los sistemas informacionales utilizan los datos almacenados en los sistemas informáticos de la empresa (capturados y almacenados por el sistema transaccional) para generar información útil en el proceso de toma de decisiones. Así mismo, estos sistemas pueden incorporar datos procedentes de fuentes externas para su análisis.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5746643"/>
          </a:xfrm>
        </p:spPr>
        <p:txBody>
          <a:bodyPr>
            <a:normAutofit/>
          </a:bodyPr>
          <a:lstStyle/>
          <a:p>
            <a:r>
              <a:rPr lang="es-AR" sz="2400" b="1" u="sng" dirty="0" smtClean="0">
                <a:latin typeface="Arial" panose="020B0604020202020204" pitchFamily="34" charset="0"/>
                <a:cs typeface="Arial" panose="020B0604020202020204" pitchFamily="34" charset="0"/>
              </a:rPr>
              <a:t>¿Cuál es el principal objetivo de un SI?</a:t>
            </a:r>
            <a:r>
              <a:rPr lang="es-AR" sz="2400" dirty="0" smtClean="0">
                <a:latin typeface="Arial" panose="020B0604020202020204" pitchFamily="34" charset="0"/>
                <a:cs typeface="Arial" panose="020B0604020202020204" pitchFamily="34" charset="0"/>
              </a:rPr>
              <a:t> </a:t>
            </a:r>
          </a:p>
          <a:p>
            <a:r>
              <a:rPr lang="es-AR" sz="2400" dirty="0" smtClean="0">
                <a:latin typeface="Arial" panose="020B0604020202020204" pitchFamily="34" charset="0"/>
                <a:cs typeface="Arial" panose="020B0604020202020204" pitchFamily="34" charset="0"/>
              </a:rPr>
              <a:t>Un sistema de información dentro de una organización, se encarga de entregar la información oportuna, precisa y en el tiempo que es necesitada, a la persona que la necesita dentro de la organización para tomar una decisión o realizar alguna operación.</a:t>
            </a:r>
          </a:p>
          <a:p>
            <a:endParaRPr lang="es-AR" sz="2400" dirty="0" smtClean="0">
              <a:latin typeface="Arial" panose="020B0604020202020204" pitchFamily="34" charset="0"/>
              <a:cs typeface="Arial" panose="020B0604020202020204" pitchFamily="34" charset="0"/>
            </a:endParaRPr>
          </a:p>
          <a:p>
            <a:r>
              <a:rPr lang="es-AR" sz="2400" b="1" u="sng" dirty="0" smtClean="0">
                <a:latin typeface="Arial" panose="020B0604020202020204" pitchFamily="34" charset="0"/>
                <a:cs typeface="Arial" panose="020B0604020202020204" pitchFamily="34" charset="0"/>
              </a:rPr>
              <a:t>Describa brevemente un SCM</a:t>
            </a:r>
            <a:endParaRPr lang="es-AR" sz="2400" dirty="0" smtClean="0">
              <a:latin typeface="Arial" panose="020B0604020202020204" pitchFamily="34" charset="0"/>
              <a:cs typeface="Arial" panose="020B0604020202020204" pitchFamily="34" charset="0"/>
            </a:endParaRPr>
          </a:p>
          <a:p>
            <a:r>
              <a:rPr lang="es-AR" sz="2400" dirty="0" smtClean="0">
                <a:latin typeface="Arial" panose="020B0604020202020204" pitchFamily="34" charset="0"/>
                <a:cs typeface="Arial" panose="020B0604020202020204" pitchFamily="34" charset="0"/>
              </a:rPr>
              <a:t>Es una solución tecnológica que permite administrar e incrementar la capacidad de toda la cadena de suministro, optimizando, coordinando y agilizando las transacciones electrónicas en los flujos de información de mercancías entre las compañías y sus proveedores, fabricantes, distribuidores y clientes.</a:t>
            </a:r>
          </a:p>
          <a:p>
            <a:endParaRPr lang="es-AR"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5688632"/>
          </a:xfrm>
        </p:spPr>
        <p:txBody>
          <a:bodyPr>
            <a:normAutofit fontScale="85000" lnSpcReduction="20000"/>
          </a:bodyPr>
          <a:lstStyle/>
          <a:p>
            <a:r>
              <a:rPr lang="es-AR" sz="2400" b="1" u="sng" dirty="0" smtClean="0">
                <a:latin typeface="Arial" panose="020B0604020202020204" pitchFamily="34" charset="0"/>
                <a:cs typeface="Arial" panose="020B0604020202020204" pitchFamily="34" charset="0"/>
              </a:rPr>
              <a:t>Exprese al menos cinco razones por la cual se utilizan los sistemas integrados</a:t>
            </a:r>
            <a:endParaRPr lang="es-AR" sz="2400" b="1" dirty="0" smtClean="0">
              <a:latin typeface="Arial" panose="020B0604020202020204" pitchFamily="34" charset="0"/>
              <a:cs typeface="Arial" panose="020B0604020202020204" pitchFamily="34" charset="0"/>
            </a:endParaRPr>
          </a:p>
          <a:p>
            <a:pPr lvl="0"/>
            <a:r>
              <a:rPr lang="es-AR" sz="2400" dirty="0" smtClean="0">
                <a:latin typeface="Arial" panose="020B0604020202020204" pitchFamily="34" charset="0"/>
                <a:cs typeface="Arial" panose="020B0604020202020204" pitchFamily="34" charset="0"/>
              </a:rPr>
              <a:t>Facilitan la gestión de todos los recursos de la empresa, a través de la integración de la información de los distintos departamentos y áreas funcionales.</a:t>
            </a:r>
          </a:p>
          <a:p>
            <a:pPr lvl="0"/>
            <a:r>
              <a:rPr lang="es-AR" sz="2400" dirty="0" smtClean="0">
                <a:latin typeface="Arial" panose="020B0604020202020204" pitchFamily="34" charset="0"/>
                <a:cs typeface="Arial" panose="020B0604020202020204" pitchFamily="34" charset="0"/>
              </a:rPr>
              <a:t> Integran los flujos de información de los distintos departamentos de la empresa, facilitando el seguimiento de las actividades que constituyen la cadena de valor.</a:t>
            </a:r>
          </a:p>
          <a:p>
            <a:pPr lvl="0"/>
            <a:r>
              <a:rPr lang="es-AR" sz="2400" dirty="0" smtClean="0">
                <a:latin typeface="Arial" panose="020B0604020202020204" pitchFamily="34" charset="0"/>
                <a:cs typeface="Arial" panose="020B0604020202020204" pitchFamily="34" charset="0"/>
              </a:rPr>
              <a:t>Proporciona herramientas de administración para controlar tanto el sistema en si, como la base de datos que constituye el núcleo del producto.</a:t>
            </a:r>
          </a:p>
          <a:p>
            <a:pPr lvl="0"/>
            <a:r>
              <a:rPr lang="es-AR" sz="2400" dirty="0" smtClean="0">
                <a:latin typeface="Arial" panose="020B0604020202020204" pitchFamily="34" charset="0"/>
                <a:cs typeface="Arial" panose="020B0604020202020204" pitchFamily="34" charset="0"/>
              </a:rPr>
              <a:t>Los sistemas integrados logran un control central más eficiente, a partir de la uniformidad en los procesos administrativos.</a:t>
            </a:r>
          </a:p>
          <a:p>
            <a:pPr lvl="0"/>
            <a:r>
              <a:rPr lang="es-AR" sz="2400" dirty="0" smtClean="0">
                <a:latin typeface="Arial" panose="020B0604020202020204" pitchFamily="34" charset="0"/>
                <a:cs typeface="Arial" panose="020B0604020202020204" pitchFamily="34" charset="0"/>
              </a:rPr>
              <a:t>Hacen posible trasladar la responsabilidad al lugar donde ocurren los hechos aplicando enfoques de gestión descentralizada.</a:t>
            </a:r>
          </a:p>
          <a:p>
            <a:r>
              <a:rPr lang="es-AR" sz="2400" b="1" u="sng" dirty="0" smtClean="0">
                <a:latin typeface="Arial" panose="020B0604020202020204" pitchFamily="34" charset="0"/>
                <a:cs typeface="Arial" panose="020B0604020202020204" pitchFamily="34" charset="0"/>
              </a:rPr>
              <a:t>Del artículo de Chris Anderson “</a:t>
            </a:r>
            <a:r>
              <a:rPr lang="es-AR" sz="2400" b="1" u="sng" dirty="0" err="1" smtClean="0">
                <a:latin typeface="Arial" panose="020B0604020202020204" pitchFamily="34" charset="0"/>
                <a:cs typeface="Arial" panose="020B0604020202020204" pitchFamily="34" charset="0"/>
              </a:rPr>
              <a:t>The</a:t>
            </a:r>
            <a:r>
              <a:rPr lang="es-AR" sz="2400" b="1" u="sng" dirty="0" smtClean="0">
                <a:latin typeface="Arial" panose="020B0604020202020204" pitchFamily="34" charset="0"/>
                <a:cs typeface="Arial" panose="020B0604020202020204" pitchFamily="34" charset="0"/>
              </a:rPr>
              <a:t> Long Tail (La Cola larga)”, explique con sus palabras el significado de la regla “Haz todo accesible”.</a:t>
            </a:r>
            <a:endParaRPr lang="es-AR" sz="2400" b="1" dirty="0" smtClean="0">
              <a:latin typeface="Arial" panose="020B0604020202020204" pitchFamily="34" charset="0"/>
              <a:cs typeface="Arial" panose="020B0604020202020204" pitchFamily="34" charset="0"/>
            </a:endParaRPr>
          </a:p>
          <a:p>
            <a:r>
              <a:rPr lang="es-AR" sz="2400" dirty="0" smtClean="0">
                <a:latin typeface="Arial" panose="020B0604020202020204" pitchFamily="34" charset="0"/>
                <a:cs typeface="Arial" panose="020B0604020202020204" pitchFamily="34" charset="0"/>
              </a:rPr>
              <a:t> “Haz todo accesible” se refiere a dar visibilidad y ofrecer gran variedad de la larga cola de productos o servicios que se producen, ya que la ganancia de todos estos productos puede ser igual o mayor que la de un solo producto.</a:t>
            </a:r>
          </a:p>
          <a:p>
            <a:pPr lvl="0"/>
            <a:endParaRPr lang="es-AR"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336704"/>
          </a:xfrm>
        </p:spPr>
        <p:txBody>
          <a:bodyPr>
            <a:normAutofit/>
          </a:bodyPr>
          <a:lstStyle/>
          <a:p>
            <a:r>
              <a:rPr lang="es-AR" sz="2200" b="1" u="sng" dirty="0" smtClean="0"/>
              <a:t>De las estrategias generales de los SI para enfrentar a la competencia, describa el liderazgo en costos bajos.</a:t>
            </a:r>
            <a:endParaRPr lang="es-AR" sz="2200" dirty="0" smtClean="0"/>
          </a:p>
          <a:p>
            <a:r>
              <a:rPr lang="es-AR" sz="2200" dirty="0" smtClean="0"/>
              <a:t>Una manera de aumentar la participación en el mercado es disminuir los precios. La mejor manera de lograr esto es reducir los costos de producción al máximo manteniendo la calidad</a:t>
            </a:r>
            <a:r>
              <a:rPr lang="es-AR" sz="2200" dirty="0" smtClean="0"/>
              <a:t>.</a:t>
            </a:r>
          </a:p>
          <a:p>
            <a:pPr marL="0" indent="0" algn="ctr">
              <a:buNone/>
            </a:pPr>
            <a:endParaRPr lang="es-AR" sz="2200" dirty="0" smtClean="0"/>
          </a:p>
          <a:p>
            <a:r>
              <a:rPr lang="es-AR" sz="2200" b="1" u="sng" dirty="0" smtClean="0"/>
              <a:t>Actualmente las empresas invierten en SI para conseguir objetivos estratégicos, entre los cuales se encuentran los referidos a lograr excelencia operativa y buenas relaciones con los clientes y proveedores. Desarrolle brevemente ambos aspectos</a:t>
            </a:r>
            <a:endParaRPr lang="es-AR" sz="2200" dirty="0" smtClean="0"/>
          </a:p>
          <a:p>
            <a:r>
              <a:rPr lang="es-AR" sz="2200" dirty="0" smtClean="0"/>
              <a:t>Los sistemas empresariales incrementan la eficiencia operacional  y proporcionan información a nivel empresarial para ayudar a los gerentes a tomar mejores decisiones. Las grandes compañías utilizan sistemas empresariales para cumplir con las prácticas y datos estándar.</a:t>
            </a:r>
          </a:p>
          <a:p>
            <a:r>
              <a:rPr lang="es-AR" sz="2200" dirty="0" smtClean="0"/>
              <a:t>Es conveniente que sepa con exactitud quienes son sus clientes, como se puede contactar con ellos, que tanto dinero invierten en la compañía entre otras cosas</a:t>
            </a:r>
            <a:r>
              <a:rPr lang="es-AR" sz="2200" dirty="0" smtClean="0"/>
              <a:t>.</a:t>
            </a:r>
            <a:endParaRPr lang="es-AR" sz="22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TotalTime>
  <Words>466</Words>
  <Application>Microsoft Office PowerPoint</Application>
  <PresentationFormat>Presentación en pantalla (4:3)</PresentationFormat>
  <Paragraphs>33</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Trabajo Practico N° 4</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Practico N° 4</dc:title>
  <dc:creator>PABLO</dc:creator>
  <cp:lastModifiedBy>Juan Ignacio</cp:lastModifiedBy>
  <cp:revision>9</cp:revision>
  <dcterms:created xsi:type="dcterms:W3CDTF">2014-10-13T17:49:44Z</dcterms:created>
  <dcterms:modified xsi:type="dcterms:W3CDTF">2014-10-16T10:52:40Z</dcterms:modified>
</cp:coreProperties>
</file>