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294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529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441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103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951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864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67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66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05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956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8DE0-E6BA-451B-A4E8-A3A51261E8E4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69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8DE0-E6BA-451B-A4E8-A3A51261E8E4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84AB-33C3-42E1-B934-C1656902C1A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48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600" b="1" dirty="0"/>
              <a:t>¿Qué factores organizacionales se deben tener en cuenta para concebir un SI?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s-AR" dirty="0"/>
              <a:t>Objetivos de la empresa.</a:t>
            </a:r>
          </a:p>
          <a:p>
            <a:pPr marL="457200" indent="-457200"/>
            <a:r>
              <a:rPr lang="es-AR" dirty="0"/>
              <a:t>Política de la empresa.</a:t>
            </a:r>
          </a:p>
          <a:p>
            <a:pPr marL="457200" indent="-457200"/>
            <a:r>
              <a:rPr lang="es-AR" dirty="0"/>
              <a:t>Estrategia de la empresa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767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600" b="1" dirty="0" smtClean="0"/>
              <a:t>Impacto de SI en </a:t>
            </a:r>
            <a:r>
              <a:rPr lang="es-AR" sz="3600" b="1" dirty="0"/>
              <a:t>los aspectos económicos y organizacionales de una empresa</a:t>
            </a:r>
            <a:r>
              <a:rPr lang="es-AR" sz="3600" b="1" dirty="0" smtClean="0"/>
              <a:t>.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impacto estratégico en </a:t>
            </a:r>
            <a:r>
              <a:rPr lang="es-AR" dirty="0" smtClean="0"/>
              <a:t>la empresa.</a:t>
            </a:r>
          </a:p>
          <a:p>
            <a:endParaRPr lang="es-AR" dirty="0"/>
          </a:p>
          <a:p>
            <a:r>
              <a:rPr lang="es-AR" dirty="0" smtClean="0"/>
              <a:t>Incrementa productividad</a:t>
            </a:r>
            <a:r>
              <a:rPr lang="es-AR" dirty="0"/>
              <a:t>, automatización de tareas administrativas y de generación de información </a:t>
            </a:r>
            <a:r>
              <a:rPr lang="es-AR" dirty="0" smtClean="0"/>
              <a:t>operativa.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998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 smtClean="0"/>
              <a:t>Concepto de Sistema </a:t>
            </a:r>
            <a:r>
              <a:rPr lang="es-AR" sz="4000" b="1" dirty="0" smtClean="0"/>
              <a:t>Integrado</a:t>
            </a:r>
            <a:endParaRPr lang="es-A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Actualización inmediata de la base de datos de todos los subsistemas que requieran la </a:t>
            </a:r>
            <a:r>
              <a:rPr lang="es-AR" dirty="0" smtClean="0"/>
              <a:t>información.</a:t>
            </a:r>
          </a:p>
          <a:p>
            <a:r>
              <a:rPr lang="es-AR" dirty="0" smtClean="0"/>
              <a:t>Se busca idear un </a:t>
            </a:r>
            <a:r>
              <a:rPr lang="es-AR" dirty="0"/>
              <a:t>único sistema integrado para apoyar la gestión total del </a:t>
            </a:r>
            <a:r>
              <a:rPr lang="es-AR" dirty="0" smtClean="0"/>
              <a:t>negocio.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520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288032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Del artículo de Chris Anderson “</a:t>
            </a:r>
            <a:r>
              <a:rPr lang="es-AR" b="1" dirty="0" err="1"/>
              <a:t>The</a:t>
            </a:r>
            <a:r>
              <a:rPr lang="es-AR" b="1" dirty="0"/>
              <a:t> Long Tail (La larga cola)”, explique con sus palabras el significado de la regla “Ayúdame a encontrarlo”.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48272"/>
          </a:xfrm>
        </p:spPr>
        <p:txBody>
          <a:bodyPr/>
          <a:lstStyle/>
          <a:p>
            <a:r>
              <a:rPr lang="es-AR" dirty="0" smtClean="0"/>
              <a:t>Amplia variedad de productos.</a:t>
            </a:r>
          </a:p>
          <a:p>
            <a:r>
              <a:rPr lang="es-AR" dirty="0" smtClean="0"/>
              <a:t>Recomendaciones de productos de interés para el cliente.</a:t>
            </a:r>
          </a:p>
          <a:p>
            <a:r>
              <a:rPr lang="es-AR" dirty="0" smtClean="0"/>
              <a:t>Gustos más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292416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Explique el significado de la expresión “visión por procesos</a:t>
            </a:r>
            <a:r>
              <a:rPr lang="es-AR" b="1" dirty="0" smtClean="0"/>
              <a:t>”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Visión de los procesos como </a:t>
            </a:r>
            <a:r>
              <a:rPr lang="es-AR" dirty="0" smtClean="0"/>
              <a:t>conjunto.</a:t>
            </a:r>
          </a:p>
          <a:p>
            <a:r>
              <a:rPr lang="es-AR" dirty="0" smtClean="0"/>
              <a:t>Lleva a un achatamiento de la estructura jerárquica.</a:t>
            </a:r>
          </a:p>
          <a:p>
            <a:r>
              <a:rPr lang="es-AR" dirty="0" smtClean="0"/>
              <a:t>Valoración del trabajo en equipo.</a:t>
            </a:r>
          </a:p>
          <a:p>
            <a:r>
              <a:rPr lang="es-AR" dirty="0" smtClean="0"/>
              <a:t>Reemplazo de cargos por posiciones y  el concepto de colaborador.</a:t>
            </a:r>
          </a:p>
        </p:txBody>
      </p:sp>
    </p:spTree>
    <p:extLst>
      <p:ext uri="{BB962C8B-B14F-4D97-AF65-F5344CB8AC3E}">
        <p14:creationId xmlns:p14="http://schemas.microsoft.com/office/powerpoint/2010/main" val="80404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200" dirty="0"/>
              <a:t>¿Qué son las organizaciones inteligentes según  Peter </a:t>
            </a:r>
            <a:r>
              <a:rPr lang="es-AR" sz="3200" dirty="0" err="1"/>
              <a:t>Senge</a:t>
            </a:r>
            <a:r>
              <a:rPr lang="es-AR" sz="3200" dirty="0"/>
              <a:t> en su libro “La quinta disciplina”?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una “organización inteligente”, es aquélla que aprende  continuamente, tanto ella, como sus miembros</a:t>
            </a:r>
            <a:r>
              <a:rPr lang="es-AR" dirty="0" smtClean="0"/>
              <a:t>.</a:t>
            </a:r>
          </a:p>
          <a:p>
            <a:r>
              <a:rPr lang="es-AR" dirty="0"/>
              <a:t>visión sistémica de la empresa con todos sus elementos y sus </a:t>
            </a:r>
            <a:r>
              <a:rPr lang="es-AR" dirty="0" smtClean="0"/>
              <a:t>interrelaciones</a:t>
            </a:r>
          </a:p>
          <a:p>
            <a:r>
              <a:rPr lang="es-AR" dirty="0"/>
              <a:t>. “El todo puede superar la suma de las partes”.</a:t>
            </a:r>
          </a:p>
        </p:txBody>
      </p:sp>
    </p:spTree>
    <p:extLst>
      <p:ext uri="{BB962C8B-B14F-4D97-AF65-F5344CB8AC3E}">
        <p14:creationId xmlns:p14="http://schemas.microsoft.com/office/powerpoint/2010/main" val="71570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Describa brevemente un ERP.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Un </a:t>
            </a:r>
            <a:r>
              <a:rPr lang="es-AR" dirty="0"/>
              <a:t>sistema ERP </a:t>
            </a:r>
            <a:r>
              <a:rPr lang="es-AR" dirty="0" smtClean="0"/>
              <a:t>es </a:t>
            </a:r>
            <a:r>
              <a:rPr lang="es-AR" dirty="0"/>
              <a:t>un sistema integrado de software de gestión empresarial, compuesto por un conjunto de módulos </a:t>
            </a:r>
            <a:r>
              <a:rPr lang="es-AR" dirty="0" smtClean="0"/>
              <a:t>funcionales susceptibles </a:t>
            </a:r>
            <a:r>
              <a:rPr lang="es-AR" dirty="0"/>
              <a:t>de ser adoptado a las necesidades de cada </a:t>
            </a:r>
            <a:r>
              <a:rPr lang="es-AR" dirty="0" smtClean="0"/>
              <a:t>cliente.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841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Estrategias más comunes para la gestión del conocimiento.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Estrategias basadas en la creación de un “almacén de conocimientos</a:t>
            </a:r>
            <a:r>
              <a:rPr lang="es-AR" dirty="0" smtClean="0"/>
              <a:t>.”</a:t>
            </a:r>
          </a:p>
          <a:p>
            <a:r>
              <a:rPr lang="es-AR" dirty="0"/>
              <a:t>Estrategias basadas en la creación de “redes de expertos</a:t>
            </a:r>
            <a:r>
              <a:rPr lang="es-AR" dirty="0" smtClean="0"/>
              <a:t>.”</a:t>
            </a:r>
          </a:p>
          <a:p>
            <a:r>
              <a:rPr lang="es-AR" dirty="0"/>
              <a:t>Estrategia basada en la medición del capital intelectual.</a:t>
            </a:r>
          </a:p>
        </p:txBody>
      </p:sp>
    </p:spTree>
    <p:extLst>
      <p:ext uri="{BB962C8B-B14F-4D97-AF65-F5344CB8AC3E}">
        <p14:creationId xmlns:p14="http://schemas.microsoft.com/office/powerpoint/2010/main" val="240160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200" dirty="0"/>
              <a:t>Dimensión moral: concepto de los términos de responsabilidad moral, social y legal.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b="1" dirty="0"/>
              <a:t>Responsabilidad </a:t>
            </a:r>
            <a:r>
              <a:rPr lang="es-AR" sz="2400" b="1" dirty="0" smtClean="0"/>
              <a:t>moral</a:t>
            </a:r>
            <a:r>
              <a:rPr lang="es-AR" sz="2400" b="1" dirty="0"/>
              <a:t> </a:t>
            </a:r>
            <a:r>
              <a:rPr lang="es-AR" sz="2400" dirty="0" smtClean="0">
                <a:sym typeface="Wingdings" pitchFamily="2" charset="2"/>
              </a:rPr>
              <a:t></a:t>
            </a:r>
            <a:r>
              <a:rPr lang="es-AR" sz="2400" dirty="0" smtClean="0"/>
              <a:t> aceptación </a:t>
            </a:r>
            <a:r>
              <a:rPr lang="es-AR" sz="2400" dirty="0"/>
              <a:t>de </a:t>
            </a:r>
            <a:r>
              <a:rPr lang="es-AR" sz="2400" dirty="0" smtClean="0"/>
              <a:t>responsabilidad de 				las </a:t>
            </a:r>
            <a:r>
              <a:rPr lang="es-AR" sz="2400" dirty="0"/>
              <a:t>decisiones </a:t>
            </a:r>
            <a:r>
              <a:rPr lang="es-AR" sz="2400" dirty="0" smtClean="0"/>
              <a:t>tomadas.</a:t>
            </a:r>
            <a:br>
              <a:rPr lang="es-AR" sz="2400" dirty="0" smtClean="0"/>
            </a:br>
            <a:endParaRPr lang="es-AR" sz="2400" dirty="0" smtClean="0"/>
          </a:p>
          <a:p>
            <a:r>
              <a:rPr lang="es-AR" sz="2400" b="1" dirty="0"/>
              <a:t>Responsabilidad </a:t>
            </a:r>
            <a:r>
              <a:rPr lang="es-AR" sz="2400" b="1" dirty="0" smtClean="0"/>
              <a:t>legal </a:t>
            </a:r>
            <a:r>
              <a:rPr lang="es-AR" sz="2400" dirty="0" smtClean="0">
                <a:sym typeface="Wingdings" pitchFamily="2" charset="2"/>
              </a:rPr>
              <a:t></a:t>
            </a:r>
            <a:r>
              <a:rPr lang="es-AR" sz="2400" dirty="0" smtClean="0"/>
              <a:t> leyes que permiten resarcimiento de 			            las acciones de otros actores.</a:t>
            </a:r>
            <a:br>
              <a:rPr lang="es-AR" sz="2400" dirty="0" smtClean="0"/>
            </a:br>
            <a:endParaRPr lang="es-AR" sz="2400" dirty="0" smtClean="0"/>
          </a:p>
          <a:p>
            <a:r>
              <a:rPr lang="es-AR" sz="2400" b="1" dirty="0"/>
              <a:t>Responsabilidad </a:t>
            </a:r>
            <a:r>
              <a:rPr lang="es-AR" sz="2400" b="1" dirty="0" smtClean="0"/>
              <a:t>social</a:t>
            </a:r>
            <a:r>
              <a:rPr lang="es-AR" sz="2400" dirty="0" smtClean="0"/>
              <a:t> </a:t>
            </a:r>
            <a:r>
              <a:rPr lang="es-AR" sz="2400" dirty="0" smtClean="0">
                <a:sym typeface="Wingdings" pitchFamily="2" charset="2"/>
              </a:rPr>
              <a:t></a:t>
            </a:r>
            <a:r>
              <a:rPr lang="es-AR" sz="2400" dirty="0" smtClean="0"/>
              <a:t> consideración de las organizaciones 				su impacto en la sociedad.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3042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/>
              <a:t>Privacidad y libertad</a:t>
            </a:r>
            <a:r>
              <a:rPr lang="es-AR" sz="4000" b="1" dirty="0" smtClean="0"/>
              <a:t>.</a:t>
            </a:r>
            <a:endParaRPr lang="es-A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D</a:t>
            </a:r>
            <a:r>
              <a:rPr lang="es-AR" dirty="0" smtClean="0"/>
              <a:t>erecho de las personas a </a:t>
            </a:r>
            <a:r>
              <a:rPr lang="es-AR" dirty="0"/>
              <a:t>no ser molestados, estar bajo vigilancia, o sufrir </a:t>
            </a:r>
            <a:r>
              <a:rPr lang="es-AR" dirty="0" smtClean="0"/>
              <a:t>interferencias.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La protegen distintas </a:t>
            </a:r>
            <a:r>
              <a:rPr lang="es-AR" dirty="0"/>
              <a:t>leyes y tratados </a:t>
            </a:r>
            <a:r>
              <a:rPr lang="es-AR" dirty="0" smtClean="0"/>
              <a:t>internacionales.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890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366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¿Qué factores organizacionales se deben tener en cuenta para concebir un SI?</vt:lpstr>
      <vt:lpstr>Concepto de Sistema Integrado</vt:lpstr>
      <vt:lpstr>Del artículo de Chris Anderson “The Long Tail (La larga cola)”, explique con sus palabras el significado de la regla “Ayúdame a encontrarlo”. </vt:lpstr>
      <vt:lpstr>Explique el significado de la expresión “visión por procesos”</vt:lpstr>
      <vt:lpstr>¿Qué son las organizaciones inteligentes según  Peter Senge en su libro “La quinta disciplina”?</vt:lpstr>
      <vt:lpstr>Describa brevemente un ERP.</vt:lpstr>
      <vt:lpstr>Estrategias más comunes para la gestión del conocimiento.</vt:lpstr>
      <vt:lpstr>Dimensión moral: concepto de los términos de responsabilidad moral, social y legal.</vt:lpstr>
      <vt:lpstr>Privacidad y libertad.</vt:lpstr>
      <vt:lpstr>Impacto de SI en los aspectos económicos y organizacionales de una empresa.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factores organizacionales se deben tener en cuenta para concebir un SI?</dc:title>
  <dc:creator>Sandro</dc:creator>
  <cp:lastModifiedBy>Sandro</cp:lastModifiedBy>
  <cp:revision>8</cp:revision>
  <dcterms:created xsi:type="dcterms:W3CDTF">2014-10-14T01:56:14Z</dcterms:created>
  <dcterms:modified xsi:type="dcterms:W3CDTF">2014-10-15T19:32:54Z</dcterms:modified>
</cp:coreProperties>
</file>