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894B7-641F-2DEF-08AD-1D3BB8E6226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908B64-506A-AA39-265C-FE1EC29B0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EDBA743-D6D3-368C-5F9E-43F4F37EAA32}"/>
              </a:ext>
            </a:extLst>
          </p:cNvPr>
          <p:cNvSpPr>
            <a:spLocks noGrp="1"/>
          </p:cNvSpPr>
          <p:nvPr>
            <p:ph type="dt" sz="half" idx="10"/>
          </p:nvPr>
        </p:nvSpPr>
        <p:spPr/>
        <p:txBody>
          <a:bodyPr/>
          <a:lstStyle/>
          <a:p>
            <a:fld id="{44D86B7C-C640-4C27-BACD-AB0F6997FEAF}" type="datetimeFigureOut">
              <a:rPr lang="zh-CN" altLang="en-US" smtClean="0"/>
              <a:t>2023/10/19</a:t>
            </a:fld>
            <a:endParaRPr lang="zh-CN" altLang="en-US"/>
          </a:p>
        </p:txBody>
      </p:sp>
      <p:sp>
        <p:nvSpPr>
          <p:cNvPr id="5" name="页脚占位符 4">
            <a:extLst>
              <a:ext uri="{FF2B5EF4-FFF2-40B4-BE49-F238E27FC236}">
                <a16:creationId xmlns:a16="http://schemas.microsoft.com/office/drawing/2014/main" id="{CA8B5021-F27C-8441-3A68-C03B76DFD9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F2AF3C-CDBB-62BE-F452-57B76026BDFA}"/>
              </a:ext>
            </a:extLst>
          </p:cNvPr>
          <p:cNvSpPr>
            <a:spLocks noGrp="1"/>
          </p:cNvSpPr>
          <p:nvPr>
            <p:ph type="sldNum" sz="quarter" idx="12"/>
          </p:nvPr>
        </p:nvSpPr>
        <p:spPr/>
        <p:txBody>
          <a:bodyPr/>
          <a:lstStyle/>
          <a:p>
            <a:fld id="{E9F382F3-058A-46E4-95A0-75547B4C1CED}" type="slidenum">
              <a:rPr lang="zh-CN" altLang="en-US" smtClean="0"/>
              <a:t>‹#›</a:t>
            </a:fld>
            <a:endParaRPr lang="zh-CN" altLang="en-US"/>
          </a:p>
        </p:txBody>
      </p:sp>
    </p:spTree>
    <p:extLst>
      <p:ext uri="{BB962C8B-B14F-4D97-AF65-F5344CB8AC3E}">
        <p14:creationId xmlns:p14="http://schemas.microsoft.com/office/powerpoint/2010/main" val="397287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2232E-D2A9-C944-438F-9C4AB69DC2A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9F5A026-89C6-38AE-7A05-648C0F858FA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C2F9C0-2EC5-0A2F-1610-134016D16378}"/>
              </a:ext>
            </a:extLst>
          </p:cNvPr>
          <p:cNvSpPr>
            <a:spLocks noGrp="1"/>
          </p:cNvSpPr>
          <p:nvPr>
            <p:ph type="dt" sz="half" idx="10"/>
          </p:nvPr>
        </p:nvSpPr>
        <p:spPr/>
        <p:txBody>
          <a:bodyPr/>
          <a:lstStyle/>
          <a:p>
            <a:fld id="{44D86B7C-C640-4C27-BACD-AB0F6997FEAF}" type="datetimeFigureOut">
              <a:rPr lang="zh-CN" altLang="en-US" smtClean="0"/>
              <a:t>2023/10/19</a:t>
            </a:fld>
            <a:endParaRPr lang="zh-CN" altLang="en-US"/>
          </a:p>
        </p:txBody>
      </p:sp>
      <p:sp>
        <p:nvSpPr>
          <p:cNvPr id="5" name="页脚占位符 4">
            <a:extLst>
              <a:ext uri="{FF2B5EF4-FFF2-40B4-BE49-F238E27FC236}">
                <a16:creationId xmlns:a16="http://schemas.microsoft.com/office/drawing/2014/main" id="{211115D8-98F3-29FC-6056-A4F8597F92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BDE036-521F-E4AA-E976-D80208D094E9}"/>
              </a:ext>
            </a:extLst>
          </p:cNvPr>
          <p:cNvSpPr>
            <a:spLocks noGrp="1"/>
          </p:cNvSpPr>
          <p:nvPr>
            <p:ph type="sldNum" sz="quarter" idx="12"/>
          </p:nvPr>
        </p:nvSpPr>
        <p:spPr/>
        <p:txBody>
          <a:bodyPr/>
          <a:lstStyle/>
          <a:p>
            <a:fld id="{E9F382F3-058A-46E4-95A0-75547B4C1CED}" type="slidenum">
              <a:rPr lang="zh-CN" altLang="en-US" smtClean="0"/>
              <a:t>‹#›</a:t>
            </a:fld>
            <a:endParaRPr lang="zh-CN" altLang="en-US"/>
          </a:p>
        </p:txBody>
      </p:sp>
    </p:spTree>
    <p:extLst>
      <p:ext uri="{BB962C8B-B14F-4D97-AF65-F5344CB8AC3E}">
        <p14:creationId xmlns:p14="http://schemas.microsoft.com/office/powerpoint/2010/main" val="326126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F78D88-99E1-2400-C4BD-3645F6942A0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CBF7537-96BB-C90C-FA41-66A236F3034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03981A-9C34-8BE4-D7C0-5AEEE077959A}"/>
              </a:ext>
            </a:extLst>
          </p:cNvPr>
          <p:cNvSpPr>
            <a:spLocks noGrp="1"/>
          </p:cNvSpPr>
          <p:nvPr>
            <p:ph type="dt" sz="half" idx="10"/>
          </p:nvPr>
        </p:nvSpPr>
        <p:spPr/>
        <p:txBody>
          <a:bodyPr/>
          <a:lstStyle/>
          <a:p>
            <a:fld id="{44D86B7C-C640-4C27-BACD-AB0F6997FEAF}" type="datetimeFigureOut">
              <a:rPr lang="zh-CN" altLang="en-US" smtClean="0"/>
              <a:t>2023/10/19</a:t>
            </a:fld>
            <a:endParaRPr lang="zh-CN" altLang="en-US"/>
          </a:p>
        </p:txBody>
      </p:sp>
      <p:sp>
        <p:nvSpPr>
          <p:cNvPr id="5" name="页脚占位符 4">
            <a:extLst>
              <a:ext uri="{FF2B5EF4-FFF2-40B4-BE49-F238E27FC236}">
                <a16:creationId xmlns:a16="http://schemas.microsoft.com/office/drawing/2014/main" id="{7323C120-0327-A56C-438C-E231A4D132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DA9922-200D-0188-B00A-9B074BD19532}"/>
              </a:ext>
            </a:extLst>
          </p:cNvPr>
          <p:cNvSpPr>
            <a:spLocks noGrp="1"/>
          </p:cNvSpPr>
          <p:nvPr>
            <p:ph type="sldNum" sz="quarter" idx="12"/>
          </p:nvPr>
        </p:nvSpPr>
        <p:spPr/>
        <p:txBody>
          <a:bodyPr/>
          <a:lstStyle/>
          <a:p>
            <a:fld id="{E9F382F3-058A-46E4-95A0-75547B4C1CED}" type="slidenum">
              <a:rPr lang="zh-CN" altLang="en-US" smtClean="0"/>
              <a:t>‹#›</a:t>
            </a:fld>
            <a:endParaRPr lang="zh-CN" altLang="en-US"/>
          </a:p>
        </p:txBody>
      </p:sp>
    </p:spTree>
    <p:extLst>
      <p:ext uri="{BB962C8B-B14F-4D97-AF65-F5344CB8AC3E}">
        <p14:creationId xmlns:p14="http://schemas.microsoft.com/office/powerpoint/2010/main" val="203207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E8C10-EE19-E1BB-86AA-0EE8E3317F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B08BA75-CD48-82DD-44A6-61496D5B585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E66FDE-F0FB-6EDE-B11D-3B3F62B849B0}"/>
              </a:ext>
            </a:extLst>
          </p:cNvPr>
          <p:cNvSpPr>
            <a:spLocks noGrp="1"/>
          </p:cNvSpPr>
          <p:nvPr>
            <p:ph type="dt" sz="half" idx="10"/>
          </p:nvPr>
        </p:nvSpPr>
        <p:spPr/>
        <p:txBody>
          <a:bodyPr/>
          <a:lstStyle/>
          <a:p>
            <a:fld id="{44D86B7C-C640-4C27-BACD-AB0F6997FEAF}" type="datetimeFigureOut">
              <a:rPr lang="zh-CN" altLang="en-US" smtClean="0"/>
              <a:t>2023/10/19</a:t>
            </a:fld>
            <a:endParaRPr lang="zh-CN" altLang="en-US"/>
          </a:p>
        </p:txBody>
      </p:sp>
      <p:sp>
        <p:nvSpPr>
          <p:cNvPr id="5" name="页脚占位符 4">
            <a:extLst>
              <a:ext uri="{FF2B5EF4-FFF2-40B4-BE49-F238E27FC236}">
                <a16:creationId xmlns:a16="http://schemas.microsoft.com/office/drawing/2014/main" id="{6ABAADBB-0D9C-98ED-D0D1-CFCE32C82F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97A342-3AE2-DAB7-2F9C-31B47F0A3937}"/>
              </a:ext>
            </a:extLst>
          </p:cNvPr>
          <p:cNvSpPr>
            <a:spLocks noGrp="1"/>
          </p:cNvSpPr>
          <p:nvPr>
            <p:ph type="sldNum" sz="quarter" idx="12"/>
          </p:nvPr>
        </p:nvSpPr>
        <p:spPr/>
        <p:txBody>
          <a:bodyPr/>
          <a:lstStyle/>
          <a:p>
            <a:fld id="{E9F382F3-058A-46E4-95A0-75547B4C1CED}" type="slidenum">
              <a:rPr lang="zh-CN" altLang="en-US" smtClean="0"/>
              <a:t>‹#›</a:t>
            </a:fld>
            <a:endParaRPr lang="zh-CN" altLang="en-US"/>
          </a:p>
        </p:txBody>
      </p:sp>
    </p:spTree>
    <p:extLst>
      <p:ext uri="{BB962C8B-B14F-4D97-AF65-F5344CB8AC3E}">
        <p14:creationId xmlns:p14="http://schemas.microsoft.com/office/powerpoint/2010/main" val="8468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A9455-0B69-A9F6-8A08-A931EC79800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F02A2F2-C261-5CB7-CD5B-713C604FD8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109F833-5398-D833-B584-7119B6DAD6DA}"/>
              </a:ext>
            </a:extLst>
          </p:cNvPr>
          <p:cNvSpPr>
            <a:spLocks noGrp="1"/>
          </p:cNvSpPr>
          <p:nvPr>
            <p:ph type="dt" sz="half" idx="10"/>
          </p:nvPr>
        </p:nvSpPr>
        <p:spPr/>
        <p:txBody>
          <a:bodyPr/>
          <a:lstStyle/>
          <a:p>
            <a:fld id="{44D86B7C-C640-4C27-BACD-AB0F6997FEAF}" type="datetimeFigureOut">
              <a:rPr lang="zh-CN" altLang="en-US" smtClean="0"/>
              <a:t>2023/10/19</a:t>
            </a:fld>
            <a:endParaRPr lang="zh-CN" altLang="en-US"/>
          </a:p>
        </p:txBody>
      </p:sp>
      <p:sp>
        <p:nvSpPr>
          <p:cNvPr id="5" name="页脚占位符 4">
            <a:extLst>
              <a:ext uri="{FF2B5EF4-FFF2-40B4-BE49-F238E27FC236}">
                <a16:creationId xmlns:a16="http://schemas.microsoft.com/office/drawing/2014/main" id="{B65A5291-EC73-7B8E-25AD-6B29908C29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91952E-528D-6161-7655-3112DEF259B7}"/>
              </a:ext>
            </a:extLst>
          </p:cNvPr>
          <p:cNvSpPr>
            <a:spLocks noGrp="1"/>
          </p:cNvSpPr>
          <p:nvPr>
            <p:ph type="sldNum" sz="quarter" idx="12"/>
          </p:nvPr>
        </p:nvSpPr>
        <p:spPr/>
        <p:txBody>
          <a:bodyPr/>
          <a:lstStyle/>
          <a:p>
            <a:fld id="{E9F382F3-058A-46E4-95A0-75547B4C1CED}" type="slidenum">
              <a:rPr lang="zh-CN" altLang="en-US" smtClean="0"/>
              <a:t>‹#›</a:t>
            </a:fld>
            <a:endParaRPr lang="zh-CN" altLang="en-US"/>
          </a:p>
        </p:txBody>
      </p:sp>
    </p:spTree>
    <p:extLst>
      <p:ext uri="{BB962C8B-B14F-4D97-AF65-F5344CB8AC3E}">
        <p14:creationId xmlns:p14="http://schemas.microsoft.com/office/powerpoint/2010/main" val="32034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AC1FA-F0DC-F05E-6167-4143D320F2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B0959E-80B8-87F3-2738-F6B0799EFD4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2077D4C-A89F-5E7E-2EF3-4AFFC318B06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5C578B1-E86E-084D-5CB3-742851FAD4B8}"/>
              </a:ext>
            </a:extLst>
          </p:cNvPr>
          <p:cNvSpPr>
            <a:spLocks noGrp="1"/>
          </p:cNvSpPr>
          <p:nvPr>
            <p:ph type="dt" sz="half" idx="10"/>
          </p:nvPr>
        </p:nvSpPr>
        <p:spPr/>
        <p:txBody>
          <a:bodyPr/>
          <a:lstStyle/>
          <a:p>
            <a:fld id="{44D86B7C-C640-4C27-BACD-AB0F6997FEAF}" type="datetimeFigureOut">
              <a:rPr lang="zh-CN" altLang="en-US" smtClean="0"/>
              <a:t>2023/10/19</a:t>
            </a:fld>
            <a:endParaRPr lang="zh-CN" altLang="en-US"/>
          </a:p>
        </p:txBody>
      </p:sp>
      <p:sp>
        <p:nvSpPr>
          <p:cNvPr id="6" name="页脚占位符 5">
            <a:extLst>
              <a:ext uri="{FF2B5EF4-FFF2-40B4-BE49-F238E27FC236}">
                <a16:creationId xmlns:a16="http://schemas.microsoft.com/office/drawing/2014/main" id="{851E5BC4-44A2-18C2-6F23-4A4D550F9B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97C3B5-6466-FAA5-6C0C-8E264C119F8E}"/>
              </a:ext>
            </a:extLst>
          </p:cNvPr>
          <p:cNvSpPr>
            <a:spLocks noGrp="1"/>
          </p:cNvSpPr>
          <p:nvPr>
            <p:ph type="sldNum" sz="quarter" idx="12"/>
          </p:nvPr>
        </p:nvSpPr>
        <p:spPr/>
        <p:txBody>
          <a:bodyPr/>
          <a:lstStyle/>
          <a:p>
            <a:fld id="{E9F382F3-058A-46E4-95A0-75547B4C1CED}" type="slidenum">
              <a:rPr lang="zh-CN" altLang="en-US" smtClean="0"/>
              <a:t>‹#›</a:t>
            </a:fld>
            <a:endParaRPr lang="zh-CN" altLang="en-US"/>
          </a:p>
        </p:txBody>
      </p:sp>
    </p:spTree>
    <p:extLst>
      <p:ext uri="{BB962C8B-B14F-4D97-AF65-F5344CB8AC3E}">
        <p14:creationId xmlns:p14="http://schemas.microsoft.com/office/powerpoint/2010/main" val="1000276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95513-CA4E-C4F9-B63D-496A8331420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CB2208F-CF62-8EE1-F5A9-F35C491AF2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869F315-1B8B-2D65-58A6-2F1415E1DE4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A440225-BFFC-44C8-4410-27FC3D8DB1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744313-A2D2-99CD-6BB5-4682E38756B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74AFBF4-55B8-1377-6708-C06C2247A466}"/>
              </a:ext>
            </a:extLst>
          </p:cNvPr>
          <p:cNvSpPr>
            <a:spLocks noGrp="1"/>
          </p:cNvSpPr>
          <p:nvPr>
            <p:ph type="dt" sz="half" idx="10"/>
          </p:nvPr>
        </p:nvSpPr>
        <p:spPr/>
        <p:txBody>
          <a:bodyPr/>
          <a:lstStyle/>
          <a:p>
            <a:fld id="{44D86B7C-C640-4C27-BACD-AB0F6997FEAF}" type="datetimeFigureOut">
              <a:rPr lang="zh-CN" altLang="en-US" smtClean="0"/>
              <a:t>2023/10/19</a:t>
            </a:fld>
            <a:endParaRPr lang="zh-CN" altLang="en-US"/>
          </a:p>
        </p:txBody>
      </p:sp>
      <p:sp>
        <p:nvSpPr>
          <p:cNvPr id="8" name="页脚占位符 7">
            <a:extLst>
              <a:ext uri="{FF2B5EF4-FFF2-40B4-BE49-F238E27FC236}">
                <a16:creationId xmlns:a16="http://schemas.microsoft.com/office/drawing/2014/main" id="{0D3099E1-86CB-C2FD-B3A8-7C890586A67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CCDC301-90AD-35F4-EDAB-BB1DCDBA27B8}"/>
              </a:ext>
            </a:extLst>
          </p:cNvPr>
          <p:cNvSpPr>
            <a:spLocks noGrp="1"/>
          </p:cNvSpPr>
          <p:nvPr>
            <p:ph type="sldNum" sz="quarter" idx="12"/>
          </p:nvPr>
        </p:nvSpPr>
        <p:spPr/>
        <p:txBody>
          <a:bodyPr/>
          <a:lstStyle/>
          <a:p>
            <a:fld id="{E9F382F3-058A-46E4-95A0-75547B4C1CED}" type="slidenum">
              <a:rPr lang="zh-CN" altLang="en-US" smtClean="0"/>
              <a:t>‹#›</a:t>
            </a:fld>
            <a:endParaRPr lang="zh-CN" altLang="en-US"/>
          </a:p>
        </p:txBody>
      </p:sp>
    </p:spTree>
    <p:extLst>
      <p:ext uri="{BB962C8B-B14F-4D97-AF65-F5344CB8AC3E}">
        <p14:creationId xmlns:p14="http://schemas.microsoft.com/office/powerpoint/2010/main" val="328490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B57BD-CCE7-7430-DC34-87ABF76008F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6C0A9A-4A18-5170-80B0-5BD6510B89E9}"/>
              </a:ext>
            </a:extLst>
          </p:cNvPr>
          <p:cNvSpPr>
            <a:spLocks noGrp="1"/>
          </p:cNvSpPr>
          <p:nvPr>
            <p:ph type="dt" sz="half" idx="10"/>
          </p:nvPr>
        </p:nvSpPr>
        <p:spPr/>
        <p:txBody>
          <a:bodyPr/>
          <a:lstStyle/>
          <a:p>
            <a:fld id="{44D86B7C-C640-4C27-BACD-AB0F6997FEAF}" type="datetimeFigureOut">
              <a:rPr lang="zh-CN" altLang="en-US" smtClean="0"/>
              <a:t>2023/10/19</a:t>
            </a:fld>
            <a:endParaRPr lang="zh-CN" altLang="en-US"/>
          </a:p>
        </p:txBody>
      </p:sp>
      <p:sp>
        <p:nvSpPr>
          <p:cNvPr id="4" name="页脚占位符 3">
            <a:extLst>
              <a:ext uri="{FF2B5EF4-FFF2-40B4-BE49-F238E27FC236}">
                <a16:creationId xmlns:a16="http://schemas.microsoft.com/office/drawing/2014/main" id="{33D19696-1025-FD35-7D04-81A1F98CC3D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740C60-3730-4C5E-CD5A-B6BA204F1A80}"/>
              </a:ext>
            </a:extLst>
          </p:cNvPr>
          <p:cNvSpPr>
            <a:spLocks noGrp="1"/>
          </p:cNvSpPr>
          <p:nvPr>
            <p:ph type="sldNum" sz="quarter" idx="12"/>
          </p:nvPr>
        </p:nvSpPr>
        <p:spPr/>
        <p:txBody>
          <a:bodyPr/>
          <a:lstStyle/>
          <a:p>
            <a:fld id="{E9F382F3-058A-46E4-95A0-75547B4C1CED}" type="slidenum">
              <a:rPr lang="zh-CN" altLang="en-US" smtClean="0"/>
              <a:t>‹#›</a:t>
            </a:fld>
            <a:endParaRPr lang="zh-CN" altLang="en-US"/>
          </a:p>
        </p:txBody>
      </p:sp>
    </p:spTree>
    <p:extLst>
      <p:ext uri="{BB962C8B-B14F-4D97-AF65-F5344CB8AC3E}">
        <p14:creationId xmlns:p14="http://schemas.microsoft.com/office/powerpoint/2010/main" val="339826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E6471B6-4CDE-E26B-F17F-B2ED1D51D51B}"/>
              </a:ext>
            </a:extLst>
          </p:cNvPr>
          <p:cNvSpPr>
            <a:spLocks noGrp="1"/>
          </p:cNvSpPr>
          <p:nvPr>
            <p:ph type="dt" sz="half" idx="10"/>
          </p:nvPr>
        </p:nvSpPr>
        <p:spPr/>
        <p:txBody>
          <a:bodyPr/>
          <a:lstStyle/>
          <a:p>
            <a:fld id="{44D86B7C-C640-4C27-BACD-AB0F6997FEAF}" type="datetimeFigureOut">
              <a:rPr lang="zh-CN" altLang="en-US" smtClean="0"/>
              <a:t>2023/10/19</a:t>
            </a:fld>
            <a:endParaRPr lang="zh-CN" altLang="en-US"/>
          </a:p>
        </p:txBody>
      </p:sp>
      <p:sp>
        <p:nvSpPr>
          <p:cNvPr id="3" name="页脚占位符 2">
            <a:extLst>
              <a:ext uri="{FF2B5EF4-FFF2-40B4-BE49-F238E27FC236}">
                <a16:creationId xmlns:a16="http://schemas.microsoft.com/office/drawing/2014/main" id="{468EB0C5-3A58-FA25-306B-BEDFD56E7F6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7C2A6C2-DEB8-8533-F324-C1793C459B57}"/>
              </a:ext>
            </a:extLst>
          </p:cNvPr>
          <p:cNvSpPr>
            <a:spLocks noGrp="1"/>
          </p:cNvSpPr>
          <p:nvPr>
            <p:ph type="sldNum" sz="quarter" idx="12"/>
          </p:nvPr>
        </p:nvSpPr>
        <p:spPr/>
        <p:txBody>
          <a:bodyPr/>
          <a:lstStyle/>
          <a:p>
            <a:fld id="{E9F382F3-058A-46E4-95A0-75547B4C1CED}" type="slidenum">
              <a:rPr lang="zh-CN" altLang="en-US" smtClean="0"/>
              <a:t>‹#›</a:t>
            </a:fld>
            <a:endParaRPr lang="zh-CN" altLang="en-US"/>
          </a:p>
        </p:txBody>
      </p:sp>
    </p:spTree>
    <p:extLst>
      <p:ext uri="{BB962C8B-B14F-4D97-AF65-F5344CB8AC3E}">
        <p14:creationId xmlns:p14="http://schemas.microsoft.com/office/powerpoint/2010/main" val="256778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92DE2-4A3A-DE03-294C-9CF6EFC906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130928-5F24-6508-BB8C-D373B5FA9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D322572-63EB-E5D6-FD49-D0C4473CE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7A08A9-5F11-2775-3493-B69D8B61AB9A}"/>
              </a:ext>
            </a:extLst>
          </p:cNvPr>
          <p:cNvSpPr>
            <a:spLocks noGrp="1"/>
          </p:cNvSpPr>
          <p:nvPr>
            <p:ph type="dt" sz="half" idx="10"/>
          </p:nvPr>
        </p:nvSpPr>
        <p:spPr/>
        <p:txBody>
          <a:bodyPr/>
          <a:lstStyle/>
          <a:p>
            <a:fld id="{44D86B7C-C640-4C27-BACD-AB0F6997FEAF}" type="datetimeFigureOut">
              <a:rPr lang="zh-CN" altLang="en-US" smtClean="0"/>
              <a:t>2023/10/19</a:t>
            </a:fld>
            <a:endParaRPr lang="zh-CN" altLang="en-US"/>
          </a:p>
        </p:txBody>
      </p:sp>
      <p:sp>
        <p:nvSpPr>
          <p:cNvPr id="6" name="页脚占位符 5">
            <a:extLst>
              <a:ext uri="{FF2B5EF4-FFF2-40B4-BE49-F238E27FC236}">
                <a16:creationId xmlns:a16="http://schemas.microsoft.com/office/drawing/2014/main" id="{254FD87F-8BDD-DE11-5068-063C6D765B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EB0F74-C799-D883-C5D7-14CCC13F8C24}"/>
              </a:ext>
            </a:extLst>
          </p:cNvPr>
          <p:cNvSpPr>
            <a:spLocks noGrp="1"/>
          </p:cNvSpPr>
          <p:nvPr>
            <p:ph type="sldNum" sz="quarter" idx="12"/>
          </p:nvPr>
        </p:nvSpPr>
        <p:spPr/>
        <p:txBody>
          <a:bodyPr/>
          <a:lstStyle/>
          <a:p>
            <a:fld id="{E9F382F3-058A-46E4-95A0-75547B4C1CED}" type="slidenum">
              <a:rPr lang="zh-CN" altLang="en-US" smtClean="0"/>
              <a:t>‹#›</a:t>
            </a:fld>
            <a:endParaRPr lang="zh-CN" altLang="en-US"/>
          </a:p>
        </p:txBody>
      </p:sp>
    </p:spTree>
    <p:extLst>
      <p:ext uri="{BB962C8B-B14F-4D97-AF65-F5344CB8AC3E}">
        <p14:creationId xmlns:p14="http://schemas.microsoft.com/office/powerpoint/2010/main" val="1953277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53086-92F7-9491-6B2C-004B78CB5D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F0B255-BC53-1D05-00B7-70D4A6FC4E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990D647-879C-4FCA-ECB9-91B735072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EDFCBB-7888-BCC3-174E-B79F880E6EDA}"/>
              </a:ext>
            </a:extLst>
          </p:cNvPr>
          <p:cNvSpPr>
            <a:spLocks noGrp="1"/>
          </p:cNvSpPr>
          <p:nvPr>
            <p:ph type="dt" sz="half" idx="10"/>
          </p:nvPr>
        </p:nvSpPr>
        <p:spPr/>
        <p:txBody>
          <a:bodyPr/>
          <a:lstStyle/>
          <a:p>
            <a:fld id="{44D86B7C-C640-4C27-BACD-AB0F6997FEAF}" type="datetimeFigureOut">
              <a:rPr lang="zh-CN" altLang="en-US" smtClean="0"/>
              <a:t>2023/10/19</a:t>
            </a:fld>
            <a:endParaRPr lang="zh-CN" altLang="en-US"/>
          </a:p>
        </p:txBody>
      </p:sp>
      <p:sp>
        <p:nvSpPr>
          <p:cNvPr id="6" name="页脚占位符 5">
            <a:extLst>
              <a:ext uri="{FF2B5EF4-FFF2-40B4-BE49-F238E27FC236}">
                <a16:creationId xmlns:a16="http://schemas.microsoft.com/office/drawing/2014/main" id="{4536BC47-3E22-3D1B-98AA-45D5AA1A88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4EB674-71F2-589F-D295-F5F6A4F37CE9}"/>
              </a:ext>
            </a:extLst>
          </p:cNvPr>
          <p:cNvSpPr>
            <a:spLocks noGrp="1"/>
          </p:cNvSpPr>
          <p:nvPr>
            <p:ph type="sldNum" sz="quarter" idx="12"/>
          </p:nvPr>
        </p:nvSpPr>
        <p:spPr/>
        <p:txBody>
          <a:bodyPr/>
          <a:lstStyle/>
          <a:p>
            <a:fld id="{E9F382F3-058A-46E4-95A0-75547B4C1CED}" type="slidenum">
              <a:rPr lang="zh-CN" altLang="en-US" smtClean="0"/>
              <a:t>‹#›</a:t>
            </a:fld>
            <a:endParaRPr lang="zh-CN" altLang="en-US"/>
          </a:p>
        </p:txBody>
      </p:sp>
    </p:spTree>
    <p:extLst>
      <p:ext uri="{BB962C8B-B14F-4D97-AF65-F5344CB8AC3E}">
        <p14:creationId xmlns:p14="http://schemas.microsoft.com/office/powerpoint/2010/main" val="357345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0D9EEA-2F45-4995-EC56-D6F062E2B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62B900A-071C-808D-96CA-7025A9E1D5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19852E-9EE8-789B-C6AA-1A1EC144B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D86B7C-C640-4C27-BACD-AB0F6997FEAF}" type="datetimeFigureOut">
              <a:rPr lang="zh-CN" altLang="en-US" smtClean="0"/>
              <a:t>2023/10/19</a:t>
            </a:fld>
            <a:endParaRPr lang="zh-CN" altLang="en-US"/>
          </a:p>
        </p:txBody>
      </p:sp>
      <p:sp>
        <p:nvSpPr>
          <p:cNvPr id="5" name="页脚占位符 4">
            <a:extLst>
              <a:ext uri="{FF2B5EF4-FFF2-40B4-BE49-F238E27FC236}">
                <a16:creationId xmlns:a16="http://schemas.microsoft.com/office/drawing/2014/main" id="{EDE367D9-40B6-820D-437E-FA46A41E4D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951AA39-D334-3277-B823-44C4A949BA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382F3-058A-46E4-95A0-75547B4C1CED}" type="slidenum">
              <a:rPr lang="zh-CN" altLang="en-US" smtClean="0"/>
              <a:t>‹#›</a:t>
            </a:fld>
            <a:endParaRPr lang="zh-CN" altLang="en-US"/>
          </a:p>
        </p:txBody>
      </p:sp>
    </p:spTree>
    <p:extLst>
      <p:ext uri="{BB962C8B-B14F-4D97-AF65-F5344CB8AC3E}">
        <p14:creationId xmlns:p14="http://schemas.microsoft.com/office/powerpoint/2010/main" val="165165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DA1CA-9897-B3EB-E32F-42315F507884}"/>
              </a:ext>
            </a:extLst>
          </p:cNvPr>
          <p:cNvSpPr>
            <a:spLocks noGrp="1"/>
          </p:cNvSpPr>
          <p:nvPr>
            <p:ph type="ctrTitle"/>
          </p:nvPr>
        </p:nvSpPr>
        <p:spPr>
          <a:xfrm>
            <a:off x="2984089" y="674482"/>
            <a:ext cx="6223821" cy="1098755"/>
          </a:xfrm>
        </p:spPr>
        <p:txBody>
          <a:bodyPr/>
          <a:lstStyle/>
          <a:p>
            <a:r>
              <a:rPr lang="zh-CN" altLang="en-US" b="1" dirty="0"/>
              <a:t>几何分布</a:t>
            </a:r>
          </a:p>
        </p:txBody>
      </p:sp>
      <p:sp>
        <p:nvSpPr>
          <p:cNvPr id="3" name="副标题 2">
            <a:extLst>
              <a:ext uri="{FF2B5EF4-FFF2-40B4-BE49-F238E27FC236}">
                <a16:creationId xmlns:a16="http://schemas.microsoft.com/office/drawing/2014/main" id="{E584FFD9-71EE-1E5F-DE03-2C318AC3762D}"/>
              </a:ext>
            </a:extLst>
          </p:cNvPr>
          <p:cNvSpPr>
            <a:spLocks noGrp="1"/>
          </p:cNvSpPr>
          <p:nvPr>
            <p:ph type="subTitle" idx="1"/>
          </p:nvPr>
        </p:nvSpPr>
        <p:spPr>
          <a:xfrm>
            <a:off x="1317523" y="5202238"/>
            <a:ext cx="9144000" cy="1655762"/>
          </a:xfrm>
        </p:spPr>
        <p:txBody>
          <a:bodyPr/>
          <a:lstStyle/>
          <a:p>
            <a:r>
              <a:rPr lang="zh-CN" altLang="en-US" dirty="0"/>
              <a:t>罗耀 </a:t>
            </a:r>
            <a:endParaRPr lang="en-US" altLang="zh-CN" dirty="0"/>
          </a:p>
          <a:p>
            <a:r>
              <a:rPr lang="en-US" altLang="zh-CN" dirty="0"/>
              <a:t>2023.10.19</a:t>
            </a:r>
            <a:endParaRPr lang="zh-CN" altLang="en-US" dirty="0"/>
          </a:p>
        </p:txBody>
      </p:sp>
      <p:pic>
        <p:nvPicPr>
          <p:cNvPr id="5" name="图片 4">
            <a:extLst>
              <a:ext uri="{FF2B5EF4-FFF2-40B4-BE49-F238E27FC236}">
                <a16:creationId xmlns:a16="http://schemas.microsoft.com/office/drawing/2014/main" id="{DC678C1B-3282-B71B-F36A-71DFE9D12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103" y="1773237"/>
            <a:ext cx="7570839" cy="3229436"/>
          </a:xfrm>
          <a:prstGeom prst="rect">
            <a:avLst/>
          </a:prstGeom>
        </p:spPr>
      </p:pic>
    </p:spTree>
    <p:extLst>
      <p:ext uri="{BB962C8B-B14F-4D97-AF65-F5344CB8AC3E}">
        <p14:creationId xmlns:p14="http://schemas.microsoft.com/office/powerpoint/2010/main" val="2317584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45405-0005-5841-489C-CCA35B5BED3B}"/>
              </a:ext>
            </a:extLst>
          </p:cNvPr>
          <p:cNvSpPr>
            <a:spLocks noGrp="1"/>
          </p:cNvSpPr>
          <p:nvPr>
            <p:ph type="title"/>
          </p:nvPr>
        </p:nvSpPr>
        <p:spPr/>
        <p:txBody>
          <a:bodyPr/>
          <a:lstStyle/>
          <a:p>
            <a:r>
              <a:rPr lang="en-US" altLang="zh-CN" b="1" dirty="0"/>
              <a:t>Alice</a:t>
            </a:r>
            <a:r>
              <a:rPr lang="zh-CN" altLang="en-US" b="1" dirty="0"/>
              <a:t>的</a:t>
            </a:r>
            <a:r>
              <a:rPr lang="en-US" altLang="zh-CN" b="1" dirty="0"/>
              <a:t>Markov Chain</a:t>
            </a:r>
            <a:endParaRPr lang="zh-CN" altLang="en-US" dirty="0"/>
          </a:p>
        </p:txBody>
      </p:sp>
      <p:pic>
        <p:nvPicPr>
          <p:cNvPr id="5" name="内容占位符 4">
            <a:extLst>
              <a:ext uri="{FF2B5EF4-FFF2-40B4-BE49-F238E27FC236}">
                <a16:creationId xmlns:a16="http://schemas.microsoft.com/office/drawing/2014/main" id="{88627D4E-C3A6-98AF-1B68-26D6230504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8977" y="1912400"/>
            <a:ext cx="9080318" cy="3859135"/>
          </a:xfrm>
        </p:spPr>
      </p:pic>
    </p:spTree>
    <p:extLst>
      <p:ext uri="{BB962C8B-B14F-4D97-AF65-F5344CB8AC3E}">
        <p14:creationId xmlns:p14="http://schemas.microsoft.com/office/powerpoint/2010/main" val="3545572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385D4-0E3D-3D27-BD39-391A3E1FCA93}"/>
              </a:ext>
            </a:extLst>
          </p:cNvPr>
          <p:cNvSpPr>
            <a:spLocks noGrp="1"/>
          </p:cNvSpPr>
          <p:nvPr>
            <p:ph type="title"/>
          </p:nvPr>
        </p:nvSpPr>
        <p:spPr/>
        <p:txBody>
          <a:bodyPr/>
          <a:lstStyle/>
          <a:p>
            <a:r>
              <a:rPr lang="zh-CN" altLang="en-US" b="1" dirty="0"/>
              <a:t>隐马尔可夫模型（</a:t>
            </a:r>
            <a:r>
              <a:rPr lang="en-US" altLang="zh-CN" b="1" dirty="0"/>
              <a:t>Hidden Markov Model</a:t>
            </a:r>
            <a:r>
              <a:rPr lang="zh-CN" altLang="en-US" b="1" dirty="0"/>
              <a:t>）</a:t>
            </a:r>
          </a:p>
        </p:txBody>
      </p:sp>
      <p:sp>
        <p:nvSpPr>
          <p:cNvPr id="3" name="内容占位符 2">
            <a:extLst>
              <a:ext uri="{FF2B5EF4-FFF2-40B4-BE49-F238E27FC236}">
                <a16:creationId xmlns:a16="http://schemas.microsoft.com/office/drawing/2014/main" id="{9EC7FC69-E501-E06E-2E5C-9FABE42C1BC9}"/>
              </a:ext>
            </a:extLst>
          </p:cNvPr>
          <p:cNvSpPr>
            <a:spLocks noGrp="1"/>
          </p:cNvSpPr>
          <p:nvPr>
            <p:ph idx="1"/>
          </p:nvPr>
        </p:nvSpPr>
        <p:spPr/>
        <p:txBody>
          <a:bodyPr/>
          <a:lstStyle/>
          <a:p>
            <a:r>
              <a:rPr lang="zh-CN" altLang="en-US" b="0" i="0" dirty="0">
                <a:solidFill>
                  <a:srgbClr val="121212"/>
                </a:solidFill>
                <a:effectLst/>
                <a:latin typeface="-apple-system"/>
              </a:rPr>
              <a:t>语音识别、机器翻译、中文分词、命名实体识别、词性标注、基因识别等领域</a:t>
            </a:r>
            <a:endParaRPr lang="en-US" altLang="zh-CN" b="0" i="0" dirty="0">
              <a:solidFill>
                <a:srgbClr val="121212"/>
              </a:solidFill>
              <a:effectLst/>
              <a:latin typeface="-apple-system"/>
            </a:endParaRPr>
          </a:p>
          <a:p>
            <a:r>
              <a:rPr lang="zh-CN" altLang="en-US" dirty="0">
                <a:solidFill>
                  <a:srgbClr val="121212"/>
                </a:solidFill>
                <a:latin typeface="-apple-system"/>
              </a:rPr>
              <a:t>观测独立假设、马尔可夫性假设</a:t>
            </a:r>
            <a:endParaRPr lang="en-US" altLang="zh-CN" b="0" i="0" dirty="0">
              <a:solidFill>
                <a:srgbClr val="121212"/>
              </a:solidFill>
              <a:effectLst/>
              <a:latin typeface="-apple-system"/>
            </a:endParaRPr>
          </a:p>
          <a:p>
            <a:endParaRPr lang="zh-CN" altLang="en-US" dirty="0"/>
          </a:p>
        </p:txBody>
      </p:sp>
      <p:pic>
        <p:nvPicPr>
          <p:cNvPr id="5" name="图片 4">
            <a:extLst>
              <a:ext uri="{FF2B5EF4-FFF2-40B4-BE49-F238E27FC236}">
                <a16:creationId xmlns:a16="http://schemas.microsoft.com/office/drawing/2014/main" id="{F4058976-9582-3BB3-34F2-0513E9108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537" y="3351161"/>
            <a:ext cx="5840360" cy="3285203"/>
          </a:xfrm>
          <a:prstGeom prst="rect">
            <a:avLst/>
          </a:prstGeom>
        </p:spPr>
      </p:pic>
    </p:spTree>
    <p:extLst>
      <p:ext uri="{BB962C8B-B14F-4D97-AF65-F5344CB8AC3E}">
        <p14:creationId xmlns:p14="http://schemas.microsoft.com/office/powerpoint/2010/main" val="559956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FBCF3-28C6-8D5B-2D36-B4DF6341EC19}"/>
              </a:ext>
            </a:extLst>
          </p:cNvPr>
          <p:cNvSpPr>
            <a:spLocks noGrp="1"/>
          </p:cNvSpPr>
          <p:nvPr>
            <p:ph type="title"/>
          </p:nvPr>
        </p:nvSpPr>
        <p:spPr/>
        <p:txBody>
          <a:bodyPr/>
          <a:lstStyle/>
          <a:p>
            <a:r>
              <a:rPr lang="en-US" altLang="zh-CN" b="1" dirty="0"/>
              <a:t>HMM</a:t>
            </a:r>
            <a:r>
              <a:rPr lang="zh-CN" altLang="en-US" b="1" dirty="0"/>
              <a:t>应用：解码问题</a:t>
            </a:r>
          </a:p>
        </p:txBody>
      </p:sp>
      <p:sp>
        <p:nvSpPr>
          <p:cNvPr id="3" name="内容占位符 2">
            <a:extLst>
              <a:ext uri="{FF2B5EF4-FFF2-40B4-BE49-F238E27FC236}">
                <a16:creationId xmlns:a16="http://schemas.microsoft.com/office/drawing/2014/main" id="{ACB288BE-1C89-F509-6EF4-83B3A14E406D}"/>
              </a:ext>
            </a:extLst>
          </p:cNvPr>
          <p:cNvSpPr>
            <a:spLocks noGrp="1"/>
          </p:cNvSpPr>
          <p:nvPr>
            <p:ph idx="1"/>
          </p:nvPr>
        </p:nvSpPr>
        <p:spPr>
          <a:xfrm>
            <a:off x="838200" y="1825624"/>
            <a:ext cx="10515600" cy="4801317"/>
          </a:xfrm>
        </p:spPr>
        <p:txBody>
          <a:bodyPr>
            <a:normAutofit lnSpcReduction="10000"/>
          </a:bodyPr>
          <a:lstStyle/>
          <a:p>
            <a:r>
              <a:rPr lang="zh-CN" altLang="en-US" dirty="0"/>
              <a:t>观测序列和模型</a:t>
            </a:r>
            <a:r>
              <a:rPr lang="zh-CN" altLang="el-GR" dirty="0"/>
              <a:t>，</a:t>
            </a:r>
            <a:r>
              <a:rPr lang="zh-CN" altLang="en-US" dirty="0"/>
              <a:t>通过什么样的方法找到与观测序列最匹配的状态序列或模型的隐藏状态</a:t>
            </a:r>
          </a:p>
          <a:p>
            <a:r>
              <a:rPr lang="zh-CN" altLang="en-US" dirty="0"/>
              <a:t>韦特比（</a:t>
            </a:r>
            <a:r>
              <a:rPr lang="en-US" altLang="zh-CN" dirty="0"/>
              <a:t>Viterbi</a:t>
            </a:r>
            <a:r>
              <a:rPr lang="zh-CN" altLang="en-US" dirty="0"/>
              <a:t>）算法</a:t>
            </a:r>
            <a:endParaRPr lang="en-US" altLang="zh-CN" dirty="0"/>
          </a:p>
          <a:p>
            <a:r>
              <a:rPr lang="zh-CN" altLang="en-US" dirty="0"/>
              <a:t>给一个汉语句子作为输入，以“</a:t>
            </a:r>
            <a:r>
              <a:rPr lang="en-US" altLang="zh-CN" dirty="0"/>
              <a:t>BEMS”</a:t>
            </a:r>
            <a:r>
              <a:rPr lang="zh-CN" altLang="en-US" dirty="0"/>
              <a:t>组成的序列串作为输出</a:t>
            </a:r>
            <a:endParaRPr lang="en-US" altLang="zh-CN" dirty="0"/>
          </a:p>
          <a:p>
            <a:r>
              <a:rPr lang="en-US" altLang="zh-CN" dirty="0"/>
              <a:t>Begin, End, Middle, Single</a:t>
            </a:r>
          </a:p>
          <a:p>
            <a:endParaRPr lang="en-US" altLang="zh-CN" dirty="0"/>
          </a:p>
          <a:p>
            <a:r>
              <a:rPr lang="zh-CN" altLang="en-US" dirty="0"/>
              <a:t>小明硕士毕业于中国科学院计算所</a:t>
            </a:r>
            <a:endParaRPr lang="en-US" altLang="zh-CN" dirty="0"/>
          </a:p>
          <a:p>
            <a:r>
              <a:rPr lang="en-US" altLang="zh-CN" dirty="0"/>
              <a:t>BEBEBMEBEBMEBES</a:t>
            </a:r>
          </a:p>
          <a:p>
            <a:r>
              <a:rPr lang="en-US" altLang="zh-CN" dirty="0"/>
              <a:t>BE/BE/BME/BE/BME/BE/S</a:t>
            </a:r>
          </a:p>
          <a:p>
            <a:r>
              <a:rPr lang="zh-CN" altLang="en-US" dirty="0"/>
              <a:t>小明</a:t>
            </a:r>
            <a:r>
              <a:rPr lang="en-US" altLang="zh-CN" dirty="0"/>
              <a:t>/</a:t>
            </a:r>
            <a:r>
              <a:rPr lang="zh-CN" altLang="en-US" dirty="0"/>
              <a:t>硕士</a:t>
            </a:r>
            <a:r>
              <a:rPr lang="en-US" altLang="zh-CN" dirty="0"/>
              <a:t>/</a:t>
            </a:r>
            <a:r>
              <a:rPr lang="zh-CN" altLang="en-US" dirty="0"/>
              <a:t>毕业于</a:t>
            </a:r>
            <a:r>
              <a:rPr lang="en-US" altLang="zh-CN" dirty="0"/>
              <a:t>/</a:t>
            </a:r>
            <a:r>
              <a:rPr lang="zh-CN" altLang="en-US" dirty="0"/>
              <a:t>中国</a:t>
            </a:r>
            <a:r>
              <a:rPr lang="en-US" altLang="zh-CN" dirty="0"/>
              <a:t>/</a:t>
            </a:r>
            <a:r>
              <a:rPr lang="zh-CN" altLang="en-US" dirty="0"/>
              <a:t>科学院</a:t>
            </a:r>
            <a:r>
              <a:rPr lang="en-US" altLang="zh-CN" dirty="0"/>
              <a:t>/</a:t>
            </a:r>
            <a:r>
              <a:rPr lang="zh-CN" altLang="en-US" dirty="0"/>
              <a:t>计算</a:t>
            </a:r>
            <a:r>
              <a:rPr lang="en-US" altLang="zh-CN" dirty="0"/>
              <a:t>/</a:t>
            </a:r>
            <a:r>
              <a:rPr lang="zh-CN" altLang="en-US" dirty="0"/>
              <a:t>所</a:t>
            </a:r>
          </a:p>
        </p:txBody>
      </p:sp>
    </p:spTree>
    <p:extLst>
      <p:ext uri="{BB962C8B-B14F-4D97-AF65-F5344CB8AC3E}">
        <p14:creationId xmlns:p14="http://schemas.microsoft.com/office/powerpoint/2010/main" val="210534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EA777-7579-EB03-B911-A5900BE41F03}"/>
              </a:ext>
            </a:extLst>
          </p:cNvPr>
          <p:cNvSpPr>
            <a:spLocks noGrp="1"/>
          </p:cNvSpPr>
          <p:nvPr>
            <p:ph type="title"/>
          </p:nvPr>
        </p:nvSpPr>
        <p:spPr/>
        <p:txBody>
          <a:bodyPr/>
          <a:lstStyle/>
          <a:p>
            <a:r>
              <a:rPr lang="en-US" altLang="zh-CN" b="1" dirty="0"/>
              <a:t>HMM</a:t>
            </a:r>
            <a:r>
              <a:rPr lang="zh-CN" altLang="en-US" b="1" dirty="0"/>
              <a:t>应用：学习问题</a:t>
            </a:r>
            <a:endParaRPr lang="zh-CN" altLang="en-US" dirty="0"/>
          </a:p>
        </p:txBody>
      </p:sp>
      <p:sp>
        <p:nvSpPr>
          <p:cNvPr id="3" name="内容占位符 2">
            <a:extLst>
              <a:ext uri="{FF2B5EF4-FFF2-40B4-BE49-F238E27FC236}">
                <a16:creationId xmlns:a16="http://schemas.microsoft.com/office/drawing/2014/main" id="{F39B19A1-DD64-E650-51D7-7C0FA5E8A9A4}"/>
              </a:ext>
            </a:extLst>
          </p:cNvPr>
          <p:cNvSpPr>
            <a:spLocks noGrp="1"/>
          </p:cNvSpPr>
          <p:nvPr>
            <p:ph idx="1"/>
          </p:nvPr>
        </p:nvSpPr>
        <p:spPr/>
        <p:txBody>
          <a:bodyPr/>
          <a:lstStyle/>
          <a:p>
            <a:r>
              <a:rPr lang="zh-CN" altLang="en-US" dirty="0"/>
              <a:t>给定观测序列，训练模型可以更好的表现观测数据。</a:t>
            </a:r>
          </a:p>
        </p:txBody>
      </p:sp>
      <p:pic>
        <p:nvPicPr>
          <p:cNvPr id="5" name="图片 4">
            <a:extLst>
              <a:ext uri="{FF2B5EF4-FFF2-40B4-BE49-F238E27FC236}">
                <a16:creationId xmlns:a16="http://schemas.microsoft.com/office/drawing/2014/main" id="{847DAB1A-B0CA-C1D5-46E9-7EB46C9B2E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820" y="2423651"/>
            <a:ext cx="7735710" cy="4351337"/>
          </a:xfrm>
          <a:prstGeom prst="rect">
            <a:avLst/>
          </a:prstGeom>
        </p:spPr>
      </p:pic>
    </p:spTree>
    <p:extLst>
      <p:ext uri="{BB962C8B-B14F-4D97-AF65-F5344CB8AC3E}">
        <p14:creationId xmlns:p14="http://schemas.microsoft.com/office/powerpoint/2010/main" val="43380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AB99E-7FCD-DDF9-735A-8424D0AE1D75}"/>
              </a:ext>
            </a:extLst>
          </p:cNvPr>
          <p:cNvSpPr>
            <a:spLocks noGrp="1"/>
          </p:cNvSpPr>
          <p:nvPr>
            <p:ph type="title"/>
          </p:nvPr>
        </p:nvSpPr>
        <p:spPr/>
        <p:txBody>
          <a:bodyPr/>
          <a:lstStyle/>
          <a:p>
            <a:r>
              <a:rPr lang="zh-CN" altLang="en-US" b="1" dirty="0"/>
              <a:t>马尔可夫链（</a:t>
            </a:r>
            <a:r>
              <a:rPr lang="en-US" altLang="zh-CN" b="1" dirty="0"/>
              <a:t>Markov Chain</a:t>
            </a:r>
            <a:r>
              <a:rPr lang="zh-CN" altLang="en-US" b="1" dirty="0"/>
              <a:t>）</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6BCEB4C-C2B0-F642-799F-0BC720390184}"/>
                  </a:ext>
                </a:extLst>
              </p:cNvPr>
              <p:cNvSpPr>
                <a:spLocks noGrp="1"/>
              </p:cNvSpPr>
              <p:nvPr>
                <p:ph idx="1"/>
              </p:nvPr>
            </p:nvSpPr>
            <p:spPr/>
            <p:txBody>
              <a:bodyPr/>
              <a:lstStyle/>
              <a:p>
                <a:r>
                  <a:rPr lang="en-US" altLang="zh-CN" dirty="0"/>
                  <a:t>“The future is independent of the past given the present!”</a:t>
                </a:r>
              </a:p>
              <a:p>
                <a:r>
                  <a:rPr lang="zh-CN" altLang="en-US" dirty="0"/>
                  <a:t>随机过程：若一随机系统的样本点是随机函数，则称此函数为样本函数，这一随机系统全部样本函数的集合是一个随机过程。</a:t>
                </a:r>
                <a:endParaRPr lang="en-US" altLang="zh-CN" dirty="0"/>
              </a:p>
              <a:p>
                <a:r>
                  <a:rPr lang="zh-CN" altLang="en-US" dirty="0"/>
                  <a:t>马尔可夫链（</a:t>
                </a:r>
                <a:r>
                  <a:rPr lang="en-US" altLang="zh-CN" dirty="0"/>
                  <a:t>Markov chain</a:t>
                </a:r>
                <a:r>
                  <a:rPr lang="zh-CN" altLang="en-US" dirty="0"/>
                  <a:t>），又称离散时间马尔可夫链（</a:t>
                </a:r>
                <a:r>
                  <a:rPr lang="en-US" altLang="zh-CN" dirty="0"/>
                  <a:t>discrete-time Markov chain</a:t>
                </a:r>
                <a:r>
                  <a:rPr lang="zh-CN" altLang="en-US" dirty="0"/>
                  <a:t>）为状态空间中经过从一个状态到另一个状态的转换的随机过程。</a:t>
                </a:r>
                <a:endParaRPr lang="en-US" altLang="zh-CN" dirty="0"/>
              </a:p>
              <a:p>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𝑡</m:t>
                            </m:r>
                          </m:sub>
                        </m:sSub>
                      </m:e>
                    </m:d>
                  </m:oMath>
                </a14:m>
                <a:endParaRPr lang="en-US" altLang="zh-CN" b="0" dirty="0"/>
              </a:p>
              <a:p>
                <a:r>
                  <a:rPr lang="zh-CN" altLang="en-US" dirty="0"/>
                  <a:t>核心三要素：状态空间、无记忆性、转移矩阵</a:t>
                </a:r>
              </a:p>
            </p:txBody>
          </p:sp>
        </mc:Choice>
        <mc:Fallback>
          <p:sp>
            <p:nvSpPr>
              <p:cNvPr id="3" name="内容占位符 2">
                <a:extLst>
                  <a:ext uri="{FF2B5EF4-FFF2-40B4-BE49-F238E27FC236}">
                    <a16:creationId xmlns:a16="http://schemas.microsoft.com/office/drawing/2014/main" id="{96BCEB4C-C2B0-F642-799F-0BC720390184}"/>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7430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9FF9A4-DBF9-398F-34B0-A5184218EFA4}"/>
              </a:ext>
            </a:extLst>
          </p:cNvPr>
          <p:cNvSpPr>
            <a:spLocks noGrp="1"/>
          </p:cNvSpPr>
          <p:nvPr>
            <p:ph type="title"/>
          </p:nvPr>
        </p:nvSpPr>
        <p:spPr/>
        <p:txBody>
          <a:bodyPr/>
          <a:lstStyle/>
          <a:p>
            <a:r>
              <a:rPr lang="zh-CN" altLang="en-US" b="1" dirty="0"/>
              <a:t>一些例子</a:t>
            </a:r>
          </a:p>
        </p:txBody>
      </p:sp>
      <p:pic>
        <p:nvPicPr>
          <p:cNvPr id="5" name="内容占位符 4">
            <a:extLst>
              <a:ext uri="{FF2B5EF4-FFF2-40B4-BE49-F238E27FC236}">
                <a16:creationId xmlns:a16="http://schemas.microsoft.com/office/drawing/2014/main" id="{22ABFA9A-ADCB-AF10-FEEC-E228FDAED9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654" y="1690688"/>
            <a:ext cx="5091728" cy="2591252"/>
          </a:xfrm>
        </p:spPr>
      </p:pic>
      <p:pic>
        <p:nvPicPr>
          <p:cNvPr id="7" name="图片 6">
            <a:extLst>
              <a:ext uri="{FF2B5EF4-FFF2-40B4-BE49-F238E27FC236}">
                <a16:creationId xmlns:a16="http://schemas.microsoft.com/office/drawing/2014/main" id="{A64C58FA-7601-59C6-3580-2E8108F98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4163" y="1690688"/>
            <a:ext cx="5756183" cy="2740588"/>
          </a:xfrm>
          <a:prstGeom prst="rect">
            <a:avLst/>
          </a:prstGeom>
        </p:spPr>
      </p:pic>
      <p:sp>
        <p:nvSpPr>
          <p:cNvPr id="8" name="文本框 7">
            <a:extLst>
              <a:ext uri="{FF2B5EF4-FFF2-40B4-BE49-F238E27FC236}">
                <a16:creationId xmlns:a16="http://schemas.microsoft.com/office/drawing/2014/main" id="{CA89FCB0-5FC5-8B61-5CEB-285D6C01DB7E}"/>
              </a:ext>
            </a:extLst>
          </p:cNvPr>
          <p:cNvSpPr txBox="1"/>
          <p:nvPr/>
        </p:nvSpPr>
        <p:spPr>
          <a:xfrm>
            <a:off x="6853084" y="4431276"/>
            <a:ext cx="3893574" cy="369332"/>
          </a:xfrm>
          <a:prstGeom prst="rect">
            <a:avLst/>
          </a:prstGeom>
          <a:noFill/>
        </p:spPr>
        <p:txBody>
          <a:bodyPr wrap="square" rtlCol="0">
            <a:spAutoFit/>
          </a:bodyPr>
          <a:lstStyle/>
          <a:p>
            <a:r>
              <a:rPr lang="zh-CN" altLang="en-US" dirty="0"/>
              <a:t>左侧的是马尔可夫模型而右侧的不是</a:t>
            </a:r>
          </a:p>
        </p:txBody>
      </p:sp>
      <p:sp>
        <p:nvSpPr>
          <p:cNvPr id="9" name="文本框 8">
            <a:extLst>
              <a:ext uri="{FF2B5EF4-FFF2-40B4-BE49-F238E27FC236}">
                <a16:creationId xmlns:a16="http://schemas.microsoft.com/office/drawing/2014/main" id="{BFD6D6BF-3D8E-BC2F-9CFC-68969F81E6FC}"/>
              </a:ext>
            </a:extLst>
          </p:cNvPr>
          <p:cNvSpPr txBox="1"/>
          <p:nvPr/>
        </p:nvSpPr>
        <p:spPr>
          <a:xfrm>
            <a:off x="1871023" y="4431276"/>
            <a:ext cx="2492990" cy="369332"/>
          </a:xfrm>
          <a:prstGeom prst="rect">
            <a:avLst/>
          </a:prstGeom>
          <a:noFill/>
        </p:spPr>
        <p:txBody>
          <a:bodyPr wrap="none" rtlCol="0">
            <a:spAutoFit/>
          </a:bodyPr>
          <a:lstStyle/>
          <a:p>
            <a:r>
              <a:rPr lang="zh-CN" altLang="en-US" dirty="0"/>
              <a:t>转移方程及其直观理解</a:t>
            </a:r>
          </a:p>
        </p:txBody>
      </p:sp>
    </p:spTree>
    <p:extLst>
      <p:ext uri="{BB962C8B-B14F-4D97-AF65-F5344CB8AC3E}">
        <p14:creationId xmlns:p14="http://schemas.microsoft.com/office/powerpoint/2010/main" val="182349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BF0EE-081C-7D1E-EDFB-2E299ED8727F}"/>
              </a:ext>
            </a:extLst>
          </p:cNvPr>
          <p:cNvSpPr>
            <a:spLocks noGrp="1"/>
          </p:cNvSpPr>
          <p:nvPr>
            <p:ph type="title"/>
          </p:nvPr>
        </p:nvSpPr>
        <p:spPr/>
        <p:txBody>
          <a:bodyPr/>
          <a:lstStyle/>
          <a:p>
            <a:r>
              <a:rPr lang="zh-CN" altLang="en-US" b="1" dirty="0"/>
              <a:t>马尔科夫链的稳态分布</a:t>
            </a:r>
          </a:p>
        </p:txBody>
      </p:sp>
      <p:pic>
        <p:nvPicPr>
          <p:cNvPr id="7" name="内容占位符 6">
            <a:extLst>
              <a:ext uri="{FF2B5EF4-FFF2-40B4-BE49-F238E27FC236}">
                <a16:creationId xmlns:a16="http://schemas.microsoft.com/office/drawing/2014/main" id="{11903A16-A651-B3A4-59BC-168BCB95A4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430" y="1471664"/>
            <a:ext cx="3950908" cy="4351338"/>
          </a:xfrm>
        </p:spPr>
      </p:pic>
      <p:pic>
        <p:nvPicPr>
          <p:cNvPr id="9" name="图片 8">
            <a:extLst>
              <a:ext uri="{FF2B5EF4-FFF2-40B4-BE49-F238E27FC236}">
                <a16:creationId xmlns:a16="http://schemas.microsoft.com/office/drawing/2014/main" id="{A0369AC3-F7C7-DA48-A651-B78F1CE8B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1338" y="1471664"/>
            <a:ext cx="4837578" cy="3071700"/>
          </a:xfrm>
          <a:prstGeom prst="rect">
            <a:avLst/>
          </a:prstGeom>
        </p:spPr>
      </p:pic>
      <p:pic>
        <p:nvPicPr>
          <p:cNvPr id="11" name="图片 10">
            <a:extLst>
              <a:ext uri="{FF2B5EF4-FFF2-40B4-BE49-F238E27FC236}">
                <a16:creationId xmlns:a16="http://schemas.microsoft.com/office/drawing/2014/main" id="{B400F49D-DD16-5A75-AA7C-D15928B523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3467" y="2466094"/>
            <a:ext cx="3069326" cy="3731814"/>
          </a:xfrm>
          <a:prstGeom prst="rect">
            <a:avLst/>
          </a:prstGeom>
        </p:spPr>
      </p:pic>
    </p:spTree>
    <p:extLst>
      <p:ext uri="{BB962C8B-B14F-4D97-AF65-F5344CB8AC3E}">
        <p14:creationId xmlns:p14="http://schemas.microsoft.com/office/powerpoint/2010/main" val="375157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CA4C9-90AB-9DF1-0FBE-B47E90912280}"/>
              </a:ext>
            </a:extLst>
          </p:cNvPr>
          <p:cNvSpPr>
            <a:spLocks noGrp="1"/>
          </p:cNvSpPr>
          <p:nvPr>
            <p:ph type="title"/>
          </p:nvPr>
        </p:nvSpPr>
        <p:spPr/>
        <p:txBody>
          <a:bodyPr/>
          <a:lstStyle/>
          <a:p>
            <a:r>
              <a:rPr lang="zh-CN" altLang="en-US" b="1" dirty="0"/>
              <a:t>稳态的性质</a:t>
            </a:r>
          </a:p>
        </p:txBody>
      </p:sp>
      <p:sp>
        <p:nvSpPr>
          <p:cNvPr id="3" name="内容占位符 2">
            <a:extLst>
              <a:ext uri="{FF2B5EF4-FFF2-40B4-BE49-F238E27FC236}">
                <a16:creationId xmlns:a16="http://schemas.microsoft.com/office/drawing/2014/main" id="{98736440-AFD5-9C20-A3B7-168E5AF79311}"/>
              </a:ext>
            </a:extLst>
          </p:cNvPr>
          <p:cNvSpPr>
            <a:spLocks noGrp="1"/>
          </p:cNvSpPr>
          <p:nvPr>
            <p:ph idx="1"/>
          </p:nvPr>
        </p:nvSpPr>
        <p:spPr>
          <a:xfrm>
            <a:off x="838200" y="1825625"/>
            <a:ext cx="4923503" cy="4351338"/>
          </a:xfrm>
        </p:spPr>
        <p:txBody>
          <a:bodyPr/>
          <a:lstStyle/>
          <a:p>
            <a:r>
              <a:rPr lang="zh-CN" altLang="en-US" dirty="0"/>
              <a:t>稳态不一定一定具有，但具有稳态就一定可以达到稳态</a:t>
            </a:r>
            <a:endParaRPr lang="en-US" altLang="zh-CN" dirty="0"/>
          </a:p>
          <a:p>
            <a:r>
              <a:rPr lang="zh-CN" altLang="en-US" dirty="0"/>
              <a:t>（</a:t>
            </a:r>
            <a:r>
              <a:rPr lang="en-US" altLang="zh-CN" dirty="0"/>
              <a:t>https://www.zhihu.com/question/443244508</a:t>
            </a:r>
            <a:r>
              <a:rPr lang="zh-CN" altLang="en-US" dirty="0"/>
              <a:t>）</a:t>
            </a:r>
            <a:endParaRPr lang="en-US" altLang="zh-CN" dirty="0"/>
          </a:p>
          <a:p>
            <a:r>
              <a:rPr lang="zh-CN" altLang="en-US" dirty="0"/>
              <a:t>遍历性、不可约性和非周期性，必须同时满足，稳态才具有唯一性</a:t>
            </a:r>
          </a:p>
        </p:txBody>
      </p:sp>
      <p:pic>
        <p:nvPicPr>
          <p:cNvPr id="5" name="图片 4">
            <a:extLst>
              <a:ext uri="{FF2B5EF4-FFF2-40B4-BE49-F238E27FC236}">
                <a16:creationId xmlns:a16="http://schemas.microsoft.com/office/drawing/2014/main" id="{95BDA427-D8DD-F8AA-4AE6-899211110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0299" y="1027906"/>
            <a:ext cx="4503368" cy="4618995"/>
          </a:xfrm>
          <a:prstGeom prst="rect">
            <a:avLst/>
          </a:prstGeom>
        </p:spPr>
      </p:pic>
    </p:spTree>
    <p:extLst>
      <p:ext uri="{BB962C8B-B14F-4D97-AF65-F5344CB8AC3E}">
        <p14:creationId xmlns:p14="http://schemas.microsoft.com/office/powerpoint/2010/main" val="3625545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B8E6F-92C0-E795-3B7C-48C6B228F11B}"/>
              </a:ext>
            </a:extLst>
          </p:cNvPr>
          <p:cNvSpPr>
            <a:spLocks noGrp="1"/>
          </p:cNvSpPr>
          <p:nvPr>
            <p:ph type="title"/>
          </p:nvPr>
        </p:nvSpPr>
        <p:spPr/>
        <p:txBody>
          <a:bodyPr/>
          <a:lstStyle/>
          <a:p>
            <a:r>
              <a:rPr lang="zh-CN" altLang="en-US" b="1" dirty="0"/>
              <a:t>掷骰子</a:t>
            </a:r>
          </a:p>
        </p:txBody>
      </p:sp>
      <p:sp>
        <p:nvSpPr>
          <p:cNvPr id="3" name="内容占位符 2">
            <a:extLst>
              <a:ext uri="{FF2B5EF4-FFF2-40B4-BE49-F238E27FC236}">
                <a16:creationId xmlns:a16="http://schemas.microsoft.com/office/drawing/2014/main" id="{AF2EBB25-AAF7-F833-CE75-49B1F34E76EA}"/>
              </a:ext>
            </a:extLst>
          </p:cNvPr>
          <p:cNvSpPr>
            <a:spLocks noGrp="1"/>
          </p:cNvSpPr>
          <p:nvPr>
            <p:ph idx="1"/>
          </p:nvPr>
        </p:nvSpPr>
        <p:spPr/>
        <p:txBody>
          <a:bodyPr/>
          <a:lstStyle/>
          <a:p>
            <a:r>
              <a:rPr lang="zh-CN" altLang="en-US" dirty="0"/>
              <a:t>连续掷出一个六面骰子，出现</a:t>
            </a:r>
            <a:r>
              <a:rPr lang="en-US" altLang="zh-CN" dirty="0"/>
              <a:t>1-6</a:t>
            </a:r>
            <a:r>
              <a:rPr lang="zh-CN" altLang="en-US" dirty="0"/>
              <a:t>点的概率相等，直到出现</a:t>
            </a:r>
            <a:r>
              <a:rPr lang="en-US" altLang="zh-CN" dirty="0"/>
              <a:t>666</a:t>
            </a:r>
            <a:r>
              <a:rPr lang="zh-CN" altLang="en-US" dirty="0"/>
              <a:t>这三序列时停下，期望的投掷次数是多少？</a:t>
            </a:r>
            <a:endParaRPr lang="en-US" altLang="zh-CN" dirty="0"/>
          </a:p>
          <a:p>
            <a:r>
              <a:rPr lang="zh-CN" altLang="en-US" dirty="0"/>
              <a:t>出现</a:t>
            </a:r>
            <a:r>
              <a:rPr lang="en-US" altLang="zh-CN" dirty="0"/>
              <a:t>613</a:t>
            </a:r>
            <a:r>
              <a:rPr lang="zh-CN" altLang="en-US" dirty="0"/>
              <a:t>时停下，期望是多少？</a:t>
            </a:r>
            <a:endParaRPr lang="en-US" altLang="zh-CN" dirty="0"/>
          </a:p>
          <a:p>
            <a:r>
              <a:rPr lang="zh-CN" altLang="en-US" dirty="0"/>
              <a:t>这两个一样吗？</a:t>
            </a:r>
          </a:p>
        </p:txBody>
      </p:sp>
    </p:spTree>
    <p:extLst>
      <p:ext uri="{BB962C8B-B14F-4D97-AF65-F5344CB8AC3E}">
        <p14:creationId xmlns:p14="http://schemas.microsoft.com/office/powerpoint/2010/main" val="87899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CD58F-CDFA-F8A1-B6C2-63824E19661E}"/>
              </a:ext>
            </a:extLst>
          </p:cNvPr>
          <p:cNvSpPr>
            <a:spLocks noGrp="1"/>
          </p:cNvSpPr>
          <p:nvPr>
            <p:ph type="title"/>
          </p:nvPr>
        </p:nvSpPr>
        <p:spPr/>
        <p:txBody>
          <a:bodyPr/>
          <a:lstStyle/>
          <a:p>
            <a:r>
              <a:rPr lang="zh-CN" altLang="en-US" b="1" dirty="0"/>
              <a:t>并不一样</a:t>
            </a:r>
          </a:p>
        </p:txBody>
      </p:sp>
      <p:pic>
        <p:nvPicPr>
          <p:cNvPr id="5" name="内容占位符 4">
            <a:extLst>
              <a:ext uri="{FF2B5EF4-FFF2-40B4-BE49-F238E27FC236}">
                <a16:creationId xmlns:a16="http://schemas.microsoft.com/office/drawing/2014/main" id="{648120DD-B1E4-B749-91D2-5F2B48CD20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186" y="1884619"/>
            <a:ext cx="5816814" cy="4351338"/>
          </a:xfrm>
        </p:spPr>
      </p:pic>
      <p:pic>
        <p:nvPicPr>
          <p:cNvPr id="7" name="图片 6">
            <a:extLst>
              <a:ext uri="{FF2B5EF4-FFF2-40B4-BE49-F238E27FC236}">
                <a16:creationId xmlns:a16="http://schemas.microsoft.com/office/drawing/2014/main" id="{7F532655-091D-834B-5CDB-6EC7462CE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570" y="1884619"/>
            <a:ext cx="5620244" cy="4351338"/>
          </a:xfrm>
          <a:prstGeom prst="rect">
            <a:avLst/>
          </a:prstGeom>
        </p:spPr>
      </p:pic>
    </p:spTree>
    <p:extLst>
      <p:ext uri="{BB962C8B-B14F-4D97-AF65-F5344CB8AC3E}">
        <p14:creationId xmlns:p14="http://schemas.microsoft.com/office/powerpoint/2010/main" val="3925487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F9F09-78EE-1BEA-AC67-4F67D61774C9}"/>
              </a:ext>
            </a:extLst>
          </p:cNvPr>
          <p:cNvSpPr>
            <a:spLocks noGrp="1"/>
          </p:cNvSpPr>
          <p:nvPr>
            <p:ph type="title"/>
          </p:nvPr>
        </p:nvSpPr>
        <p:spPr/>
        <p:txBody>
          <a:bodyPr/>
          <a:lstStyle/>
          <a:p>
            <a:r>
              <a:rPr lang="zh-CN" altLang="en-US" b="1" dirty="0"/>
              <a:t>一个更简单的模型</a:t>
            </a:r>
          </a:p>
        </p:txBody>
      </p:sp>
      <p:sp>
        <p:nvSpPr>
          <p:cNvPr id="3" name="内容占位符 2">
            <a:extLst>
              <a:ext uri="{FF2B5EF4-FFF2-40B4-BE49-F238E27FC236}">
                <a16:creationId xmlns:a16="http://schemas.microsoft.com/office/drawing/2014/main" id="{B60DBF35-79A3-C8AC-D3B3-B35B12E369CE}"/>
              </a:ext>
            </a:extLst>
          </p:cNvPr>
          <p:cNvSpPr>
            <a:spLocks noGrp="1"/>
          </p:cNvSpPr>
          <p:nvPr>
            <p:ph idx="1"/>
          </p:nvPr>
        </p:nvSpPr>
        <p:spPr/>
        <p:txBody>
          <a:bodyPr/>
          <a:lstStyle/>
          <a:p>
            <a:r>
              <a:rPr lang="zh-CN" altLang="en-US" b="0" i="0" dirty="0">
                <a:solidFill>
                  <a:srgbClr val="191919"/>
                </a:solidFill>
                <a:effectLst/>
                <a:latin typeface="-apple-system"/>
              </a:rPr>
              <a:t>假设我们有</a:t>
            </a:r>
            <a:r>
              <a:rPr lang="en-US" altLang="zh-CN" b="0" i="0" dirty="0">
                <a:solidFill>
                  <a:srgbClr val="191919"/>
                </a:solidFill>
                <a:effectLst/>
                <a:latin typeface="-apple-system"/>
              </a:rPr>
              <a:t>2</a:t>
            </a:r>
            <a:r>
              <a:rPr lang="zh-CN" altLang="en-US" b="0" i="0" dirty="0">
                <a:solidFill>
                  <a:srgbClr val="191919"/>
                </a:solidFill>
                <a:effectLst/>
                <a:latin typeface="-apple-system"/>
              </a:rPr>
              <a:t>个志愿者：</a:t>
            </a:r>
            <a:r>
              <a:rPr lang="en-US" altLang="zh-CN" b="0" i="0" dirty="0">
                <a:solidFill>
                  <a:srgbClr val="191919"/>
                </a:solidFill>
                <a:effectLst/>
                <a:latin typeface="-apple-system"/>
              </a:rPr>
              <a:t>Alice </a:t>
            </a:r>
            <a:r>
              <a:rPr lang="zh-CN" altLang="en-US" b="0" i="0" dirty="0">
                <a:solidFill>
                  <a:srgbClr val="191919"/>
                </a:solidFill>
                <a:effectLst/>
                <a:latin typeface="-apple-system"/>
              </a:rPr>
              <a:t>和 </a:t>
            </a:r>
            <a:r>
              <a:rPr lang="en-US" altLang="zh-CN" b="0" i="0" dirty="0">
                <a:solidFill>
                  <a:srgbClr val="191919"/>
                </a:solidFill>
                <a:effectLst/>
                <a:latin typeface="-apple-system"/>
              </a:rPr>
              <a:t>Bob</a:t>
            </a:r>
            <a:r>
              <a:rPr lang="zh-CN" altLang="en-US" b="0" i="0" dirty="0">
                <a:solidFill>
                  <a:srgbClr val="191919"/>
                </a:solidFill>
                <a:effectLst/>
                <a:latin typeface="-apple-system"/>
              </a:rPr>
              <a:t>。我们给他们每人一枚公平的硬币。我们要求</a:t>
            </a:r>
            <a:r>
              <a:rPr lang="en-US" altLang="zh-CN" b="0" i="0" dirty="0">
                <a:solidFill>
                  <a:srgbClr val="191919"/>
                </a:solidFill>
                <a:effectLst/>
                <a:latin typeface="-apple-system"/>
              </a:rPr>
              <a:t>Alice</a:t>
            </a:r>
            <a:r>
              <a:rPr lang="zh-CN" altLang="en-US" b="0" i="0" dirty="0">
                <a:solidFill>
                  <a:srgbClr val="191919"/>
                </a:solidFill>
                <a:effectLst/>
                <a:latin typeface="-apple-system"/>
              </a:rPr>
              <a:t>持续抛硬币，直到她看到正面然后下一次紧跟其后的是反面（即模式 </a:t>
            </a:r>
            <a:r>
              <a:rPr lang="en-US" altLang="zh-CN" b="0" i="0" dirty="0">
                <a:solidFill>
                  <a:srgbClr val="191919"/>
                </a:solidFill>
                <a:effectLst/>
                <a:latin typeface="-apple-system"/>
              </a:rPr>
              <a:t>HT</a:t>
            </a:r>
            <a:r>
              <a:rPr lang="zh-CN" altLang="en-US" b="0" i="0" dirty="0">
                <a:solidFill>
                  <a:srgbClr val="191919"/>
                </a:solidFill>
                <a:effectLst/>
                <a:latin typeface="-apple-system"/>
              </a:rPr>
              <a:t>）。</a:t>
            </a:r>
            <a:r>
              <a:rPr lang="en-US" altLang="zh-CN" b="0" i="0" dirty="0">
                <a:solidFill>
                  <a:srgbClr val="191919"/>
                </a:solidFill>
                <a:effectLst/>
                <a:latin typeface="-apple-system"/>
              </a:rPr>
              <a:t>Bob</a:t>
            </a:r>
            <a:r>
              <a:rPr lang="zh-CN" altLang="en-US" b="0" i="0" dirty="0">
                <a:solidFill>
                  <a:srgbClr val="191919"/>
                </a:solidFill>
                <a:effectLst/>
                <a:latin typeface="-apple-system"/>
              </a:rPr>
              <a:t>也是持续抛硬币，直到他看到两个连续的正面（即模式 </a:t>
            </a:r>
            <a:r>
              <a:rPr lang="en-US" altLang="zh-CN" b="0" i="0" dirty="0">
                <a:solidFill>
                  <a:srgbClr val="191919"/>
                </a:solidFill>
                <a:effectLst/>
                <a:latin typeface="-apple-system"/>
              </a:rPr>
              <a:t>HH</a:t>
            </a:r>
            <a:r>
              <a:rPr lang="zh-CN" altLang="en-US" b="0" i="0" dirty="0">
                <a:solidFill>
                  <a:srgbClr val="191919"/>
                </a:solidFill>
                <a:effectLst/>
                <a:latin typeface="-apple-system"/>
              </a:rPr>
              <a:t>）。</a:t>
            </a:r>
            <a:br>
              <a:rPr lang="zh-CN" altLang="en-US" dirty="0"/>
            </a:br>
            <a:r>
              <a:rPr lang="zh-CN" altLang="en-US" b="0" i="0" dirty="0">
                <a:solidFill>
                  <a:srgbClr val="191919"/>
                </a:solidFill>
                <a:effectLst/>
                <a:latin typeface="-apple-system"/>
              </a:rPr>
              <a:t>问题是：平均而言，谁会花更多的时间来达到他们的“目标模式”？还是他们平均投掷的次数相同？</a:t>
            </a:r>
            <a:endParaRPr lang="zh-CN" altLang="en-US" dirty="0"/>
          </a:p>
        </p:txBody>
      </p:sp>
    </p:spTree>
    <p:extLst>
      <p:ext uri="{BB962C8B-B14F-4D97-AF65-F5344CB8AC3E}">
        <p14:creationId xmlns:p14="http://schemas.microsoft.com/office/powerpoint/2010/main" val="401154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47DB4-124E-78EA-6308-20AC3446FAA3}"/>
              </a:ext>
            </a:extLst>
          </p:cNvPr>
          <p:cNvSpPr>
            <a:spLocks noGrp="1"/>
          </p:cNvSpPr>
          <p:nvPr>
            <p:ph type="title"/>
          </p:nvPr>
        </p:nvSpPr>
        <p:spPr/>
        <p:txBody>
          <a:bodyPr/>
          <a:lstStyle/>
          <a:p>
            <a:r>
              <a:rPr lang="en-US" altLang="zh-CN" b="1" dirty="0"/>
              <a:t>Alice</a:t>
            </a:r>
            <a:r>
              <a:rPr lang="zh-CN" altLang="en-US" b="1" dirty="0"/>
              <a:t>的</a:t>
            </a:r>
            <a:r>
              <a:rPr lang="en-US" altLang="zh-CN" b="1" dirty="0"/>
              <a:t>Markov Chain</a:t>
            </a:r>
            <a:endParaRPr lang="zh-CN" altLang="en-US" b="1" dirty="0"/>
          </a:p>
        </p:txBody>
      </p:sp>
      <p:pic>
        <p:nvPicPr>
          <p:cNvPr id="5" name="内容占位符 4">
            <a:extLst>
              <a:ext uri="{FF2B5EF4-FFF2-40B4-BE49-F238E27FC236}">
                <a16:creationId xmlns:a16="http://schemas.microsoft.com/office/drawing/2014/main" id="{D254BF94-7DBC-082A-22D9-5EFA980EAD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5352" y="1960025"/>
            <a:ext cx="8312755" cy="3428053"/>
          </a:xfrm>
        </p:spPr>
      </p:pic>
    </p:spTree>
    <p:extLst>
      <p:ext uri="{BB962C8B-B14F-4D97-AF65-F5344CB8AC3E}">
        <p14:creationId xmlns:p14="http://schemas.microsoft.com/office/powerpoint/2010/main" val="232277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TotalTime>
  <Words>465</Words>
  <Application>Microsoft Office PowerPoint</Application>
  <PresentationFormat>宽屏</PresentationFormat>
  <Paragraphs>41</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-apple-system</vt:lpstr>
      <vt:lpstr>等线</vt:lpstr>
      <vt:lpstr>等线 Light</vt:lpstr>
      <vt:lpstr>Arial</vt:lpstr>
      <vt:lpstr>Cambria Math</vt:lpstr>
      <vt:lpstr>Office 主题​​</vt:lpstr>
      <vt:lpstr>几何分布</vt:lpstr>
      <vt:lpstr>马尔可夫链（Markov Chain）</vt:lpstr>
      <vt:lpstr>一些例子</vt:lpstr>
      <vt:lpstr>马尔科夫链的稳态分布</vt:lpstr>
      <vt:lpstr>稳态的性质</vt:lpstr>
      <vt:lpstr>掷骰子</vt:lpstr>
      <vt:lpstr>并不一样</vt:lpstr>
      <vt:lpstr>一个更简单的模型</vt:lpstr>
      <vt:lpstr>Alice的Markov Chain</vt:lpstr>
      <vt:lpstr>Alice的Markov Chain</vt:lpstr>
      <vt:lpstr>隐马尔可夫模型（Hidden Markov Model）</vt:lpstr>
      <vt:lpstr>HMM应用：解码问题</vt:lpstr>
      <vt:lpstr>HMM应用：学习问题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几何分布</dc:title>
  <dc:creator>耀 罗</dc:creator>
  <cp:lastModifiedBy>耀 罗</cp:lastModifiedBy>
  <cp:revision>1</cp:revision>
  <dcterms:created xsi:type="dcterms:W3CDTF">2023-10-19T06:07:19Z</dcterms:created>
  <dcterms:modified xsi:type="dcterms:W3CDTF">2023-10-19T08:50:28Z</dcterms:modified>
</cp:coreProperties>
</file>