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7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4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1.png"/><Relationship Id="rId1" Type="http://schemas.openxmlformats.org/officeDocument/2006/relationships/tags" Target="../tags/tag1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32.xml"/><Relationship Id="rId3" Type="http://schemas.openxmlformats.org/officeDocument/2006/relationships/image" Target="../media/image3.png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136.xml"/><Relationship Id="rId6" Type="http://schemas.openxmlformats.org/officeDocument/2006/relationships/image" Target="../media/image6.png"/><Relationship Id="rId5" Type="http://schemas.openxmlformats.org/officeDocument/2006/relationships/tags" Target="../tags/tag135.xml"/><Relationship Id="rId4" Type="http://schemas.openxmlformats.org/officeDocument/2006/relationships/image" Target="../media/image5.png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3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39.xml"/><Relationship Id="rId2" Type="http://schemas.openxmlformats.org/officeDocument/2006/relationships/image" Target="../media/image8.png"/><Relationship Id="rId1" Type="http://schemas.openxmlformats.org/officeDocument/2006/relationships/tags" Target="../tags/tag1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079500"/>
            <a:ext cx="9799200" cy="2570400"/>
          </a:xfrm>
        </p:spPr>
        <p:txBody>
          <a:bodyPr/>
          <a:p>
            <a:r>
              <a:rPr lang="zh-CN" altLang="zh-CN"/>
              <a:t>指数分布的应用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9650" y="255270"/>
            <a:ext cx="10172700" cy="4965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9650" y="5349240"/>
            <a:ext cx="10289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λ</a:t>
            </a:r>
            <a:r>
              <a:rPr lang="zh-CN" altLang="en-US" sz="2000"/>
              <a:t>表示单位时间内独立事件发生的次数，比如，一个服务器每天有 </a:t>
            </a:r>
            <a:r>
              <a:rPr lang="en-US" altLang="zh-CN" sz="2000"/>
              <a:t>10</a:t>
            </a:r>
            <a:r>
              <a:rPr lang="zh-CN" altLang="en-US" sz="2000"/>
              <a:t>00 位访问者，一小时内到店的顾客数量、每年的地震次数、一周的车祸次数等等，称为</a:t>
            </a:r>
            <a:r>
              <a:rPr lang="en-US" altLang="zh-CN" sz="2000"/>
              <a:t> “</a:t>
            </a:r>
            <a:r>
              <a:rPr lang="zh-CN" altLang="en-US" sz="2000"/>
              <a:t>率参数</a:t>
            </a:r>
            <a:r>
              <a:rPr lang="en-US" altLang="zh-CN" sz="2000"/>
              <a:t>”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8900" y="352425"/>
            <a:ext cx="9302750" cy="4775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8900" y="5392420"/>
            <a:ext cx="779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如：一个灯泡使用</a:t>
            </a:r>
            <a:r>
              <a:rPr lang="en-US" altLang="zh-CN" sz="2400"/>
              <a:t>x</a:t>
            </a:r>
            <a:r>
              <a:rPr lang="zh-CN" altLang="en-US" sz="2400"/>
              <a:t>个月后故障的概率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时间间隔越大，事件发生的概率越大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1"/>
            </p:custDataLst>
          </p:nvPr>
        </p:nvCxnSpPr>
        <p:spPr>
          <a:xfrm flipV="1">
            <a:off x="6096000" y="2313940"/>
            <a:ext cx="0" cy="3978275"/>
          </a:xfrm>
          <a:prstGeom prst="line">
            <a:avLst/>
          </a:prstGeom>
          <a:ln w="12700"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7730" y="739775"/>
            <a:ext cx="7448550" cy="241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7730" y="3373120"/>
            <a:ext cx="8148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如：一台电话总机，一分钟收到两次呼叫。</a:t>
            </a:r>
            <a:endParaRPr lang="zh-CN" altLang="en-US" sz="2400"/>
          </a:p>
          <a:p>
            <a:endParaRPr lang="zh-CN" altLang="en-US" sz="2400"/>
          </a:p>
          <a:p>
            <a:pPr indent="457200"/>
            <a:r>
              <a:rPr lang="en-US" altLang="zh-CN" sz="2400"/>
              <a:t>  </a:t>
            </a:r>
            <a:r>
              <a:rPr lang="zh-CN" altLang="en-US" sz="2400"/>
              <a:t>则期望两次呼叫之间的时间间隔为半分钟。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850" y="612140"/>
            <a:ext cx="8827135" cy="2381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0850" y="2938780"/>
            <a:ext cx="7867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如：电子元件，</a:t>
            </a:r>
            <a:r>
              <a:rPr lang="en-US" altLang="zh-CN" sz="2400"/>
              <a:t>“</a:t>
            </a:r>
            <a:r>
              <a:rPr lang="zh-CN" altLang="en-US" sz="2400"/>
              <a:t>永远年轻</a:t>
            </a:r>
            <a:r>
              <a:rPr lang="en-US" altLang="zh-CN" sz="2400"/>
              <a:t>”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0850" y="3526790"/>
            <a:ext cx="3048000" cy="287274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15585" y="3399155"/>
            <a:ext cx="5524500" cy="3000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4055" y="6126480"/>
            <a:ext cx="4453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指数分布说明：使用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年后再使用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年故障的概率，和一开始使用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年故障的概率相等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1525" y="540385"/>
            <a:ext cx="1050925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，等待时间应用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指数随机变量的值具有更多的小值和更少的大值</a:t>
            </a:r>
            <a:endParaRPr lang="zh-CN" altLang="en-US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某郊区，平均</a:t>
            </a:r>
            <a:r>
              <a:rPr lang="zh-CN" altLang="en-US">
                <a:solidFill>
                  <a:srgbClr val="FF0000"/>
                </a:solidFill>
              </a:rPr>
              <a:t>每 15 分钟经过一辆出租车</a:t>
            </a:r>
            <a:r>
              <a:rPr lang="zh-CN" altLang="en-US">
                <a:solidFill>
                  <a:schemeClr val="tx1"/>
                </a:solidFill>
              </a:rPr>
              <a:t>。（假设从一辆出租车到另一辆出租车的时间呈指数分布）如果只是错过了一辆车。而为了保证通勤的准点，必须在</a:t>
            </a:r>
            <a:r>
              <a:rPr lang="en-US" altLang="zh-CN">
                <a:solidFill>
                  <a:schemeClr val="tx1"/>
                </a:solidFill>
              </a:rPr>
              <a:t>20</a:t>
            </a:r>
            <a:r>
              <a:rPr lang="zh-CN" altLang="en-US">
                <a:solidFill>
                  <a:schemeClr val="tx1"/>
                </a:solidFill>
              </a:rPr>
              <a:t>分钟内坐上下一辆车，预估下一辆车</a:t>
            </a:r>
            <a:r>
              <a:rPr lang="en-US" altLang="zh-CN">
                <a:solidFill>
                  <a:schemeClr val="tx1"/>
                </a:solidFill>
              </a:rPr>
              <a:t>20</a:t>
            </a:r>
            <a:r>
              <a:rPr lang="zh-CN" altLang="en-US">
                <a:solidFill>
                  <a:schemeClr val="tx1"/>
                </a:solidFill>
              </a:rPr>
              <a:t>分钟内能到来的概率是多少？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随机变量</a:t>
            </a:r>
            <a:r>
              <a:rPr lang="en-US" altLang="zh-CN">
                <a:solidFill>
                  <a:schemeClr val="tx1"/>
                </a:solidFill>
              </a:rPr>
              <a:t>X: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分钟之前下一辆出租车经过。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率参数：</a:t>
            </a:r>
            <a:r>
              <a:rPr lang="en-US" altLang="zh-CN">
                <a:solidFill>
                  <a:schemeClr val="tx1"/>
                </a:solidFill>
              </a:rPr>
              <a:t>λ = 1 / 15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概率分布函数：</a:t>
            </a:r>
            <a:r>
              <a:rPr lang="en-US" altLang="zh-CN">
                <a:solidFill>
                  <a:schemeClr val="tx1"/>
                </a:solidFill>
              </a:rPr>
              <a:t>F(x) = 1 - e ^ ( - (1/15)x 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图像：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62405" y="3542030"/>
            <a:ext cx="4390390" cy="3192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45910" y="3088005"/>
            <a:ext cx="3838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r>
              <a:rPr lang="zh-CN" altLang="en-US"/>
              <a:t>分钟内等到车的概率：约为</a:t>
            </a:r>
            <a:r>
              <a:rPr lang="en-US" altLang="zh-CN"/>
              <a:t>70%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E(x) = 15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60</a:t>
            </a:r>
            <a:r>
              <a:rPr lang="zh-CN" altLang="en-US"/>
              <a:t>分钟内几乎必来车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92925" y="5505450"/>
            <a:ext cx="341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访问服务器的等待时间，银行办理业务的排队等待时间</a:t>
            </a: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2335" y="410845"/>
            <a:ext cx="1030605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 可靠性（故障）应用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+mn-ea"/>
                <a:cs typeface="+mn-ea"/>
              </a:rPr>
              <a:t>阿里云硬件无故障运行的小时数呈指数分布，平均为 8,000 小时（大约一年）。在x小时之前出现故障的指数概率</a:t>
            </a:r>
            <a:r>
              <a:rPr lang="zh-CN" altLang="en-US">
                <a:latin typeface="+mn-ea"/>
                <a:cs typeface="+mn-ea"/>
              </a:rPr>
              <a:t>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因此，λ=1/μ=1/8000次故障/小时。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335" y="2611120"/>
            <a:ext cx="6096000" cy="384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80935" y="2611120"/>
            <a:ext cx="3919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例如，在5000小时之前出现故障的概率是F(5000)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0.4647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000小时之前出现故障的概率是F(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000)=0.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6321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80935" y="4466590"/>
            <a:ext cx="37776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指数分布的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无记忆性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和机器单一零件的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磨损老化等损伤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冲突。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但它可以近似地作为高可靠性的复杂部件，机器系统的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失效分布模型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，在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整机试验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中广泛应用。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3275" y="293370"/>
            <a:ext cx="1119632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8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，与泊松分布的联系</a:t>
            </a:r>
            <a:endParaRPr lang="zh-CN" altLang="en-US" sz="28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华文新魏" panose="02010800040101010101" charset="-122"/>
              </a:rPr>
              <a:t>随机事件的间隔时间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华文新魏" panose="02010800040101010101" charset="-122"/>
              </a:rPr>
              <a:t>泊松分布：单位时间内独立随机事件发生次数的概率分布，随机变量是事件发生次数。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  <a:p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华文新魏" panose="02010800040101010101" charset="-122"/>
              </a:rPr>
              <a:t>指数分布：独立随机事件发生间隔时间的概率分布，随机变量是两次事件发生的间隔时间长短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  <a:p>
            <a:endParaRPr lang="zh-CN" altLang="en-US" sz="2000">
              <a:latin typeface="仿宋" panose="02010609060101010101" charset="-122"/>
              <a:ea typeface="仿宋" panose="02010609060101010101" charset="-122"/>
              <a:cs typeface="华文新魏" panose="02010800040101010101" charset="-122"/>
            </a:endParaRPr>
          </a:p>
        </p:txBody>
      </p:sp>
      <p:pic>
        <p:nvPicPr>
          <p:cNvPr id="3" name="图片 9"/>
          <p:cNvPicPr/>
          <p:nvPr/>
        </p:nvPicPr>
        <p:blipFill>
          <a:blip r:embed="rId1"/>
          <a:srcRect l="4550" t="5703" r="2748" b="76201"/>
          <a:stretch>
            <a:fillRect/>
          </a:stretch>
        </p:blipFill>
        <p:spPr>
          <a:xfrm>
            <a:off x="593090" y="2148840"/>
            <a:ext cx="5817870" cy="13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03275" y="3607435"/>
            <a:ext cx="6009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由于期望具有线性特征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10"/>
          <p:cNvPicPr/>
          <p:nvPr/>
        </p:nvPicPr>
        <p:blipFill>
          <a:blip r:embed="rId1"/>
          <a:srcRect l="5255" t="26585" r="2928" b="54862"/>
          <a:stretch>
            <a:fillRect/>
          </a:stretch>
        </p:blipFill>
        <p:spPr>
          <a:xfrm>
            <a:off x="666115" y="4012565"/>
            <a:ext cx="5800090" cy="139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/>
          <p:nvPr/>
        </p:nvPicPr>
        <p:blipFill>
          <a:blip r:embed="rId1"/>
          <a:srcRect l="9234" t="46057" r="5480" b="35795"/>
          <a:stretch>
            <a:fillRect/>
          </a:stretch>
        </p:blipFill>
        <p:spPr>
          <a:xfrm>
            <a:off x="6532245" y="2309495"/>
            <a:ext cx="5430520" cy="122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rcRect l="16036" t="67185" r="9985" b="7062"/>
          <a:stretch>
            <a:fillRect/>
          </a:stretch>
        </p:blipFill>
        <p:spPr>
          <a:xfrm>
            <a:off x="6532245" y="3867785"/>
            <a:ext cx="5429885" cy="153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84300" y="5734050"/>
            <a:ext cx="7919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独立事件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8*l_i*1_1"/>
  <p:tag name="KSO_WM_TEMPLATE_CATEGORY" val="custom"/>
  <p:tag name="KSO_WM_TEMPLATE_INDEX" val="20205176"/>
  <p:tag name="KSO_WM_UNIT_LAYERLEVEL" val="1_1"/>
  <p:tag name="KSO_WM_TAG_VERSION" val="1.0"/>
  <p:tag name="KSO_WM_BEAUTIFY_FLAG" val="#wm#"/>
  <p:tag name="KSO_WM_DIAGRAM_GROUP_CODE" val="l1-2"/>
  <p:tag name="KSO_WM_UNIT_TYPE" val="l_i"/>
  <p:tag name="KSO_WM_UNIT_INDEX" val="1_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SLIDE_ID" val="custom20205176_8"/>
  <p:tag name="KSO_WM_TEMPLATE_SUBCATEGORY" val="19"/>
  <p:tag name="KSO_WM_TEMPLATE_MASTER_TYPE" val="0"/>
  <p:tag name="KSO_WM_TEMPLATE_COLOR_TYPE" val="1"/>
  <p:tag name="KSO_WM_SLIDE_ITEM_CNT" val="2"/>
  <p:tag name="KSO_WM_SLIDE_INDEX" val="8"/>
  <p:tag name="KSO_WM_TAG_VERSION" val="1.0"/>
  <p:tag name="KSO_WM_BEAUTIFY_FLAG" val="#wm#"/>
  <p:tag name="KSO_WM_TEMPLATE_CATEGORY" val="custom"/>
  <p:tag name="KSO_WM_TEMPLATE_INDEX" val="20205176"/>
  <p:tag name="KSO_WM_SLIDE_TYPE" val="text"/>
  <p:tag name="KSO_WM_SLIDE_SUBTYPE" val="diag"/>
  <p:tag name="KSO_WM_SLIDE_SIZE" val="863.844*339.7"/>
  <p:tag name="KSO_WM_SLIDE_POSITION" val="47.9055*155.75"/>
  <p:tag name="KSO_WM_DIAGRAM_GROUP_CODE" val="l1-2"/>
  <p:tag name="KSO_WM_SLIDE_DIAGTYPE" val="l"/>
  <p:tag name="KSO_WM_SLIDE_LAYOUT" val="a_l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1.xml><?xml version="1.0" encoding="utf-8"?>
<p:tagLst xmlns:p="http://schemas.openxmlformats.org/presentationml/2006/main">
  <p:tag name="commondata" val="eyJoZGlkIjoiNmY3ODdmZTQxNjBiMmY1Yzg4ZDY1Yzg4MzU1YzAwOGY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65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</vt:lpstr>
      <vt:lpstr>仿宋</vt:lpstr>
      <vt:lpstr>华文新魏</vt:lpstr>
      <vt:lpstr>华文楷体</vt:lpstr>
      <vt:lpstr>华文中宋</vt:lpstr>
      <vt:lpstr>汉仪程行简</vt:lpstr>
      <vt:lpstr>华文行楷</vt:lpstr>
      <vt:lpstr>WPS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rain</cp:lastModifiedBy>
  <cp:revision>155</cp:revision>
  <dcterms:created xsi:type="dcterms:W3CDTF">2019-06-19T02:08:00Z</dcterms:created>
  <dcterms:modified xsi:type="dcterms:W3CDTF">2023-10-19T09:17:05Z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220A3555F7084C699172EEE3C2A8D89E_11</vt:lpwstr>
  </property>
</Properties>
</file>