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9" r:id="rId3"/>
    <p:sldId id="262" r:id="rId4"/>
    <p:sldId id="263" r:id="rId5"/>
    <p:sldId id="265" r:id="rId6"/>
    <p:sldId id="267" r:id="rId7"/>
    <p:sldId id="268" r:id="rId8"/>
    <p:sldId id="266" r:id="rId9"/>
    <p:sldId id="257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Inter" panose="02000503000000020004" pitchFamily="2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8D2"/>
    <a:srgbClr val="EAE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2709DA-00E6-44B9-800C-28FE7E8BD088}">
  <a:tblStyle styleId="{832709DA-00E6-44B9-800C-28FE7E8BD0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00"/>
  </p:normalViewPr>
  <p:slideViewPr>
    <p:cSldViewPr snapToGrid="0">
      <p:cViewPr varScale="1">
        <p:scale>
          <a:sx n="115" d="100"/>
          <a:sy n="115" d="100"/>
        </p:scale>
        <p:origin x="1312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yecto%20Consultoria\0.%20Consultor&#237;a%20MERC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yecto%20Consultoria\0.%20Consultor&#237;a%20MERC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yecto%20Consultoria\0.%20Consultor&#237;a%20MERC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yecto%20Consultoria\0.%20Consultor&#237;a%20MERCI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Inter" panose="020B0604020202020204" charset="0"/>
                <a:ea typeface="Inter" panose="020B0604020202020204" charset="0"/>
                <a:cs typeface="+mn-cs"/>
              </a:defRPr>
            </a:pPr>
            <a:r>
              <a:rPr lang="es-MX" b="1" dirty="0">
                <a:latin typeface="Inter" panose="020B0604020202020204" charset="0"/>
                <a:ea typeface="Inter" panose="020B0604020202020204" charset="0"/>
              </a:rPr>
              <a:t>VENTAS</a:t>
            </a:r>
            <a:r>
              <a:rPr lang="es-MX" b="1" baseline="0" dirty="0">
                <a:latin typeface="Inter" panose="020B0604020202020204" charset="0"/>
                <a:ea typeface="Inter" panose="020B0604020202020204" charset="0"/>
              </a:rPr>
              <a:t> vs PRESUPUESTO en mill.</a:t>
            </a:r>
            <a:endParaRPr lang="es-MX" b="1" dirty="0">
              <a:latin typeface="Inter" panose="020B0604020202020204" charset="0"/>
              <a:ea typeface="Inter" panose="020B060402020202020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Inter" panose="020B0604020202020204" charset="0"/>
              <a:ea typeface="Inter" panose="020B0604020202020204" charset="0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Dashboard!$A$27</c:f>
              <c:strCache>
                <c:ptCount val="1"/>
                <c:pt idx="0">
                  <c:v>VENTAS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ter" panose="020B0604020202020204" charset="0"/>
                    <a:ea typeface="Inter" panose="020B0604020202020204" charset="0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Dashboard!$B$26:$E$26</c:f>
              <c:strCache>
                <c:ptCount val="4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</c:strCache>
            </c:strRef>
          </c:cat>
          <c:val>
            <c:numRef>
              <c:f>Dashboard!$B$27:$E$27</c:f>
              <c:numCache>
                <c:formatCode>_-"$"* #,##0.0_-;\-"$"* #,##0.0_-;_-"$"* "-"_-;_-@_-</c:formatCode>
                <c:ptCount val="4"/>
                <c:pt idx="0">
                  <c:v>10.8</c:v>
                </c:pt>
                <c:pt idx="1">
                  <c:v>15.3</c:v>
                </c:pt>
                <c:pt idx="2">
                  <c:v>20.8</c:v>
                </c:pt>
                <c:pt idx="3">
                  <c:v>25.6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FD-44A1-A04D-13C87D8C35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28723392"/>
        <c:axId val="1928494256"/>
      </c:barChart>
      <c:lineChart>
        <c:grouping val="standard"/>
        <c:varyColors val="0"/>
        <c:ser>
          <c:idx val="1"/>
          <c:order val="1"/>
          <c:tx>
            <c:strRef>
              <c:f>Dashboard!$A$28</c:f>
              <c:strCache>
                <c:ptCount val="1"/>
                <c:pt idx="0">
                  <c:v>PRESUPUESTO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Dashboard!$B$26:$E$26</c:f>
              <c:strCache>
                <c:ptCount val="4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</c:strCache>
            </c:strRef>
          </c:cat>
          <c:val>
            <c:numRef>
              <c:f>Dashboard!$B$28:$E$28</c:f>
              <c:numCache>
                <c:formatCode>_-"$"* #,##0.0_-;\-"$"* #,##0.0_-;_-"$"* "-"_-;_-@_-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16</c:v>
                </c:pt>
                <c:pt idx="3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5FD-44A1-A04D-13C87D8C35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28723392"/>
        <c:axId val="1928494256"/>
      </c:lineChart>
      <c:catAx>
        <c:axId val="1928723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928494256"/>
        <c:crosses val="autoZero"/>
        <c:auto val="1"/>
        <c:lblAlgn val="ctr"/>
        <c:lblOffset val="100"/>
        <c:noMultiLvlLbl val="0"/>
      </c:catAx>
      <c:valAx>
        <c:axId val="1928494256"/>
        <c:scaling>
          <c:orientation val="minMax"/>
        </c:scaling>
        <c:delete val="0"/>
        <c:axPos val="l"/>
        <c:numFmt formatCode="_-&quot;$&quot;* #,##0.0_-;\-&quot;$&quot;* #,##0.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Inter" panose="020B0604020202020204" charset="0"/>
                <a:ea typeface="Inter" panose="020B0604020202020204" charset="0"/>
                <a:cs typeface="+mn-cs"/>
              </a:defRPr>
            </a:pPr>
            <a:endParaRPr lang="es-CO"/>
          </a:p>
        </c:txPr>
        <c:crossAx val="1928723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Inter" panose="020B0604020202020204" charset="0"/>
              <a:ea typeface="Inter" panose="020B0604020202020204" charset="0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0028D2"/>
      </a:solidFill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b="1"/>
              <a:t>COTIZACIONES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Dashboard!$A$35</c:f>
              <c:strCache>
                <c:ptCount val="1"/>
                <c:pt idx="0">
                  <c:v>TTL COTIZACIONES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Dashboard!$B$34:$E$34</c:f>
              <c:strCache>
                <c:ptCount val="4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</c:strCache>
            </c:strRef>
          </c:cat>
          <c:val>
            <c:numRef>
              <c:f>Dashboard!$B$35:$E$35</c:f>
              <c:numCache>
                <c:formatCode>_-"$"* #,##0.0_-;\-"$"* #,##0.0_-;_-"$"* "-"_-;_-@_-</c:formatCode>
                <c:ptCount val="4"/>
                <c:pt idx="0">
                  <c:v>20.2</c:v>
                </c:pt>
                <c:pt idx="1">
                  <c:v>28.3</c:v>
                </c:pt>
                <c:pt idx="2">
                  <c:v>33.6</c:v>
                </c:pt>
                <c:pt idx="3">
                  <c:v>48.9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65-4E0A-954B-1E4AF1BD03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32581904"/>
        <c:axId val="1932686528"/>
      </c:barChart>
      <c:lineChart>
        <c:grouping val="standard"/>
        <c:varyColors val="0"/>
        <c:ser>
          <c:idx val="1"/>
          <c:order val="1"/>
          <c:tx>
            <c:strRef>
              <c:f>Dashboard!$A$36</c:f>
              <c:strCache>
                <c:ptCount val="1"/>
                <c:pt idx="0">
                  <c:v>N COTIZACIONES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6111111111111108E-2"/>
                  <c:y val="5.55555555555556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865-4E0A-954B-1E4AF1BD03E7}"/>
                </c:ext>
              </c:extLst>
            </c:dLbl>
            <c:dLbl>
              <c:idx val="1"/>
              <c:layout>
                <c:manualLayout>
                  <c:x val="-3.6111111111111059E-2"/>
                  <c:y val="5.55555555555555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865-4E0A-954B-1E4AF1BD03E7}"/>
                </c:ext>
              </c:extLst>
            </c:dLbl>
            <c:dLbl>
              <c:idx val="2"/>
              <c:layout>
                <c:manualLayout>
                  <c:x val="-3.3333333333333333E-2"/>
                  <c:y val="6.48148148148148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865-4E0A-954B-1E4AF1BD03E7}"/>
                </c:ext>
              </c:extLst>
            </c:dLbl>
            <c:dLbl>
              <c:idx val="3"/>
              <c:layout>
                <c:manualLayout>
                  <c:x val="-3.888888888888889E-2"/>
                  <c:y val="4.16666666666666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865-4E0A-954B-1E4AF1BD03E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t" anchorCtr="0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Dashboard!$B$34:$E$34</c:f>
              <c:strCache>
                <c:ptCount val="4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</c:strCache>
            </c:strRef>
          </c:cat>
          <c:val>
            <c:numRef>
              <c:f>Dashboard!$B$36:$E$36</c:f>
              <c:numCache>
                <c:formatCode>General</c:formatCode>
                <c:ptCount val="4"/>
                <c:pt idx="0">
                  <c:v>45</c:v>
                </c:pt>
                <c:pt idx="1">
                  <c:v>54</c:v>
                </c:pt>
                <c:pt idx="2">
                  <c:v>56</c:v>
                </c:pt>
                <c:pt idx="3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865-4E0A-954B-1E4AF1BD03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85714432"/>
        <c:axId val="1985508336"/>
      </c:lineChart>
      <c:catAx>
        <c:axId val="1932581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932686528"/>
        <c:crosses val="autoZero"/>
        <c:auto val="1"/>
        <c:lblAlgn val="ctr"/>
        <c:lblOffset val="100"/>
        <c:noMultiLvlLbl val="0"/>
      </c:catAx>
      <c:valAx>
        <c:axId val="1932686528"/>
        <c:scaling>
          <c:orientation val="minMax"/>
        </c:scaling>
        <c:delete val="0"/>
        <c:axPos val="l"/>
        <c:numFmt formatCode="_-&quot;$&quot;* #,##0.0_-;\-&quot;$&quot;* #,##0.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932581904"/>
        <c:crosses val="autoZero"/>
        <c:crossBetween val="between"/>
      </c:valAx>
      <c:valAx>
        <c:axId val="198550833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985714432"/>
        <c:crosses val="max"/>
        <c:crossBetween val="between"/>
      </c:valAx>
      <c:catAx>
        <c:axId val="19857144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855083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Inter" panose="020B0604020202020204" charset="0"/>
              <a:ea typeface="Inter" panose="020B0604020202020204" charset="0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0028D2"/>
      </a:solidFill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Inter" panose="020B0604020202020204" charset="0"/>
              <a:ea typeface="Inter" panose="020B0604020202020204" charset="0"/>
              <a:cs typeface="+mn-cs"/>
            </a:defRPr>
          </a:pPr>
          <a:endParaRPr lang="es-CO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Dashboard!$A$44</c:f>
              <c:strCache>
                <c:ptCount val="1"/>
                <c:pt idx="0">
                  <c:v>EFECTIVIDAD COMERCIAL</c:v>
                </c:pt>
              </c:strCache>
            </c:strRef>
          </c:tx>
          <c:spPr>
            <a:solidFill>
              <a:srgbClr val="0028D2"/>
            </a:solidFill>
            <a:ln>
              <a:solidFill>
                <a:srgbClr val="0028D2"/>
              </a:solidFill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dLbls>
            <c:dLbl>
              <c:idx val="0"/>
              <c:layout>
                <c:manualLayout>
                  <c:x val="4.9108395213563416E-2"/>
                  <c:y val="-0.1990742669850487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02C-4E4B-83F4-3550C14A4F32}"/>
                </c:ext>
              </c:extLst>
            </c:dLbl>
            <c:dLbl>
              <c:idx val="1"/>
              <c:layout>
                <c:manualLayout>
                  <c:x val="-1.1111111111111162E-2"/>
                  <c:y val="-0.2037037037037037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02C-4E4B-83F4-3550C14A4F32}"/>
                </c:ext>
              </c:extLst>
            </c:dLbl>
            <c:dLbl>
              <c:idx val="2"/>
              <c:layout>
                <c:manualLayout>
                  <c:x val="-2.7777777777777779E-3"/>
                  <c:y val="-0.3564814814814815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02C-4E4B-83F4-3550C14A4F32}"/>
                </c:ext>
              </c:extLst>
            </c:dLbl>
            <c:dLbl>
              <c:idx val="3"/>
              <c:layout>
                <c:manualLayout>
                  <c:x val="0"/>
                  <c:y val="-0.203703703703703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02C-4E4B-83F4-3550C14A4F3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clip" vert="horz" wrap="square" lIns="38100" tIns="19050" rIns="38100" bIns="19050" anchor="t" anchorCtr="0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ter" panose="020B0604020202020204" charset="0"/>
                    <a:ea typeface="Inter" panose="020B0604020202020204" charset="0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Dashboard!$B$43:$E$43</c:f>
              <c:strCache>
                <c:ptCount val="4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</c:strCache>
            </c:strRef>
          </c:cat>
          <c:val>
            <c:numRef>
              <c:f>Dashboard!$B$44:$E$44</c:f>
              <c:numCache>
                <c:formatCode>0.0%</c:formatCode>
                <c:ptCount val="4"/>
                <c:pt idx="0">
                  <c:v>0.53465346534653468</c:v>
                </c:pt>
                <c:pt idx="1">
                  <c:v>0.54063604240282692</c:v>
                </c:pt>
                <c:pt idx="2">
                  <c:v>0.61904761904761907</c:v>
                </c:pt>
                <c:pt idx="3">
                  <c:v>0.52351738241308798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02C-4E4B-83F4-3550C14A4F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05157040"/>
        <c:axId val="1905163696"/>
      </c:areaChart>
      <c:catAx>
        <c:axId val="1905157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Inter" panose="020B0604020202020204" charset="0"/>
                <a:ea typeface="Inter" panose="020B0604020202020204" charset="0"/>
                <a:cs typeface="+mn-cs"/>
              </a:defRPr>
            </a:pPr>
            <a:endParaRPr lang="es-CO"/>
          </a:p>
        </c:txPr>
        <c:crossAx val="1905163696"/>
        <c:crosses val="autoZero"/>
        <c:auto val="1"/>
        <c:lblAlgn val="ctr"/>
        <c:lblOffset val="100"/>
        <c:noMultiLvlLbl val="0"/>
      </c:catAx>
      <c:valAx>
        <c:axId val="1905163696"/>
        <c:scaling>
          <c:orientation val="minMax"/>
        </c:scaling>
        <c:delete val="0"/>
        <c:axPos val="l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Inter" panose="020B0604020202020204" charset="0"/>
                <a:ea typeface="Inter" panose="020B0604020202020204" charset="0"/>
                <a:cs typeface="+mn-cs"/>
              </a:defRPr>
            </a:pPr>
            <a:endParaRPr lang="es-CO"/>
          </a:p>
        </c:txPr>
        <c:crossAx val="19051570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solidFill>
        <a:srgbClr val="0028D2"/>
      </a:solidFill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Inter" panose="020B0604020202020204" charset="0"/>
                <a:ea typeface="Inter" panose="020B0604020202020204" charset="0"/>
                <a:cs typeface="+mn-cs"/>
              </a:defRPr>
            </a:pPr>
            <a:r>
              <a:rPr lang="es-MX" b="1">
                <a:latin typeface="Inter" panose="020B0604020202020204" charset="0"/>
                <a:ea typeface="Inter" panose="020B0604020202020204" charset="0"/>
              </a:rPr>
              <a:t>CLIENTES NUEVOS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Inter" panose="020B0604020202020204" charset="0"/>
              <a:ea typeface="Inter" panose="020B0604020202020204" charset="0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28D2"/>
            </a:solidFill>
            <a:ln>
              <a:solidFill>
                <a:srgbClr val="0028D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ter" panose="020B0604020202020204" charset="0"/>
                    <a:ea typeface="Inter" panose="020B0604020202020204" charset="0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Dashboard!$B$58:$E$58</c:f>
              <c:strCache>
                <c:ptCount val="4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</c:strCache>
            </c:strRef>
          </c:cat>
          <c:val>
            <c:numRef>
              <c:f>Dashboard!$B$59:$E$59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C9-43C8-B189-6F0E484399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5052480"/>
        <c:axId val="1937272528"/>
      </c:barChart>
      <c:catAx>
        <c:axId val="1865052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Inter" panose="020B0604020202020204" charset="0"/>
                <a:ea typeface="Inter" panose="020B0604020202020204" charset="0"/>
                <a:cs typeface="+mn-cs"/>
              </a:defRPr>
            </a:pPr>
            <a:endParaRPr lang="es-CO"/>
          </a:p>
        </c:txPr>
        <c:crossAx val="1937272528"/>
        <c:crosses val="autoZero"/>
        <c:auto val="1"/>
        <c:lblAlgn val="ctr"/>
        <c:lblOffset val="100"/>
        <c:noMultiLvlLbl val="0"/>
      </c:catAx>
      <c:valAx>
        <c:axId val="1937272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865052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0028D2"/>
      </a:solidFill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1a4799f8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1a4799f8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1a4799f8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1a4799f8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842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1a4799f8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1a4799f8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878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1a4799f8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1a4799f8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7689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1a4799f8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1a4799f8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6116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731239f71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731239f71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"/>
            <a:ext cx="9144003" cy="5424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6748" y="2243900"/>
            <a:ext cx="3710502" cy="6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0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7EAAF887-D5EF-738C-F319-618181002AC3}"/>
              </a:ext>
            </a:extLst>
          </p:cNvPr>
          <p:cNvGrpSpPr/>
          <p:nvPr/>
        </p:nvGrpSpPr>
        <p:grpSpPr>
          <a:xfrm>
            <a:off x="989703" y="1258280"/>
            <a:ext cx="6863379" cy="3407467"/>
            <a:chOff x="1021976" y="806459"/>
            <a:chExt cx="6863379" cy="3407467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0E958C39-D070-365A-6CD7-11143FA7F3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789" b="6907"/>
            <a:stretch/>
          </p:blipFill>
          <p:spPr>
            <a:xfrm>
              <a:off x="1021976" y="806459"/>
              <a:ext cx="6863379" cy="3407467"/>
            </a:xfrm>
            <a:prstGeom prst="rect">
              <a:avLst/>
            </a:prstGeom>
          </p:spPr>
        </p:pic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5AB5193C-2928-610C-60F7-18375AAC9DCA}"/>
                </a:ext>
              </a:extLst>
            </p:cNvPr>
            <p:cNvGrpSpPr/>
            <p:nvPr/>
          </p:nvGrpSpPr>
          <p:grpSpPr>
            <a:xfrm>
              <a:off x="3243427" y="2866402"/>
              <a:ext cx="2183804" cy="592617"/>
              <a:chOff x="3243427" y="2866402"/>
              <a:chExt cx="2183804" cy="592617"/>
            </a:xfrm>
          </p:grpSpPr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A88CF10-4129-3278-A0A5-65845484C6E7}"/>
                  </a:ext>
                </a:extLst>
              </p:cNvPr>
              <p:cNvSpPr txBox="1"/>
              <p:nvPr/>
            </p:nvSpPr>
            <p:spPr>
              <a:xfrm>
                <a:off x="3243427" y="2866402"/>
                <a:ext cx="2183803" cy="246221"/>
              </a:xfrm>
              <a:prstGeom prst="rect">
                <a:avLst/>
              </a:prstGeom>
              <a:solidFill>
                <a:srgbClr val="EAEBF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MX" sz="1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Usuario:</a:t>
                </a:r>
                <a:endParaRPr lang="es-CO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028F051-2FED-6845-D763-AEBFFBB3E70F}"/>
                  </a:ext>
                </a:extLst>
              </p:cNvPr>
              <p:cNvSpPr txBox="1"/>
              <p:nvPr/>
            </p:nvSpPr>
            <p:spPr>
              <a:xfrm>
                <a:off x="3243428" y="3212798"/>
                <a:ext cx="2183803" cy="246221"/>
              </a:xfrm>
              <a:prstGeom prst="rect">
                <a:avLst/>
              </a:prstGeom>
              <a:solidFill>
                <a:srgbClr val="EAEBF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MX" sz="1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Contraseña:</a:t>
                </a:r>
                <a:endParaRPr lang="es-CO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AA33D4F3-B1B1-A3E6-4F0B-31C23BACEC78}"/>
              </a:ext>
            </a:extLst>
          </p:cNvPr>
          <p:cNvSpPr txBox="1"/>
          <p:nvPr/>
        </p:nvSpPr>
        <p:spPr>
          <a:xfrm>
            <a:off x="989703" y="746527"/>
            <a:ext cx="373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Inter" panose="020B0604020202020204" charset="0"/>
                <a:ea typeface="Inter" panose="020B0604020202020204" charset="0"/>
                <a:cs typeface="Calibri" panose="020F0502020204030204" pitchFamily="34" charset="0"/>
              </a:rPr>
              <a:t>Acceso por: </a:t>
            </a:r>
            <a:r>
              <a:rPr lang="es-MX" u="sng" dirty="0">
                <a:latin typeface="Inter" panose="020B0604020202020204" charset="0"/>
                <a:ea typeface="Inter" panose="020B0604020202020204" charset="0"/>
                <a:cs typeface="Calibri" panose="020F0502020204030204" pitchFamily="34" charset="0"/>
              </a:rPr>
              <a:t>mercigroup.co/erescliente</a:t>
            </a:r>
            <a:endParaRPr lang="es-CO" u="sng" dirty="0">
              <a:latin typeface="Inter" panose="020B0604020202020204" charset="0"/>
              <a:ea typeface="Inter" panose="020B060402020202020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7E5A0-F86F-C3DB-DC41-1B67CBC00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A23E92-5481-5477-3924-776531FFD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CE1FAD4-AD4F-2434-EDB3-1C172AF6E36C}"/>
              </a:ext>
            </a:extLst>
          </p:cNvPr>
          <p:cNvSpPr txBox="1"/>
          <p:nvPr/>
        </p:nvSpPr>
        <p:spPr>
          <a:xfrm>
            <a:off x="467551" y="263601"/>
            <a:ext cx="852059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Inter" panose="020B0604020202020204" charset="0"/>
                <a:ea typeface="Inter" panose="020B0604020202020204" charset="0"/>
                <a:cs typeface="Calibri" panose="020F0502020204030204" pitchFamily="34" charset="0"/>
              </a:rPr>
              <a:t>PERFIL DE LOS USUARIOS:</a:t>
            </a:r>
          </a:p>
          <a:p>
            <a:endParaRPr lang="es-MX" dirty="0">
              <a:latin typeface="Inter" panose="020B0604020202020204" charset="0"/>
              <a:ea typeface="Inter" panose="020B0604020202020204" charset="0"/>
              <a:cs typeface="Calibri" panose="020F0502020204030204" pitchFamily="34" charset="0"/>
            </a:endParaRPr>
          </a:p>
          <a:p>
            <a:r>
              <a:rPr lang="es-MX" b="1" dirty="0">
                <a:latin typeface="Inter" panose="020B0604020202020204" charset="0"/>
                <a:ea typeface="Inter" panose="020B0604020202020204" charset="0"/>
                <a:cs typeface="Calibri" panose="020F0502020204030204" pitchFamily="34" charset="0"/>
              </a:rPr>
              <a:t>El cliente debe poder: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200" dirty="0">
                <a:latin typeface="Inter" panose="020B0604020202020204" charset="0"/>
                <a:ea typeface="Inter" panose="020B0604020202020204" charset="0"/>
                <a:cs typeface="Calibri" panose="020F0502020204030204" pitchFamily="34" charset="0"/>
              </a:rPr>
              <a:t>Ver el dashboard inicial.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200" dirty="0">
                <a:latin typeface="Inter" panose="020B0604020202020204" charset="0"/>
                <a:ea typeface="Inter" panose="020B0604020202020204" charset="0"/>
                <a:cs typeface="Calibri" panose="020F0502020204030204" pitchFamily="34" charset="0"/>
              </a:rPr>
              <a:t>Dar clic en el % de avance de cada categoría que lo llevará al cronograma para ver el detalle de las tareas.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200" dirty="0">
                <a:latin typeface="Inter" panose="020B0604020202020204" charset="0"/>
                <a:ea typeface="Inter" panose="020B0604020202020204" charset="0"/>
                <a:cs typeface="Calibri" panose="020F0502020204030204" pitchFamily="34" charset="0"/>
              </a:rPr>
              <a:t>Ver las tareas pendientes.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200" dirty="0">
                <a:latin typeface="Inter" panose="020B0604020202020204" charset="0"/>
                <a:ea typeface="Inter" panose="020B0604020202020204" charset="0"/>
                <a:cs typeface="Calibri" panose="020F0502020204030204" pitchFamily="34" charset="0"/>
              </a:rPr>
              <a:t>Ver y descargar los entregables (actas y demás documentos).</a:t>
            </a:r>
          </a:p>
          <a:p>
            <a:pPr marL="342900" indent="-342900">
              <a:buFont typeface="+mj-lt"/>
              <a:buAutoNum type="arabicPeriod"/>
            </a:pPr>
            <a:endParaRPr lang="es-MX" dirty="0">
              <a:latin typeface="Inter" panose="020B0604020202020204" charset="0"/>
              <a:ea typeface="Inter" panose="020B0604020202020204" charset="0"/>
              <a:cs typeface="Calibri" panose="020F0502020204030204" pitchFamily="34" charset="0"/>
            </a:endParaRPr>
          </a:p>
          <a:p>
            <a:r>
              <a:rPr lang="es-MX" b="1" dirty="0">
                <a:latin typeface="Inter" panose="020B0604020202020204" charset="0"/>
                <a:ea typeface="Inter" panose="020B0604020202020204" charset="0"/>
                <a:cs typeface="Calibri" panose="020F0502020204030204" pitchFamily="34" charset="0"/>
              </a:rPr>
              <a:t>Los consultores deben poder: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200" dirty="0">
                <a:latin typeface="Inter" panose="020B0604020202020204" charset="0"/>
                <a:ea typeface="Inter" panose="020B0604020202020204" charset="0"/>
                <a:cs typeface="Calibri" panose="020F0502020204030204" pitchFamily="34" charset="0"/>
              </a:rPr>
              <a:t>Ver el listado de los clientes asignados.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200" dirty="0">
                <a:latin typeface="Inter" panose="020B0604020202020204" charset="0"/>
                <a:ea typeface="Inter" panose="020B0604020202020204" charset="0"/>
                <a:cs typeface="Calibri" panose="020F0502020204030204" pitchFamily="34" charset="0"/>
              </a:rPr>
              <a:t>Crear actas.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200" dirty="0">
                <a:latin typeface="Inter" panose="020B0604020202020204" charset="0"/>
                <a:ea typeface="Inter" panose="020B0604020202020204" charset="0"/>
                <a:cs typeface="Calibri" panose="020F0502020204030204" pitchFamily="34" charset="0"/>
              </a:rPr>
              <a:t>Crear nuevas tareas que serán guardadas en el cronograma.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200" dirty="0">
                <a:latin typeface="Inter" panose="020B0604020202020204" charset="0"/>
                <a:ea typeface="Inter" panose="020B0604020202020204" charset="0"/>
                <a:cs typeface="Calibri" panose="020F0502020204030204" pitchFamily="34" charset="0"/>
              </a:rPr>
              <a:t>Editar las tareas ya creadas en cuanto a: Estado y Fecha fin de realización.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200" dirty="0">
                <a:latin typeface="Inter" panose="020B0604020202020204" charset="0"/>
                <a:ea typeface="Inter" panose="020B0604020202020204" charset="0"/>
                <a:cs typeface="Calibri" panose="020F0502020204030204" pitchFamily="34" charset="0"/>
              </a:rPr>
              <a:t>Subir y descargar entregables. 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200" dirty="0">
                <a:latin typeface="Inter" panose="020B0604020202020204" charset="0"/>
                <a:ea typeface="Inter" panose="020B0604020202020204" charset="0"/>
                <a:cs typeface="Calibri" panose="020F0502020204030204" pitchFamily="34" charset="0"/>
              </a:rPr>
              <a:t>Filtrar el cronograma por Fecha, Estado u otro criterio.</a:t>
            </a:r>
          </a:p>
          <a:p>
            <a:endParaRPr lang="es-MX" dirty="0">
              <a:latin typeface="Inter" panose="020B0604020202020204" charset="0"/>
              <a:ea typeface="Inter" panose="020B0604020202020204" charset="0"/>
              <a:cs typeface="Calibri" panose="020F0502020204030204" pitchFamily="34" charset="0"/>
            </a:endParaRPr>
          </a:p>
          <a:p>
            <a:r>
              <a:rPr lang="es-MX" b="1" dirty="0">
                <a:latin typeface="Inter" panose="020B0604020202020204" charset="0"/>
                <a:ea typeface="Inter" panose="020B0604020202020204" charset="0"/>
                <a:cs typeface="Calibri" panose="020F0502020204030204" pitchFamily="34" charset="0"/>
              </a:rPr>
              <a:t>El </a:t>
            </a:r>
            <a:r>
              <a:rPr lang="es-MX" b="1" dirty="0" err="1">
                <a:latin typeface="Inter" panose="020B0604020202020204" charset="0"/>
                <a:ea typeface="Inter" panose="020B0604020202020204" charset="0"/>
                <a:cs typeface="Calibri" panose="020F0502020204030204" pitchFamily="34" charset="0"/>
              </a:rPr>
              <a:t>admon</a:t>
            </a:r>
            <a:r>
              <a:rPr lang="es-MX" b="1" dirty="0">
                <a:latin typeface="Inter" panose="020B0604020202020204" charset="0"/>
                <a:ea typeface="Inter" panose="020B0604020202020204" charset="0"/>
                <a:cs typeface="Calibri" panose="020F0502020204030204" pitchFamily="34" charset="0"/>
              </a:rPr>
              <a:t> debe poder: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200" dirty="0">
                <a:latin typeface="Inter" panose="020B0604020202020204" charset="0"/>
                <a:ea typeface="Inter" panose="020B0604020202020204" charset="0"/>
                <a:cs typeface="Calibri" panose="020F0502020204030204" pitchFamily="34" charset="0"/>
              </a:rPr>
              <a:t>Hacer todo lo anterior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200" dirty="0">
                <a:latin typeface="Inter" panose="020B0604020202020204" charset="0"/>
                <a:ea typeface="Inter" panose="020B0604020202020204" charset="0"/>
                <a:cs typeface="Calibri" panose="020F0502020204030204" pitchFamily="34" charset="0"/>
              </a:rPr>
              <a:t>Crear el cliente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200" dirty="0">
                <a:latin typeface="Inter" panose="020B0604020202020204" charset="0"/>
                <a:ea typeface="Inter" panose="020B0604020202020204" charset="0"/>
                <a:cs typeface="Calibri" panose="020F0502020204030204" pitchFamily="34" charset="0"/>
              </a:rPr>
              <a:t>Crear usuarios y asignar rol (cliente – consultor).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200" dirty="0">
                <a:latin typeface="Inter" panose="020B0604020202020204" charset="0"/>
                <a:ea typeface="Inter" panose="020B0604020202020204" charset="0"/>
                <a:cs typeface="Calibri" panose="020F0502020204030204" pitchFamily="34" charset="0"/>
              </a:rPr>
              <a:t>Eliminar o editar las tareas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200" dirty="0">
                <a:latin typeface="Inter" panose="020B0604020202020204" charset="0"/>
                <a:ea typeface="Inter" panose="020B0604020202020204" charset="0"/>
                <a:cs typeface="Calibri" panose="020F0502020204030204" pitchFamily="34" charset="0"/>
              </a:rPr>
              <a:t>Eliminar o editar las actas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200" dirty="0">
                <a:latin typeface="Inter" panose="020B0604020202020204" charset="0"/>
                <a:ea typeface="Inter" panose="020B0604020202020204" charset="0"/>
                <a:cs typeface="Calibri" panose="020F0502020204030204" pitchFamily="34" charset="0"/>
              </a:rPr>
              <a:t>Eliminar entregables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200" dirty="0">
                <a:latin typeface="Inter" panose="020B0604020202020204" charset="0"/>
                <a:ea typeface="Inter" panose="020B0604020202020204" charset="0"/>
                <a:cs typeface="Calibri" panose="020F0502020204030204" pitchFamily="34" charset="0"/>
              </a:rPr>
              <a:t>Elegir qué elementos del dashboard puede ver el cliente.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200" dirty="0">
                <a:latin typeface="Inter" panose="020B0604020202020204" charset="0"/>
                <a:ea typeface="Inter" panose="020B0604020202020204" charset="0"/>
                <a:cs typeface="Calibri" panose="020F0502020204030204" pitchFamily="34" charset="0"/>
              </a:rPr>
              <a:t>Crear en el cronograma nuevas (CATEGORIAS) y (ACTIVIDAD - TÁCTICA)</a:t>
            </a:r>
          </a:p>
          <a:p>
            <a:endParaRPr lang="es-CO" dirty="0">
              <a:latin typeface="Inter" panose="020B0604020202020204" charset="0"/>
              <a:ea typeface="Inter" panose="020B060402020202020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579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7E5A0-F86F-C3DB-DC41-1B67CBC00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A23E92-5481-5477-3924-776531FFD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7" y="6175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CE1FAD4-AD4F-2434-EDB3-1C172AF6E36C}"/>
              </a:ext>
            </a:extLst>
          </p:cNvPr>
          <p:cNvSpPr txBox="1"/>
          <p:nvPr/>
        </p:nvSpPr>
        <p:spPr>
          <a:xfrm>
            <a:off x="0" y="17197"/>
            <a:ext cx="7605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Inter" panose="020B0604020202020204" charset="0"/>
                <a:ea typeface="Inter" panose="020B0604020202020204" charset="0"/>
                <a:cs typeface="Calibri" panose="020F0502020204030204" pitchFamily="34" charset="0"/>
              </a:rPr>
              <a:t>DASHBOARD</a:t>
            </a:r>
            <a:endParaRPr lang="es-CO" b="1" dirty="0">
              <a:latin typeface="Inter" panose="020B0604020202020204" charset="0"/>
              <a:ea typeface="Inter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779872D-48CC-AC7A-A805-8200CA609704}"/>
              </a:ext>
            </a:extLst>
          </p:cNvPr>
          <p:cNvSpPr txBox="1"/>
          <p:nvPr/>
        </p:nvSpPr>
        <p:spPr>
          <a:xfrm>
            <a:off x="1065007" y="1129966"/>
            <a:ext cx="1312433" cy="523220"/>
          </a:xfrm>
          <a:prstGeom prst="rect">
            <a:avLst/>
          </a:prstGeom>
          <a:noFill/>
          <a:ln>
            <a:solidFill>
              <a:srgbClr val="0028D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Inter" panose="020B0604020202020204" charset="0"/>
                <a:ea typeface="Inter" panose="020B0604020202020204" charset="0"/>
              </a:rPr>
              <a:t>#</a:t>
            </a:r>
          </a:p>
          <a:p>
            <a:pPr algn="ctr"/>
            <a:r>
              <a:rPr lang="es-MX" dirty="0">
                <a:latin typeface="Inter" panose="020B0604020202020204" charset="0"/>
                <a:ea typeface="Inter" panose="020B0604020202020204" charset="0"/>
              </a:rPr>
              <a:t>Encuentros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332132-8547-DD2E-1ADA-9280F863E8FA}"/>
              </a:ext>
            </a:extLst>
          </p:cNvPr>
          <p:cNvSpPr txBox="1"/>
          <p:nvPr/>
        </p:nvSpPr>
        <p:spPr>
          <a:xfrm>
            <a:off x="1000461" y="1843073"/>
            <a:ext cx="1764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Inter" panose="020B0604020202020204" charset="0"/>
                <a:ea typeface="Inter" panose="020B0604020202020204" charset="0"/>
              </a:rPr>
              <a:t>CATEGORÍAS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15F2E67-D90D-295F-F3C9-CFA7E9BFF888}"/>
              </a:ext>
            </a:extLst>
          </p:cNvPr>
          <p:cNvSpPr txBox="1"/>
          <p:nvPr/>
        </p:nvSpPr>
        <p:spPr>
          <a:xfrm>
            <a:off x="1065007" y="2268396"/>
            <a:ext cx="3001384" cy="276999"/>
          </a:xfrm>
          <a:prstGeom prst="rect">
            <a:avLst/>
          </a:prstGeom>
          <a:noFill/>
          <a:ln>
            <a:solidFill>
              <a:srgbClr val="0028D2"/>
            </a:solidFill>
          </a:ln>
        </p:spPr>
        <p:txBody>
          <a:bodyPr wrap="square" rtlCol="0">
            <a:spAutoFit/>
          </a:bodyPr>
          <a:lstStyle/>
          <a:p>
            <a:r>
              <a:rPr lang="es-CO" sz="1200" b="1" dirty="0">
                <a:latin typeface="Inter" panose="020B0604020202020204" charset="0"/>
                <a:ea typeface="Inter" panose="020B0604020202020204" charset="0"/>
              </a:rPr>
              <a:t>COMPONENTE ESTRÁTEGICO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BE34D7B-856A-B308-1F0E-C2A1E5B85844}"/>
              </a:ext>
            </a:extLst>
          </p:cNvPr>
          <p:cNvSpPr txBox="1"/>
          <p:nvPr/>
        </p:nvSpPr>
        <p:spPr>
          <a:xfrm>
            <a:off x="1065007" y="3359349"/>
            <a:ext cx="3001384" cy="276999"/>
          </a:xfrm>
          <a:prstGeom prst="rect">
            <a:avLst/>
          </a:prstGeom>
          <a:noFill/>
          <a:ln>
            <a:solidFill>
              <a:srgbClr val="0028D2"/>
            </a:solidFill>
          </a:ln>
        </p:spPr>
        <p:txBody>
          <a:bodyPr wrap="square" rtlCol="0">
            <a:spAutoFit/>
          </a:bodyPr>
          <a:lstStyle/>
          <a:p>
            <a:r>
              <a:rPr lang="es-CO" sz="1200" b="1" dirty="0">
                <a:latin typeface="Inter" panose="020B0604020202020204" charset="0"/>
                <a:ea typeface="Inter" panose="020B0604020202020204" charset="0"/>
              </a:rPr>
              <a:t>TRANSFERENCIA DE CONOCIMIENTO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4AA37FA-A64A-CF7E-3962-A9B189A693EB}"/>
              </a:ext>
            </a:extLst>
          </p:cNvPr>
          <p:cNvSpPr txBox="1"/>
          <p:nvPr/>
        </p:nvSpPr>
        <p:spPr>
          <a:xfrm>
            <a:off x="1065007" y="2630523"/>
            <a:ext cx="3001384" cy="276999"/>
          </a:xfrm>
          <a:prstGeom prst="rect">
            <a:avLst/>
          </a:prstGeom>
          <a:noFill/>
          <a:ln>
            <a:solidFill>
              <a:srgbClr val="0028D2"/>
            </a:solidFill>
          </a:ln>
        </p:spPr>
        <p:txBody>
          <a:bodyPr wrap="square" rtlCol="0">
            <a:spAutoFit/>
          </a:bodyPr>
          <a:lstStyle/>
          <a:p>
            <a:r>
              <a:rPr lang="es-CO" sz="1200" b="1" dirty="0">
                <a:latin typeface="Inter" panose="020B0604020202020204" charset="0"/>
                <a:ea typeface="Inter" panose="020B0604020202020204" charset="0"/>
              </a:rPr>
              <a:t>CANALES DE VENTA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3CC3FBA-880C-FE56-0DA8-F49E0C46E043}"/>
              </a:ext>
            </a:extLst>
          </p:cNvPr>
          <p:cNvSpPr txBox="1"/>
          <p:nvPr/>
        </p:nvSpPr>
        <p:spPr>
          <a:xfrm>
            <a:off x="1065007" y="2991046"/>
            <a:ext cx="3001384" cy="276999"/>
          </a:xfrm>
          <a:prstGeom prst="rect">
            <a:avLst/>
          </a:prstGeom>
          <a:noFill/>
          <a:ln>
            <a:solidFill>
              <a:srgbClr val="0028D2"/>
            </a:solidFill>
          </a:ln>
        </p:spPr>
        <p:txBody>
          <a:bodyPr wrap="square" rtlCol="0">
            <a:spAutoFit/>
          </a:bodyPr>
          <a:lstStyle/>
          <a:p>
            <a:r>
              <a:rPr lang="es-CO" sz="1200" b="1" dirty="0">
                <a:latin typeface="Inter" panose="020B0604020202020204" charset="0"/>
                <a:ea typeface="Inter" panose="020B0604020202020204" charset="0"/>
              </a:rPr>
              <a:t>MECÁNICA COMERCIAL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2C6863-60D6-7620-DEC3-9AF6DA8B82DA}"/>
              </a:ext>
            </a:extLst>
          </p:cNvPr>
          <p:cNvSpPr txBox="1"/>
          <p:nvPr/>
        </p:nvSpPr>
        <p:spPr>
          <a:xfrm>
            <a:off x="1065007" y="3719129"/>
            <a:ext cx="3001384" cy="276999"/>
          </a:xfrm>
          <a:prstGeom prst="rect">
            <a:avLst/>
          </a:prstGeom>
          <a:noFill/>
          <a:ln>
            <a:solidFill>
              <a:srgbClr val="0028D2"/>
            </a:solidFill>
          </a:ln>
        </p:spPr>
        <p:txBody>
          <a:bodyPr wrap="square" rtlCol="0">
            <a:spAutoFit/>
          </a:bodyPr>
          <a:lstStyle/>
          <a:p>
            <a:r>
              <a:rPr lang="es-CO" sz="1200" b="1" dirty="0">
                <a:latin typeface="Inter" panose="020B0604020202020204" charset="0"/>
                <a:ea typeface="Inter" panose="020B0604020202020204" charset="0"/>
              </a:rPr>
              <a:t>MERCADEO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07A533C-3288-93D8-5165-0E11985423F7}"/>
              </a:ext>
            </a:extLst>
          </p:cNvPr>
          <p:cNvSpPr txBox="1"/>
          <p:nvPr/>
        </p:nvSpPr>
        <p:spPr>
          <a:xfrm>
            <a:off x="1065007" y="4107987"/>
            <a:ext cx="3001384" cy="276999"/>
          </a:xfrm>
          <a:prstGeom prst="rect">
            <a:avLst/>
          </a:prstGeom>
          <a:noFill/>
          <a:ln>
            <a:solidFill>
              <a:srgbClr val="0028D2"/>
            </a:solidFill>
          </a:ln>
        </p:spPr>
        <p:txBody>
          <a:bodyPr wrap="square" rtlCol="0">
            <a:spAutoFit/>
          </a:bodyPr>
          <a:lstStyle/>
          <a:p>
            <a:r>
              <a:rPr lang="es-CO" sz="1200" b="1" dirty="0">
                <a:latin typeface="Inter" panose="020B0604020202020204" charset="0"/>
                <a:ea typeface="Inter" panose="020B0604020202020204" charset="0"/>
              </a:rPr>
              <a:t>INFRAESTRUCTURA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B4C283D-5DBA-89A0-730E-FA091C6DD5B7}"/>
              </a:ext>
            </a:extLst>
          </p:cNvPr>
          <p:cNvSpPr txBox="1"/>
          <p:nvPr/>
        </p:nvSpPr>
        <p:spPr>
          <a:xfrm>
            <a:off x="2772653" y="1129966"/>
            <a:ext cx="1312433" cy="523220"/>
          </a:xfrm>
          <a:prstGeom prst="rect">
            <a:avLst/>
          </a:prstGeom>
          <a:noFill/>
          <a:ln>
            <a:solidFill>
              <a:srgbClr val="0028D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Inter" panose="020B0604020202020204" charset="0"/>
                <a:ea typeface="Inter" panose="020B0604020202020204" charset="0"/>
              </a:rPr>
              <a:t>Acceso</a:t>
            </a:r>
          </a:p>
          <a:p>
            <a:pPr algn="ctr"/>
            <a:r>
              <a:rPr lang="es-MX" dirty="0">
                <a:latin typeface="Inter" panose="020B0604020202020204" charset="0"/>
                <a:ea typeface="Inter" panose="020B0604020202020204" charset="0"/>
              </a:rPr>
              <a:t>Cronograma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DF4264C-C0F6-674E-7421-9222E28FBDE5}"/>
              </a:ext>
            </a:extLst>
          </p:cNvPr>
          <p:cNvSpPr txBox="1"/>
          <p:nvPr/>
        </p:nvSpPr>
        <p:spPr>
          <a:xfrm>
            <a:off x="4555727" y="1843073"/>
            <a:ext cx="1764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Inter" panose="020B0604020202020204" charset="0"/>
                <a:ea typeface="Inter" panose="020B0604020202020204" charset="0"/>
              </a:rPr>
              <a:t>% de avance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7302B8B-CCD5-6389-C491-6321DC818331}"/>
              </a:ext>
            </a:extLst>
          </p:cNvPr>
          <p:cNvSpPr txBox="1"/>
          <p:nvPr/>
        </p:nvSpPr>
        <p:spPr>
          <a:xfrm>
            <a:off x="4657931" y="2272959"/>
            <a:ext cx="3001384" cy="276999"/>
          </a:xfrm>
          <a:prstGeom prst="rect">
            <a:avLst/>
          </a:prstGeom>
          <a:noFill/>
          <a:ln>
            <a:solidFill>
              <a:srgbClr val="0028D2"/>
            </a:solidFill>
          </a:ln>
        </p:spPr>
        <p:txBody>
          <a:bodyPr wrap="square" rtlCol="0">
            <a:spAutoFit/>
          </a:bodyPr>
          <a:lstStyle/>
          <a:p>
            <a:endParaRPr lang="es-CO" sz="1200" b="1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5F090DC-1FFE-43FA-8308-A8467CFBE160}"/>
              </a:ext>
            </a:extLst>
          </p:cNvPr>
          <p:cNvSpPr/>
          <p:nvPr/>
        </p:nvSpPr>
        <p:spPr>
          <a:xfrm>
            <a:off x="4663440" y="2279547"/>
            <a:ext cx="2468880" cy="276999"/>
          </a:xfrm>
          <a:prstGeom prst="rect">
            <a:avLst/>
          </a:prstGeom>
          <a:solidFill>
            <a:srgbClr val="002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0DC50EC-40B7-C2F9-43C1-A1553AAC9DF1}"/>
              </a:ext>
            </a:extLst>
          </p:cNvPr>
          <p:cNvSpPr txBox="1"/>
          <p:nvPr/>
        </p:nvSpPr>
        <p:spPr>
          <a:xfrm>
            <a:off x="7707517" y="2257638"/>
            <a:ext cx="667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latin typeface="Inter" panose="020B0604020202020204" charset="0"/>
                <a:ea typeface="Inter" panose="020B0604020202020204" charset="0"/>
              </a:rPr>
              <a:t>80%</a:t>
            </a:r>
            <a:endParaRPr lang="es-CO" sz="1200" b="1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B5115C0-2A63-E807-B6E9-A63C2E5181CA}"/>
              </a:ext>
            </a:extLst>
          </p:cNvPr>
          <p:cNvSpPr txBox="1"/>
          <p:nvPr/>
        </p:nvSpPr>
        <p:spPr>
          <a:xfrm>
            <a:off x="4657931" y="2624681"/>
            <a:ext cx="3001384" cy="276999"/>
          </a:xfrm>
          <a:prstGeom prst="rect">
            <a:avLst/>
          </a:prstGeom>
          <a:noFill/>
          <a:ln>
            <a:solidFill>
              <a:srgbClr val="0028D2"/>
            </a:solidFill>
          </a:ln>
        </p:spPr>
        <p:txBody>
          <a:bodyPr wrap="square" rtlCol="0">
            <a:spAutoFit/>
          </a:bodyPr>
          <a:lstStyle/>
          <a:p>
            <a:endParaRPr lang="es-CO" sz="1200" b="1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C7FE4DC-F008-013E-F255-1F578E54F990}"/>
              </a:ext>
            </a:extLst>
          </p:cNvPr>
          <p:cNvSpPr/>
          <p:nvPr/>
        </p:nvSpPr>
        <p:spPr>
          <a:xfrm>
            <a:off x="4663440" y="2630876"/>
            <a:ext cx="653657" cy="276999"/>
          </a:xfrm>
          <a:prstGeom prst="rect">
            <a:avLst/>
          </a:prstGeom>
          <a:solidFill>
            <a:srgbClr val="002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B0B9814-B87C-2B5D-F15D-628CB7C320FB}"/>
              </a:ext>
            </a:extLst>
          </p:cNvPr>
          <p:cNvSpPr txBox="1"/>
          <p:nvPr/>
        </p:nvSpPr>
        <p:spPr>
          <a:xfrm>
            <a:off x="7707517" y="2613914"/>
            <a:ext cx="667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latin typeface="Inter" panose="020B0604020202020204" charset="0"/>
                <a:ea typeface="Inter" panose="020B0604020202020204" charset="0"/>
              </a:rPr>
              <a:t>20%</a:t>
            </a:r>
            <a:endParaRPr lang="es-CO" sz="1200" b="1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0E406AA-1A53-8E29-51A7-457437DC19BA}"/>
              </a:ext>
            </a:extLst>
          </p:cNvPr>
          <p:cNvSpPr txBox="1"/>
          <p:nvPr/>
        </p:nvSpPr>
        <p:spPr>
          <a:xfrm>
            <a:off x="4657931" y="2991046"/>
            <a:ext cx="3001384" cy="276999"/>
          </a:xfrm>
          <a:prstGeom prst="rect">
            <a:avLst/>
          </a:prstGeom>
          <a:noFill/>
          <a:ln>
            <a:solidFill>
              <a:srgbClr val="0028D2"/>
            </a:solidFill>
          </a:ln>
        </p:spPr>
        <p:txBody>
          <a:bodyPr wrap="square" rtlCol="0">
            <a:spAutoFit/>
          </a:bodyPr>
          <a:lstStyle/>
          <a:p>
            <a:endParaRPr lang="es-CO" sz="1200" b="1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8C9B3BC-7947-5552-4F7C-832C38F2CDDF}"/>
              </a:ext>
            </a:extLst>
          </p:cNvPr>
          <p:cNvSpPr txBox="1"/>
          <p:nvPr/>
        </p:nvSpPr>
        <p:spPr>
          <a:xfrm>
            <a:off x="7717872" y="2960938"/>
            <a:ext cx="667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latin typeface="Inter" panose="020B0604020202020204" charset="0"/>
                <a:ea typeface="Inter" panose="020B0604020202020204" charset="0"/>
              </a:rPr>
              <a:t>0%</a:t>
            </a:r>
            <a:endParaRPr lang="es-CO" sz="1200" b="1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04B6995-BE56-1223-DBD3-CB65824C8D2C}"/>
              </a:ext>
            </a:extLst>
          </p:cNvPr>
          <p:cNvSpPr txBox="1"/>
          <p:nvPr/>
        </p:nvSpPr>
        <p:spPr>
          <a:xfrm>
            <a:off x="4657931" y="3357018"/>
            <a:ext cx="3001384" cy="276999"/>
          </a:xfrm>
          <a:prstGeom prst="rect">
            <a:avLst/>
          </a:prstGeom>
          <a:noFill/>
          <a:ln>
            <a:solidFill>
              <a:srgbClr val="0028D2"/>
            </a:solidFill>
          </a:ln>
        </p:spPr>
        <p:txBody>
          <a:bodyPr wrap="square" rtlCol="0">
            <a:spAutoFit/>
          </a:bodyPr>
          <a:lstStyle/>
          <a:p>
            <a:endParaRPr lang="es-CO" sz="1200" b="1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1B9671A-E14C-FD62-1355-1ACA42FBEEEE}"/>
              </a:ext>
            </a:extLst>
          </p:cNvPr>
          <p:cNvSpPr/>
          <p:nvPr/>
        </p:nvSpPr>
        <p:spPr>
          <a:xfrm>
            <a:off x="4663440" y="3363213"/>
            <a:ext cx="941294" cy="276999"/>
          </a:xfrm>
          <a:prstGeom prst="rect">
            <a:avLst/>
          </a:prstGeom>
          <a:solidFill>
            <a:srgbClr val="002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B59DB1C-C8BF-F3EE-0F9B-790721E98D0F}"/>
              </a:ext>
            </a:extLst>
          </p:cNvPr>
          <p:cNvSpPr txBox="1"/>
          <p:nvPr/>
        </p:nvSpPr>
        <p:spPr>
          <a:xfrm>
            <a:off x="7717872" y="3344725"/>
            <a:ext cx="667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latin typeface="Inter" panose="020B0604020202020204" charset="0"/>
                <a:ea typeface="Inter" panose="020B0604020202020204" charset="0"/>
              </a:rPr>
              <a:t>25%</a:t>
            </a:r>
            <a:endParaRPr lang="es-CO" sz="1200" b="1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DA783BB-744C-7784-296C-6B052639AB0D}"/>
              </a:ext>
            </a:extLst>
          </p:cNvPr>
          <p:cNvSpPr txBox="1"/>
          <p:nvPr/>
        </p:nvSpPr>
        <p:spPr>
          <a:xfrm>
            <a:off x="4652416" y="3714910"/>
            <a:ext cx="3001384" cy="276999"/>
          </a:xfrm>
          <a:prstGeom prst="rect">
            <a:avLst/>
          </a:prstGeom>
          <a:noFill/>
          <a:ln>
            <a:solidFill>
              <a:srgbClr val="0028D2"/>
            </a:solidFill>
          </a:ln>
        </p:spPr>
        <p:txBody>
          <a:bodyPr wrap="square" rtlCol="0">
            <a:spAutoFit/>
          </a:bodyPr>
          <a:lstStyle/>
          <a:p>
            <a:endParaRPr lang="es-CO" sz="1200" b="1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47F7956-BB56-0F6E-F9C3-BF863B4CBD6F}"/>
              </a:ext>
            </a:extLst>
          </p:cNvPr>
          <p:cNvSpPr txBox="1"/>
          <p:nvPr/>
        </p:nvSpPr>
        <p:spPr>
          <a:xfrm>
            <a:off x="4652416" y="4111749"/>
            <a:ext cx="3001384" cy="276999"/>
          </a:xfrm>
          <a:prstGeom prst="rect">
            <a:avLst/>
          </a:prstGeom>
          <a:noFill/>
          <a:ln>
            <a:solidFill>
              <a:srgbClr val="0028D2"/>
            </a:solidFill>
          </a:ln>
        </p:spPr>
        <p:txBody>
          <a:bodyPr wrap="square" rtlCol="0">
            <a:spAutoFit/>
          </a:bodyPr>
          <a:lstStyle/>
          <a:p>
            <a:endParaRPr lang="es-CO" sz="1200" b="1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D061524E-61F1-0BE0-7D06-872FA310C6F8}"/>
              </a:ext>
            </a:extLst>
          </p:cNvPr>
          <p:cNvSpPr/>
          <p:nvPr/>
        </p:nvSpPr>
        <p:spPr>
          <a:xfrm>
            <a:off x="4657925" y="4117944"/>
            <a:ext cx="1559996" cy="276999"/>
          </a:xfrm>
          <a:prstGeom prst="rect">
            <a:avLst/>
          </a:prstGeom>
          <a:solidFill>
            <a:srgbClr val="002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F556CCA-8B98-438F-EFED-406E949D9F97}"/>
              </a:ext>
            </a:extLst>
          </p:cNvPr>
          <p:cNvSpPr txBox="1"/>
          <p:nvPr/>
        </p:nvSpPr>
        <p:spPr>
          <a:xfrm>
            <a:off x="7729032" y="3697773"/>
            <a:ext cx="667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latin typeface="Inter" panose="020B0604020202020204" charset="0"/>
                <a:ea typeface="Inter" panose="020B0604020202020204" charset="0"/>
              </a:rPr>
              <a:t>0%</a:t>
            </a:r>
            <a:endParaRPr lang="es-CO" sz="1200" b="1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343525E-60B2-0A4C-D1B3-3BCD45CE9E9C}"/>
              </a:ext>
            </a:extLst>
          </p:cNvPr>
          <p:cNvSpPr txBox="1"/>
          <p:nvPr/>
        </p:nvSpPr>
        <p:spPr>
          <a:xfrm>
            <a:off x="7729032" y="4117944"/>
            <a:ext cx="667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latin typeface="Inter" panose="020B0604020202020204" charset="0"/>
                <a:ea typeface="Inter" panose="020B0604020202020204" charset="0"/>
              </a:rPr>
              <a:t>50%</a:t>
            </a:r>
            <a:endParaRPr lang="es-CO" sz="1200" b="1" dirty="0">
              <a:latin typeface="Inter" panose="020B0604020202020204" charset="0"/>
              <a:ea typeface="Inter" panose="020B0604020202020204" charset="0"/>
            </a:endParaRPr>
          </a:p>
        </p:txBody>
      </p:sp>
      <p:pic>
        <p:nvPicPr>
          <p:cNvPr id="32" name="Google Shape;101;p17">
            <a:extLst>
              <a:ext uri="{FF2B5EF4-FFF2-40B4-BE49-F238E27FC236}">
                <a16:creationId xmlns:a16="http://schemas.microsoft.com/office/drawing/2014/main" id="{2B6CF56D-6234-B604-3017-1E97B9B1072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367" y="2268536"/>
            <a:ext cx="212960" cy="21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101;p17">
            <a:extLst>
              <a:ext uri="{FF2B5EF4-FFF2-40B4-BE49-F238E27FC236}">
                <a16:creationId xmlns:a16="http://schemas.microsoft.com/office/drawing/2014/main" id="{0D7E362A-7918-B267-F985-CB2CB5E1508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367" y="2629791"/>
            <a:ext cx="212960" cy="21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101;p17">
            <a:extLst>
              <a:ext uri="{FF2B5EF4-FFF2-40B4-BE49-F238E27FC236}">
                <a16:creationId xmlns:a16="http://schemas.microsoft.com/office/drawing/2014/main" id="{3E6A7EB8-8B81-E74D-EB8F-FBC8CCFC4EA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367" y="2991046"/>
            <a:ext cx="212960" cy="21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101;p17">
            <a:extLst>
              <a:ext uri="{FF2B5EF4-FFF2-40B4-BE49-F238E27FC236}">
                <a16:creationId xmlns:a16="http://schemas.microsoft.com/office/drawing/2014/main" id="{CBFF1B1C-0FE9-513D-9D83-C8D93A1E71D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367" y="3359349"/>
            <a:ext cx="212960" cy="21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101;p17">
            <a:extLst>
              <a:ext uri="{FF2B5EF4-FFF2-40B4-BE49-F238E27FC236}">
                <a16:creationId xmlns:a16="http://schemas.microsoft.com/office/drawing/2014/main" id="{09BE9C60-30B2-112C-83A6-8CA38805D34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96" y="3722400"/>
            <a:ext cx="212960" cy="21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101;p17">
            <a:extLst>
              <a:ext uri="{FF2B5EF4-FFF2-40B4-BE49-F238E27FC236}">
                <a16:creationId xmlns:a16="http://schemas.microsoft.com/office/drawing/2014/main" id="{BFD93CCA-0656-D837-59B4-7F60FE5018D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96" y="4113277"/>
            <a:ext cx="212960" cy="21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7AAC1C04-18BE-D4C5-3C8F-632CD275FFC7}"/>
              </a:ext>
            </a:extLst>
          </p:cNvPr>
          <p:cNvSpPr txBox="1"/>
          <p:nvPr/>
        </p:nvSpPr>
        <p:spPr>
          <a:xfrm>
            <a:off x="6333688" y="1122147"/>
            <a:ext cx="1312433" cy="523220"/>
          </a:xfrm>
          <a:prstGeom prst="rect">
            <a:avLst/>
          </a:prstGeom>
          <a:noFill/>
          <a:ln>
            <a:solidFill>
              <a:srgbClr val="0028D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Inter" panose="020B0604020202020204" charset="0"/>
                <a:ea typeface="Inter" panose="020B0604020202020204" charset="0"/>
              </a:rPr>
              <a:t>LOGO</a:t>
            </a:r>
          </a:p>
          <a:p>
            <a:pPr algn="ctr"/>
            <a:r>
              <a:rPr lang="es-MX" dirty="0">
                <a:latin typeface="Inter" panose="020B0604020202020204" charset="0"/>
                <a:ea typeface="Inter" panose="020B0604020202020204" charset="0"/>
              </a:rPr>
              <a:t>CLIENTE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82AE078C-B40B-2B27-FACA-166325B3A901}"/>
              </a:ext>
            </a:extLst>
          </p:cNvPr>
          <p:cNvSpPr txBox="1"/>
          <p:nvPr/>
        </p:nvSpPr>
        <p:spPr>
          <a:xfrm>
            <a:off x="4553170" y="1122147"/>
            <a:ext cx="1312433" cy="523220"/>
          </a:xfrm>
          <a:prstGeom prst="rect">
            <a:avLst/>
          </a:prstGeom>
          <a:noFill/>
          <a:ln>
            <a:solidFill>
              <a:srgbClr val="0028D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Inter" panose="020B0604020202020204" charset="0"/>
                <a:ea typeface="Inter" panose="020B0604020202020204" charset="0"/>
              </a:rPr>
              <a:t>Acceso</a:t>
            </a:r>
          </a:p>
          <a:p>
            <a:pPr algn="ctr"/>
            <a:r>
              <a:rPr lang="es-MX" dirty="0">
                <a:latin typeface="Inter" panose="020B0604020202020204" charset="0"/>
                <a:ea typeface="Inter" panose="020B0604020202020204" charset="0"/>
              </a:rPr>
              <a:t>Entregables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80E4637-EEB3-9B24-EFB2-B601796933FC}"/>
              </a:ext>
            </a:extLst>
          </p:cNvPr>
          <p:cNvSpPr txBox="1"/>
          <p:nvPr/>
        </p:nvSpPr>
        <p:spPr>
          <a:xfrm>
            <a:off x="1065007" y="389806"/>
            <a:ext cx="6581114" cy="615553"/>
          </a:xfrm>
          <a:prstGeom prst="rect">
            <a:avLst/>
          </a:prstGeom>
          <a:noFill/>
          <a:ln>
            <a:solidFill>
              <a:srgbClr val="0028D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Inter" panose="020B0604020202020204" charset="0"/>
                <a:ea typeface="Inter" panose="020B0604020202020204" charset="0"/>
              </a:rPr>
              <a:t>Objetivos:</a:t>
            </a:r>
          </a:p>
          <a:p>
            <a:r>
              <a:rPr lang="es-MX" sz="1000" dirty="0">
                <a:latin typeface="Inter" panose="020B0604020202020204" charset="0"/>
                <a:ea typeface="Inter" panose="020B0604020202020204" charset="0"/>
              </a:rPr>
              <a:t>1.</a:t>
            </a:r>
          </a:p>
          <a:p>
            <a:r>
              <a:rPr lang="es-MX" sz="1000" dirty="0">
                <a:latin typeface="Inter" panose="020B0604020202020204" charset="0"/>
                <a:ea typeface="Inter" panose="020B0604020202020204" charset="0"/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12036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0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AA33D4F3-B1B1-A3E6-4F0B-31C23BACEC78}"/>
              </a:ext>
            </a:extLst>
          </p:cNvPr>
          <p:cNvSpPr txBox="1"/>
          <p:nvPr/>
        </p:nvSpPr>
        <p:spPr>
          <a:xfrm>
            <a:off x="0" y="1937"/>
            <a:ext cx="373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Inter" panose="020B0604020202020204" charset="0"/>
                <a:ea typeface="Inter" panose="020B0604020202020204" charset="0"/>
                <a:cs typeface="Calibri" panose="020F0502020204030204" pitchFamily="34" charset="0"/>
              </a:rPr>
              <a:t>DASHBOARD</a:t>
            </a:r>
            <a:endParaRPr lang="es-CO" b="1" u="sng" dirty="0">
              <a:latin typeface="Inter" panose="020B0604020202020204" charset="0"/>
              <a:ea typeface="Inter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6686F68-C1C8-EC82-DAED-4B6F5E75F8BC}"/>
              </a:ext>
            </a:extLst>
          </p:cNvPr>
          <p:cNvSpPr txBox="1"/>
          <p:nvPr/>
        </p:nvSpPr>
        <p:spPr>
          <a:xfrm>
            <a:off x="504055" y="375876"/>
            <a:ext cx="1764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Inter" panose="020B0604020202020204" charset="0"/>
                <a:ea typeface="Inter" panose="020B0604020202020204" charset="0"/>
              </a:rPr>
              <a:t>INDICADORES</a:t>
            </a: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926F3982-7A5C-35FB-CDE6-AB758804BA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7462172"/>
              </p:ext>
            </p:extLst>
          </p:nvPr>
        </p:nvGraphicFramePr>
        <p:xfrm>
          <a:off x="115226" y="739061"/>
          <a:ext cx="4306168" cy="2039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47E39A90-625F-CF51-51B3-D24F430A92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3468538"/>
              </p:ext>
            </p:extLst>
          </p:nvPr>
        </p:nvGraphicFramePr>
        <p:xfrm>
          <a:off x="4722608" y="739061"/>
          <a:ext cx="4306168" cy="2039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2DC1FE84-D1D9-E8A0-2314-83D7A9F305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1049186"/>
              </p:ext>
            </p:extLst>
          </p:nvPr>
        </p:nvGraphicFramePr>
        <p:xfrm>
          <a:off x="115226" y="2945793"/>
          <a:ext cx="4306168" cy="2039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CFE2A0B1-9471-6510-D31A-BD3FA782AF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2959528"/>
              </p:ext>
            </p:extLst>
          </p:nvPr>
        </p:nvGraphicFramePr>
        <p:xfrm>
          <a:off x="4722608" y="2945793"/>
          <a:ext cx="4306166" cy="2039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544629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0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AA33D4F3-B1B1-A3E6-4F0B-31C23BACEC78}"/>
              </a:ext>
            </a:extLst>
          </p:cNvPr>
          <p:cNvSpPr txBox="1"/>
          <p:nvPr/>
        </p:nvSpPr>
        <p:spPr>
          <a:xfrm>
            <a:off x="0" y="79553"/>
            <a:ext cx="373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Inter" panose="020B0604020202020204" charset="0"/>
                <a:ea typeface="Inter" panose="020B0604020202020204" charset="0"/>
                <a:cs typeface="Calibri" panose="020F0502020204030204" pitchFamily="34" charset="0"/>
              </a:rPr>
              <a:t>ACTA</a:t>
            </a:r>
            <a:endParaRPr lang="es-CO" b="1" u="sng" dirty="0">
              <a:latin typeface="Inter" panose="020B0604020202020204" charset="0"/>
              <a:ea typeface="Inter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81FCC02-0AB6-60A2-D10A-9D5E3412BA33}"/>
              </a:ext>
            </a:extLst>
          </p:cNvPr>
          <p:cNvSpPr txBox="1"/>
          <p:nvPr/>
        </p:nvSpPr>
        <p:spPr>
          <a:xfrm>
            <a:off x="505609" y="586591"/>
            <a:ext cx="76164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Inter" panose="020B0604020202020204" charset="0"/>
                <a:ea typeface="Inter" panose="020B0604020202020204" charset="0"/>
              </a:rPr>
              <a:t>Número de la sesión:</a:t>
            </a:r>
          </a:p>
          <a:p>
            <a:r>
              <a:rPr lang="es-MX" dirty="0">
                <a:latin typeface="Inter" panose="020B0604020202020204" charset="0"/>
                <a:ea typeface="Inter" panose="020B0604020202020204" charset="0"/>
              </a:rPr>
              <a:t>Fecha:</a:t>
            </a:r>
          </a:p>
          <a:p>
            <a:r>
              <a:rPr lang="es-MX" dirty="0">
                <a:latin typeface="Inter" panose="020B0604020202020204" charset="0"/>
                <a:ea typeface="Inter" panose="020B0604020202020204" charset="0"/>
              </a:rPr>
              <a:t>Hora de inicio:</a:t>
            </a:r>
          </a:p>
          <a:p>
            <a:r>
              <a:rPr lang="es-MX" dirty="0">
                <a:latin typeface="Inter" panose="020B0604020202020204" charset="0"/>
                <a:ea typeface="Inter" panose="020B0604020202020204" charset="0"/>
              </a:rPr>
              <a:t>Hora de finalización:</a:t>
            </a:r>
          </a:p>
          <a:p>
            <a:r>
              <a:rPr lang="es-MX" dirty="0">
                <a:latin typeface="Inter" panose="020B0604020202020204" charset="0"/>
                <a:ea typeface="Inter" panose="020B0604020202020204" charset="0"/>
              </a:rPr>
              <a:t>Modalidad de encuentro: </a:t>
            </a:r>
          </a:p>
          <a:p>
            <a:r>
              <a:rPr lang="es-MX" dirty="0">
                <a:latin typeface="Inter" panose="020B0604020202020204" charset="0"/>
                <a:ea typeface="Inter" panose="020B0604020202020204" charset="0"/>
              </a:rPr>
              <a:t>Asistentes:</a:t>
            </a:r>
          </a:p>
          <a:p>
            <a:endParaRPr lang="es-MX" dirty="0">
              <a:latin typeface="Inter" panose="020B0604020202020204" charset="0"/>
              <a:ea typeface="Inter" panose="020B0604020202020204" charset="0"/>
            </a:endParaRPr>
          </a:p>
          <a:p>
            <a:r>
              <a:rPr lang="es-MX" dirty="0">
                <a:latin typeface="Inter" panose="020B0604020202020204" charset="0"/>
                <a:ea typeface="Inter" panose="020B0604020202020204" charset="0"/>
              </a:rPr>
              <a:t>Temas tratados en la sesión:</a:t>
            </a:r>
          </a:p>
          <a:p>
            <a:endParaRPr lang="es-MX" dirty="0">
              <a:latin typeface="Inter" panose="020B0604020202020204" charset="0"/>
              <a:ea typeface="Inter" panose="020B0604020202020204" charset="0"/>
            </a:endParaRPr>
          </a:p>
          <a:p>
            <a:r>
              <a:rPr lang="es-MX" dirty="0">
                <a:latin typeface="Inter" panose="020B0604020202020204" charset="0"/>
                <a:ea typeface="Inter" panose="020B0604020202020204" charset="0"/>
              </a:rPr>
              <a:t>Compromisos: (</a:t>
            </a:r>
            <a:r>
              <a:rPr lang="es-MX" sz="1200" b="1" dirty="0">
                <a:latin typeface="Inter" panose="020B0604020202020204" charset="0"/>
                <a:ea typeface="Inter" panose="020B0604020202020204" charset="0"/>
              </a:rPr>
              <a:t>Esto además se va para el cronograma</a:t>
            </a:r>
            <a:r>
              <a:rPr lang="es-MX" dirty="0">
                <a:latin typeface="Inter" panose="020B0604020202020204" charset="0"/>
                <a:ea typeface="Inter" panose="020B060402020202020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Inter" panose="020B0604020202020204" charset="0"/>
                <a:ea typeface="Inter" panose="020B0604020202020204" charset="0"/>
              </a:rPr>
              <a:t>Categoría </a:t>
            </a:r>
            <a:r>
              <a:rPr lang="es-MX" sz="1200" dirty="0">
                <a:latin typeface="Inter" panose="020B0604020202020204" charset="0"/>
                <a:ea typeface="Inter" panose="020B0604020202020204" charset="0"/>
              </a:rPr>
              <a:t>(Lista desplegable)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Inter" panose="020B0604020202020204" charset="0"/>
                <a:ea typeface="Inter" panose="020B0604020202020204" charset="0"/>
              </a:rPr>
              <a:t>Actividad – táctica (</a:t>
            </a:r>
            <a:r>
              <a:rPr lang="es-MX" sz="1200" dirty="0">
                <a:latin typeface="Inter" panose="020B0604020202020204" charset="0"/>
                <a:ea typeface="Inter" panose="020B0604020202020204" charset="0"/>
              </a:rPr>
              <a:t>Lista desplegable</a:t>
            </a:r>
            <a:r>
              <a:rPr lang="es-MX" dirty="0">
                <a:latin typeface="Inter" panose="020B0604020202020204" charset="0"/>
                <a:ea typeface="Inter" panose="020B060402020202020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Inter" panose="020B0604020202020204" charset="0"/>
                <a:ea typeface="Inter" panose="020B0604020202020204" charset="0"/>
              </a:rPr>
              <a:t>Tarea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Inter" panose="020B0604020202020204" charset="0"/>
                <a:ea typeface="Inter" panose="020B0604020202020204" charset="0"/>
              </a:rPr>
              <a:t>Responsable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Inter" panose="020B0604020202020204" charset="0"/>
                <a:ea typeface="Inter" panose="020B0604020202020204" charset="0"/>
              </a:rPr>
              <a:t>Fecha inicio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Inter" panose="020B0604020202020204" charset="0"/>
                <a:ea typeface="Inter" panose="020B0604020202020204" charset="0"/>
              </a:rPr>
              <a:t>Fecha fin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Inter" panose="020B0604020202020204" charset="0"/>
                <a:ea typeface="Inter" panose="020B0604020202020204" charset="0"/>
              </a:rPr>
              <a:t>Estado (</a:t>
            </a:r>
            <a:r>
              <a:rPr lang="es-MX" sz="1200" dirty="0">
                <a:latin typeface="Inter" panose="020B0604020202020204" charset="0"/>
                <a:ea typeface="Inter" panose="020B0604020202020204" charset="0"/>
              </a:rPr>
              <a:t>Lista desplegable</a:t>
            </a:r>
            <a:r>
              <a:rPr lang="es-MX" dirty="0">
                <a:latin typeface="Inter" panose="020B0604020202020204" charset="0"/>
                <a:ea typeface="Inter" panose="020B0604020202020204" charset="0"/>
              </a:rPr>
              <a:t>)</a:t>
            </a:r>
          </a:p>
          <a:p>
            <a:endParaRPr lang="es-CO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8D80FE3-836E-175B-8446-F963B41BDFC0}"/>
              </a:ext>
            </a:extLst>
          </p:cNvPr>
          <p:cNvSpPr txBox="1"/>
          <p:nvPr/>
        </p:nvSpPr>
        <p:spPr>
          <a:xfrm>
            <a:off x="5701553" y="586591"/>
            <a:ext cx="1656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0" i="0" u="none" strike="noStrike" dirty="0">
                <a:solidFill>
                  <a:srgbClr val="0028D2"/>
                </a:solidFill>
                <a:effectLst/>
                <a:latin typeface="Inter" panose="020B0604020202020204" charset="0"/>
                <a:ea typeface="Inter" panose="020B0604020202020204" charset="0"/>
              </a:rPr>
              <a:t>De aquí puede salir un conteo de horas para el cliente?</a:t>
            </a:r>
            <a:r>
              <a:rPr lang="es-MX" sz="1000" dirty="0">
                <a:solidFill>
                  <a:srgbClr val="0028D2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endParaRPr lang="es-CO" sz="1000" dirty="0">
              <a:solidFill>
                <a:srgbClr val="0028D2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A9E79FB-9DFE-2BAB-1678-E3AA8AB3E5E8}"/>
              </a:ext>
            </a:extLst>
          </p:cNvPr>
          <p:cNvSpPr txBox="1"/>
          <p:nvPr/>
        </p:nvSpPr>
        <p:spPr>
          <a:xfrm>
            <a:off x="5701553" y="2571750"/>
            <a:ext cx="1656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0" i="0" u="none" strike="noStrike" dirty="0">
                <a:solidFill>
                  <a:srgbClr val="0028D2"/>
                </a:solidFill>
                <a:effectLst/>
                <a:latin typeface="Inter" panose="020B0604020202020204" charset="0"/>
                <a:ea typeface="Inter" panose="020B0604020202020204" charset="0"/>
              </a:rPr>
              <a:t>De aquí puede salir un reporte de: fecha de inicio sin iniciar, fecha fin sin finalizar.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DA1CBF3-9BD5-8245-7F89-EE01719C84FD}"/>
              </a:ext>
            </a:extLst>
          </p:cNvPr>
          <p:cNvSpPr txBox="1"/>
          <p:nvPr/>
        </p:nvSpPr>
        <p:spPr>
          <a:xfrm>
            <a:off x="5701553" y="3564329"/>
            <a:ext cx="16566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0" i="0" u="none" strike="noStrike" dirty="0">
                <a:solidFill>
                  <a:srgbClr val="0028D2"/>
                </a:solidFill>
                <a:effectLst/>
                <a:latin typeface="Inter" panose="020B0604020202020204" charset="0"/>
                <a:ea typeface="Inter" panose="020B0604020202020204" charset="0"/>
              </a:rPr>
              <a:t>Esto puede crear un PDF con el resumen de lo ingresado en cada acta para enviar al cliente?</a:t>
            </a:r>
          </a:p>
        </p:txBody>
      </p:sp>
    </p:spTree>
    <p:extLst>
      <p:ext uri="{BB962C8B-B14F-4D97-AF65-F5344CB8AC3E}">
        <p14:creationId xmlns:p14="http://schemas.microsoft.com/office/powerpoint/2010/main" val="337391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0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AA33D4F3-B1B1-A3E6-4F0B-31C23BACEC78}"/>
              </a:ext>
            </a:extLst>
          </p:cNvPr>
          <p:cNvSpPr txBox="1"/>
          <p:nvPr/>
        </p:nvSpPr>
        <p:spPr>
          <a:xfrm>
            <a:off x="0" y="79553"/>
            <a:ext cx="373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Inter" panose="020B0604020202020204" charset="0"/>
                <a:ea typeface="Inter" panose="020B0604020202020204" charset="0"/>
                <a:cs typeface="Calibri" panose="020F0502020204030204" pitchFamily="34" charset="0"/>
              </a:rPr>
              <a:t>CRONOGRAMA</a:t>
            </a:r>
            <a:endParaRPr lang="es-CO" b="1" u="sng" dirty="0">
              <a:latin typeface="Inter" panose="020B0604020202020204" charset="0"/>
              <a:ea typeface="Inter" panose="020B0604020202020204" charset="0"/>
              <a:cs typeface="Calibri" panose="020F0502020204030204" pitchFamily="34" charset="0"/>
            </a:endParaRPr>
          </a:p>
        </p:txBody>
      </p:sp>
      <p:graphicFrame>
        <p:nvGraphicFramePr>
          <p:cNvPr id="14" name="Objeto 13">
            <a:extLst>
              <a:ext uri="{FF2B5EF4-FFF2-40B4-BE49-F238E27FC236}">
                <a16:creationId xmlns:a16="http://schemas.microsoft.com/office/drawing/2014/main" id="{A9055D33-8815-C9B0-0B93-56486D978C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066771"/>
              </p:ext>
            </p:extLst>
          </p:nvPr>
        </p:nvGraphicFramePr>
        <p:xfrm>
          <a:off x="538116" y="471686"/>
          <a:ext cx="7734515" cy="449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2763559" imgH="7505903" progId="Excel.Sheet.12">
                  <p:embed/>
                </p:oleObj>
              </mc:Choice>
              <mc:Fallback>
                <p:oleObj name="Worksheet" r:id="rId3" imgW="12763559" imgH="750590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116" y="471686"/>
                        <a:ext cx="7734515" cy="449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6313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0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AA33D4F3-B1B1-A3E6-4F0B-31C23BACEC78}"/>
              </a:ext>
            </a:extLst>
          </p:cNvPr>
          <p:cNvSpPr txBox="1"/>
          <p:nvPr/>
        </p:nvSpPr>
        <p:spPr>
          <a:xfrm>
            <a:off x="0" y="79553"/>
            <a:ext cx="373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Inter" panose="020B0604020202020204" charset="0"/>
                <a:ea typeface="Inter" panose="020B0604020202020204" charset="0"/>
                <a:cs typeface="Calibri" panose="020F0502020204030204" pitchFamily="34" charset="0"/>
              </a:rPr>
              <a:t>CREACIÓN DE CLIENTE</a:t>
            </a:r>
            <a:endParaRPr lang="es-CO" b="1" u="sng" dirty="0">
              <a:latin typeface="Inter" panose="020B0604020202020204" charset="0"/>
              <a:ea typeface="Inter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81FCC02-0AB6-60A2-D10A-9D5E3412BA33}"/>
              </a:ext>
            </a:extLst>
          </p:cNvPr>
          <p:cNvSpPr txBox="1"/>
          <p:nvPr/>
        </p:nvSpPr>
        <p:spPr>
          <a:xfrm>
            <a:off x="333487" y="753035"/>
            <a:ext cx="761641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Inter" panose="020B0604020202020204" charset="0"/>
                <a:ea typeface="Inter" panose="020B0604020202020204" charset="0"/>
              </a:rPr>
              <a:t>Nombre empresa:</a:t>
            </a:r>
          </a:p>
          <a:p>
            <a:r>
              <a:rPr lang="es-MX" dirty="0">
                <a:latin typeface="Inter" panose="020B0604020202020204" charset="0"/>
                <a:ea typeface="Inter" panose="020B0604020202020204" charset="0"/>
              </a:rPr>
              <a:t>Nit:</a:t>
            </a:r>
          </a:p>
          <a:p>
            <a:r>
              <a:rPr lang="es-MX" dirty="0">
                <a:latin typeface="Inter" panose="020B0604020202020204" charset="0"/>
                <a:ea typeface="Inter" panose="020B0604020202020204" charset="0"/>
              </a:rPr>
              <a:t>Imagen / Logo:</a:t>
            </a:r>
          </a:p>
          <a:p>
            <a:r>
              <a:rPr lang="es-MX" dirty="0">
                <a:latin typeface="Inter" panose="020B0604020202020204" charset="0"/>
                <a:ea typeface="Inter" panose="020B0604020202020204" charset="0"/>
              </a:rPr>
              <a:t>Estado de la consultoría: (</a:t>
            </a:r>
            <a:r>
              <a:rPr lang="es-MX" sz="1200" dirty="0">
                <a:latin typeface="Inter" panose="020B0604020202020204" charset="0"/>
                <a:ea typeface="Inter" panose="020B0604020202020204" charset="0"/>
              </a:rPr>
              <a:t>En proceso – Finalizada – Pausada</a:t>
            </a:r>
            <a:r>
              <a:rPr lang="es-MX" dirty="0">
                <a:latin typeface="Inter" panose="020B0604020202020204" charset="0"/>
                <a:ea typeface="Inter" panose="020B0604020202020204" charset="0"/>
              </a:rPr>
              <a:t>)  </a:t>
            </a:r>
          </a:p>
          <a:p>
            <a:r>
              <a:rPr lang="es-MX" dirty="0">
                <a:latin typeface="Inter" panose="020B0604020202020204" charset="0"/>
                <a:ea typeface="Inter" panose="020B0604020202020204" charset="0"/>
              </a:rPr>
              <a:t>Usuarios:</a:t>
            </a:r>
          </a:p>
          <a:p>
            <a:r>
              <a:rPr lang="es-MX" dirty="0">
                <a:latin typeface="Inter" panose="020B0604020202020204" charset="0"/>
                <a:ea typeface="Inter" panose="020B0604020202020204" charset="0"/>
              </a:rPr>
              <a:t>Subir Documentos:</a:t>
            </a:r>
          </a:p>
          <a:p>
            <a:r>
              <a:rPr lang="es-MX" dirty="0">
                <a:latin typeface="Inter" panose="020B0604020202020204" charset="0"/>
                <a:ea typeface="Inter" panose="020B0604020202020204" charset="0"/>
              </a:rPr>
              <a:t>Indicadores del dashboard que puede visualizar este cliente: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sz="1200" dirty="0">
                <a:latin typeface="Inter" panose="020B0604020202020204" charset="0"/>
                <a:ea typeface="Inter" panose="020B0604020202020204" charset="0"/>
              </a:rPr>
              <a:t>Ventas vs Presupuesto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sz="1200" dirty="0">
                <a:latin typeface="Inter" panose="020B0604020202020204" charset="0"/>
                <a:ea typeface="Inter" panose="020B0604020202020204" charset="0"/>
              </a:rPr>
              <a:t>Cotizaciones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sz="1200" dirty="0">
                <a:latin typeface="Inter" panose="020B0604020202020204" charset="0"/>
                <a:ea typeface="Inter" panose="020B0604020202020204" charset="0"/>
              </a:rPr>
              <a:t>Efectividad comercial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sz="1200" dirty="0">
                <a:latin typeface="Inter" panose="020B0604020202020204" charset="0"/>
                <a:ea typeface="Inter" panose="020B0604020202020204" charset="0"/>
              </a:rPr>
              <a:t>Clientes nuevos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sz="1200" dirty="0">
                <a:latin typeface="Inter" panose="020B0604020202020204" charset="0"/>
                <a:ea typeface="Inter" panose="020B0604020202020204" charset="0"/>
              </a:rPr>
              <a:t>Visitas / reuniones</a:t>
            </a:r>
          </a:p>
          <a:p>
            <a:endParaRPr lang="es-MX" dirty="0">
              <a:latin typeface="Inter" panose="020B0604020202020204" charset="0"/>
              <a:ea typeface="Inter" panose="020B0604020202020204" charset="0"/>
            </a:endParaRPr>
          </a:p>
          <a:p>
            <a:r>
              <a:rPr lang="es-MX">
                <a:latin typeface="Inter" panose="020B0604020202020204" charset="0"/>
                <a:ea typeface="Inter" panose="020B0604020202020204" charset="0"/>
              </a:rPr>
              <a:t>Notas:</a:t>
            </a:r>
            <a:endParaRPr lang="es-MX" dirty="0"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Inter" panose="020B0604020202020204" charset="0"/>
                <a:ea typeface="Inter" panose="020B0604020202020204" charset="0"/>
              </a:rPr>
              <a:t>Los usuarios se deben de poder borrar cuando se necesite.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Inter" panose="020B0604020202020204" charset="0"/>
                <a:ea typeface="Inter" panose="020B0604020202020204" charset="0"/>
              </a:rPr>
              <a:t>El cronograma se puede alimentar desde un archivo de Excel?</a:t>
            </a:r>
          </a:p>
          <a:p>
            <a:endParaRPr lang="es-CO" dirty="0">
              <a:latin typeface="Inter" panose="020B0604020202020204" charset="0"/>
              <a:ea typeface="Int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706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t="2552" b="2552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2063" y="2243061"/>
            <a:ext cx="3719874" cy="6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433</Words>
  <Application>Microsoft Macintosh PowerPoint</Application>
  <PresentationFormat>Presentación en pantalla (16:9)</PresentationFormat>
  <Paragraphs>107</Paragraphs>
  <Slides>9</Slides>
  <Notes>7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Inter</vt:lpstr>
      <vt:lpstr>Calibri</vt:lpstr>
      <vt:lpstr>Wingdings</vt:lpstr>
      <vt:lpstr>Simple Light</vt:lpstr>
      <vt:lpstr>Worksheet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Yessica</dc:creator>
  <cp:lastModifiedBy>Microsoft Office User</cp:lastModifiedBy>
  <cp:revision>32</cp:revision>
  <dcterms:modified xsi:type="dcterms:W3CDTF">2023-05-25T13:48:04Z</dcterms:modified>
</cp:coreProperties>
</file>