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2C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AA6F33-CF00-5E49-B443-EEB6455AB923}" v="17" dt="2024-10-02T17:59:29.3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1"/>
  </p:normalViewPr>
  <p:slideViewPr>
    <p:cSldViewPr snapToGrid="0">
      <p:cViewPr>
        <p:scale>
          <a:sx n="264" d="100"/>
          <a:sy n="264" d="100"/>
        </p:scale>
        <p:origin x="-640" y="-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o Lopez" userId="fdb1ab38-7bce-4a7f-91e2-3aedd628c2b2" providerId="ADAL" clId="{5BAA6F33-CF00-5E49-B443-EEB6455AB923}"/>
    <pc:docChg chg="modSld">
      <pc:chgData name="Leonardo Lopez" userId="fdb1ab38-7bce-4a7f-91e2-3aedd628c2b2" providerId="ADAL" clId="{5BAA6F33-CF00-5E49-B443-EEB6455AB923}" dt="2024-10-02T18:18:51.596" v="16" actId="1037"/>
      <pc:docMkLst>
        <pc:docMk/>
      </pc:docMkLst>
      <pc:sldChg chg="modSp mod">
        <pc:chgData name="Leonardo Lopez" userId="fdb1ab38-7bce-4a7f-91e2-3aedd628c2b2" providerId="ADAL" clId="{5BAA6F33-CF00-5E49-B443-EEB6455AB923}" dt="2024-10-02T18:18:51.596" v="16" actId="1037"/>
        <pc:sldMkLst>
          <pc:docMk/>
          <pc:sldMk cId="702222074" sldId="257"/>
        </pc:sldMkLst>
        <pc:picChg chg="mod">
          <ac:chgData name="Leonardo Lopez" userId="fdb1ab38-7bce-4a7f-91e2-3aedd628c2b2" providerId="ADAL" clId="{5BAA6F33-CF00-5E49-B443-EEB6455AB923}" dt="2024-10-02T18:18:51.596" v="16" actId="1037"/>
          <ac:picMkLst>
            <pc:docMk/>
            <pc:sldMk cId="702222074" sldId="257"/>
            <ac:picMk id="4" creationId="{31C2BA30-1C2F-82D0-EB5A-5F42272BEAF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lue and orange background&#10;&#10;Description automatically generated">
            <a:extLst>
              <a:ext uri="{FF2B5EF4-FFF2-40B4-BE49-F238E27FC236}">
                <a16:creationId xmlns:a16="http://schemas.microsoft.com/office/drawing/2014/main" id="{1BCC5BDD-EDBE-2611-0267-C58CC35E3E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129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5DFCD3E-2752-3EB5-954D-DF2B1CC347A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293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orange background&#10;&#10;Description automatically generated">
            <a:extLst>
              <a:ext uri="{FF2B5EF4-FFF2-40B4-BE49-F238E27FC236}">
                <a16:creationId xmlns:a16="http://schemas.microsoft.com/office/drawing/2014/main" id="{04F7FDB0-16E9-391C-DB68-71A642F2E7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43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4F99530-B377-27A7-757C-16A106927F9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906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logo for a car&#10;&#10;Description automatically generated">
            <a:extLst>
              <a:ext uri="{FF2B5EF4-FFF2-40B4-BE49-F238E27FC236}">
                <a16:creationId xmlns:a16="http://schemas.microsoft.com/office/drawing/2014/main" id="{C488DAC6-C8FC-B00E-5F50-E67ED80C41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523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6105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99F2E8-E99A-E580-470D-FCDD5665CE28}"/>
              </a:ext>
            </a:extLst>
          </p:cNvPr>
          <p:cNvSpPr txBox="1"/>
          <p:nvPr/>
        </p:nvSpPr>
        <p:spPr>
          <a:xfrm>
            <a:off x="1005614" y="2516390"/>
            <a:ext cx="9651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8000" b="1" dirty="0">
                <a:solidFill>
                  <a:schemeClr val="bg1"/>
                </a:solidFill>
                <a:latin typeface="Montserrat" pitchFamily="2" charset="77"/>
                <a:ea typeface="Roboto" panose="02000000000000000000" pitchFamily="2" charset="0"/>
                <a:cs typeface="Roboto" panose="02000000000000000000" pitchFamily="2" charset="0"/>
              </a:rPr>
              <a:t>César Martínez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D13827-E4C0-2609-A63F-F471A9EE4A03}"/>
              </a:ext>
            </a:extLst>
          </p:cNvPr>
          <p:cNvSpPr txBox="1"/>
          <p:nvPr/>
        </p:nvSpPr>
        <p:spPr>
          <a:xfrm>
            <a:off x="1056854" y="3763545"/>
            <a:ext cx="50391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3000" b="1" dirty="0">
                <a:solidFill>
                  <a:srgbClr val="FF8000"/>
                </a:solidFill>
                <a:latin typeface="Montserrat" pitchFamily="2" charset="77"/>
                <a:ea typeface="Roboto" panose="02000000000000000000" pitchFamily="2" charset="0"/>
                <a:cs typeface="Roboto" panose="02000000000000000000" pitchFamily="2" charset="0"/>
              </a:rPr>
              <a:t>Bioengineer</a:t>
            </a:r>
          </a:p>
        </p:txBody>
      </p:sp>
    </p:spTree>
    <p:extLst>
      <p:ext uri="{BB962C8B-B14F-4D97-AF65-F5344CB8AC3E}">
        <p14:creationId xmlns:p14="http://schemas.microsoft.com/office/powerpoint/2010/main" val="356366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09D8564-F345-748E-E039-9C3531A64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94" y="580167"/>
            <a:ext cx="2650879" cy="26776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1C2BA30-1C2F-82D0-EB5A-5F42272BEAF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043"/>
          <a:stretch/>
        </p:blipFill>
        <p:spPr>
          <a:xfrm>
            <a:off x="1148565" y="830328"/>
            <a:ext cx="1613286" cy="20175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17DCCA-9CC6-8A0E-D2E8-F1118FBCCF94}"/>
              </a:ext>
            </a:extLst>
          </p:cNvPr>
          <p:cNvSpPr txBox="1"/>
          <p:nvPr/>
        </p:nvSpPr>
        <p:spPr>
          <a:xfrm>
            <a:off x="521801" y="3600259"/>
            <a:ext cx="48775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3000" b="1" dirty="0">
                <a:solidFill>
                  <a:srgbClr val="009EDB"/>
                </a:solidFill>
                <a:latin typeface="Montserrat" pitchFamily="2" charset="77"/>
                <a:ea typeface="Roboto" panose="02000000000000000000" pitchFamily="2" charset="0"/>
                <a:cs typeface="Roboto" panose="02000000000000000000" pitchFamily="2" charset="0"/>
              </a:rPr>
              <a:t>César Martínez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6D1075-18EB-4A9B-682B-D1838ADF5E5F}"/>
              </a:ext>
            </a:extLst>
          </p:cNvPr>
          <p:cNvSpPr txBox="1"/>
          <p:nvPr/>
        </p:nvSpPr>
        <p:spPr>
          <a:xfrm>
            <a:off x="521800" y="4103598"/>
            <a:ext cx="5039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2000" b="1" dirty="0">
                <a:solidFill>
                  <a:srgbClr val="FF8000"/>
                </a:solidFill>
                <a:latin typeface="Montserrat" pitchFamily="2" charset="77"/>
                <a:ea typeface="Roboto" panose="02000000000000000000" pitchFamily="2" charset="0"/>
                <a:cs typeface="Roboto" panose="02000000000000000000" pitchFamily="2" charset="0"/>
              </a:rPr>
              <a:t>Bioengineer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2E2EA9-FEDC-6F78-084F-72D7657F91F6}"/>
              </a:ext>
            </a:extLst>
          </p:cNvPr>
          <p:cNvSpPr txBox="1"/>
          <p:nvPr/>
        </p:nvSpPr>
        <p:spPr>
          <a:xfrm>
            <a:off x="5699402" y="838136"/>
            <a:ext cx="50447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312C4B"/>
                </a:solidFill>
                <a:latin typeface="Montserrat" pitchFamily="2" charset="77"/>
                <a:ea typeface="Roboto" panose="02000000000000000000" pitchFamily="2" charset="0"/>
                <a:cs typeface="Roboto" panose="02000000000000000000" pitchFamily="2" charset="0"/>
              </a:rPr>
              <a:t>Universidad Nacional de Entre Ríos (Argentina)</a:t>
            </a:r>
          </a:p>
          <a:p>
            <a:r>
              <a:rPr lang="en-US" sz="1200" dirty="0">
                <a:solidFill>
                  <a:srgbClr val="312C4B"/>
                </a:solidFill>
                <a:latin typeface="Montserrat" pitchFamily="2" charset="77"/>
                <a:ea typeface="Roboto" panose="02000000000000000000" pitchFamily="2" charset="0"/>
                <a:cs typeface="Roboto" panose="02000000000000000000" pitchFamily="2" charset="0"/>
              </a:rPr>
              <a:t>1992 - 1999</a:t>
            </a:r>
          </a:p>
          <a:p>
            <a:r>
              <a:rPr lang="en-US" sz="1200" dirty="0">
                <a:solidFill>
                  <a:srgbClr val="312C4B"/>
                </a:solidFill>
                <a:latin typeface="Montserrat" pitchFamily="2" charset="77"/>
                <a:ea typeface="Roboto" panose="02000000000000000000" pitchFamily="2" charset="0"/>
                <a:cs typeface="Roboto" panose="02000000000000000000" pitchFamily="2" charset="0"/>
              </a:rPr>
              <a:t>Bioengineer</a:t>
            </a:r>
          </a:p>
          <a:p>
            <a:endParaRPr lang="en-US" sz="1200" dirty="0">
              <a:solidFill>
                <a:srgbClr val="312C4B"/>
              </a:solidFill>
              <a:latin typeface="Montserrat" pitchFamily="2" charset="77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1200" b="1" dirty="0">
                <a:solidFill>
                  <a:srgbClr val="312C4B"/>
                </a:solidFill>
                <a:latin typeface="Montserrat" pitchFamily="2" charset="77"/>
                <a:ea typeface="Roboto" panose="02000000000000000000" pitchFamily="2" charset="0"/>
                <a:cs typeface="Roboto" panose="02000000000000000000" pitchFamily="2" charset="0"/>
              </a:rPr>
              <a:t>Universidad </a:t>
            </a:r>
            <a:r>
              <a:rPr lang="en-US" sz="1200" b="1" dirty="0" err="1">
                <a:solidFill>
                  <a:srgbClr val="312C4B"/>
                </a:solidFill>
                <a:latin typeface="Montserrat" pitchFamily="2" charset="77"/>
                <a:ea typeface="Roboto" panose="02000000000000000000" pitchFamily="2" charset="0"/>
                <a:cs typeface="Roboto" panose="02000000000000000000" pitchFamily="2" charset="0"/>
              </a:rPr>
              <a:t>Politécnica</a:t>
            </a:r>
            <a:r>
              <a:rPr lang="en-US" sz="1200" b="1" dirty="0">
                <a:solidFill>
                  <a:srgbClr val="312C4B"/>
                </a:solidFill>
                <a:latin typeface="Montserrat" pitchFamily="2" charset="77"/>
                <a:ea typeface="Roboto" panose="02000000000000000000" pitchFamily="2" charset="0"/>
                <a:cs typeface="Roboto" panose="02000000000000000000" pitchFamily="2" charset="0"/>
              </a:rPr>
              <a:t> de Valencia (Spain)</a:t>
            </a:r>
          </a:p>
          <a:p>
            <a:r>
              <a:rPr lang="en-US" sz="1200" dirty="0">
                <a:solidFill>
                  <a:srgbClr val="312C4B"/>
                </a:solidFill>
                <a:latin typeface="Montserrat" pitchFamily="2" charset="77"/>
                <a:ea typeface="Roboto" panose="02000000000000000000" pitchFamily="2" charset="0"/>
                <a:cs typeface="Roboto" panose="02000000000000000000" pitchFamily="2" charset="0"/>
              </a:rPr>
              <a:t>2001-2002</a:t>
            </a:r>
          </a:p>
          <a:p>
            <a:r>
              <a:rPr lang="en-US" sz="1200" dirty="0">
                <a:solidFill>
                  <a:srgbClr val="312C4B"/>
                </a:solidFill>
                <a:latin typeface="Montserrat" pitchFamily="2" charset="77"/>
                <a:ea typeface="Roboto" panose="02000000000000000000" pitchFamily="2" charset="0"/>
                <a:cs typeface="Roboto" panose="02000000000000000000" pitchFamily="2" charset="0"/>
              </a:rPr>
              <a:t>Specialist in Pattern Recognition and Artificial Intelligence</a:t>
            </a:r>
          </a:p>
          <a:p>
            <a:endParaRPr lang="en-US" sz="1200" dirty="0">
              <a:solidFill>
                <a:srgbClr val="312C4B"/>
              </a:solidFill>
              <a:latin typeface="Montserrat" pitchFamily="2" charset="77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1200" b="1" dirty="0">
                <a:solidFill>
                  <a:srgbClr val="312C4B"/>
                </a:solidFill>
                <a:latin typeface="Montserrat" pitchFamily="2" charset="77"/>
                <a:ea typeface="Roboto" panose="02000000000000000000" pitchFamily="2" charset="0"/>
                <a:cs typeface="Roboto" panose="02000000000000000000" pitchFamily="2" charset="0"/>
              </a:rPr>
              <a:t>Universidad Nacional del </a:t>
            </a:r>
            <a:r>
              <a:rPr lang="en-US" sz="1200" b="1" dirty="0" err="1">
                <a:solidFill>
                  <a:srgbClr val="312C4B"/>
                </a:solidFill>
                <a:latin typeface="Montserrat" pitchFamily="2" charset="77"/>
                <a:ea typeface="Roboto" panose="02000000000000000000" pitchFamily="2" charset="0"/>
                <a:cs typeface="Roboto" panose="02000000000000000000" pitchFamily="2" charset="0"/>
              </a:rPr>
              <a:t>Litoral</a:t>
            </a:r>
            <a:r>
              <a:rPr lang="en-US" sz="1200" b="1" dirty="0">
                <a:solidFill>
                  <a:srgbClr val="312C4B"/>
                </a:solidFill>
                <a:latin typeface="Montserrat" pitchFamily="2" charset="77"/>
                <a:ea typeface="Roboto" panose="02000000000000000000" pitchFamily="2" charset="0"/>
                <a:cs typeface="Roboto" panose="02000000000000000000" pitchFamily="2" charset="0"/>
              </a:rPr>
              <a:t> (Argentina)</a:t>
            </a:r>
          </a:p>
          <a:p>
            <a:r>
              <a:rPr lang="en-US" sz="1200" dirty="0">
                <a:solidFill>
                  <a:srgbClr val="312C4B"/>
                </a:solidFill>
                <a:latin typeface="Montserrat" pitchFamily="2" charset="77"/>
                <a:ea typeface="Roboto" panose="02000000000000000000" pitchFamily="2" charset="0"/>
                <a:cs typeface="Roboto" panose="02000000000000000000" pitchFamily="2" charset="0"/>
              </a:rPr>
              <a:t>2008 – 2011</a:t>
            </a:r>
          </a:p>
          <a:p>
            <a:r>
              <a:rPr lang="en-US" sz="1200" dirty="0">
                <a:solidFill>
                  <a:srgbClr val="312C4B"/>
                </a:solidFill>
                <a:latin typeface="Montserrat" pitchFamily="2" charset="77"/>
                <a:ea typeface="Roboto" panose="02000000000000000000" pitchFamily="2" charset="0"/>
                <a:cs typeface="Roboto" panose="02000000000000000000" pitchFamily="2" charset="0"/>
              </a:rPr>
              <a:t>PhD. in Engineering, program Computational Intelligence, Signals and Systems</a:t>
            </a:r>
          </a:p>
          <a:p>
            <a:endParaRPr lang="en-US" sz="1200" dirty="0">
              <a:solidFill>
                <a:srgbClr val="312C4B"/>
              </a:solidFill>
              <a:effectLst/>
              <a:latin typeface="Helvetica" pitchFamily="2" charset="0"/>
            </a:endParaRPr>
          </a:p>
          <a:p>
            <a:endParaRPr lang="en-US" sz="1200" dirty="0">
              <a:solidFill>
                <a:srgbClr val="312C4B"/>
              </a:solidFill>
              <a:latin typeface="Montserrat" pitchFamily="2" charset="77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A958A3-C909-34DE-A45C-459A291A68FA}"/>
              </a:ext>
            </a:extLst>
          </p:cNvPr>
          <p:cNvSpPr txBox="1"/>
          <p:nvPr/>
        </p:nvSpPr>
        <p:spPr>
          <a:xfrm>
            <a:off x="5699402" y="482195"/>
            <a:ext cx="36731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2000" b="1" dirty="0">
                <a:solidFill>
                  <a:srgbClr val="FF8000"/>
                </a:solidFill>
                <a:latin typeface="Montserrat" pitchFamily="2" charset="77"/>
                <a:ea typeface="Roboto" panose="02000000000000000000" pitchFamily="2" charset="0"/>
                <a:cs typeface="Roboto" panose="02000000000000000000" pitchFamily="2" charset="0"/>
              </a:rPr>
              <a:t>Education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89D4FC-DE73-428C-F42F-27B6A5CAD11C}"/>
              </a:ext>
            </a:extLst>
          </p:cNvPr>
          <p:cNvSpPr txBox="1"/>
          <p:nvPr/>
        </p:nvSpPr>
        <p:spPr>
          <a:xfrm>
            <a:off x="521801" y="4539630"/>
            <a:ext cx="44856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312C4B"/>
                </a:solidFill>
                <a:effectLst/>
                <a:latin typeface="Montserrat" pitchFamily="2" charset="77"/>
                <a:ea typeface="Roboto" panose="02000000000000000000" pitchFamily="2" charset="0"/>
                <a:cs typeface="Roboto" panose="02000000000000000000" pitchFamily="2" charset="0"/>
              </a:rPr>
              <a:t>Enthusiastic about collaborative works spanning signal and image processing, and machine learning in general. I possess a robust academic background with proficiency in tackling complex challenges.</a:t>
            </a:r>
          </a:p>
          <a:p>
            <a:endParaRPr lang="en-US" sz="1200" b="0" i="0" dirty="0">
              <a:solidFill>
                <a:srgbClr val="312C4B"/>
              </a:solidFill>
              <a:effectLst/>
              <a:latin typeface="Montserrat" pitchFamily="2" charset="77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1200" b="0" i="0" dirty="0">
                <a:solidFill>
                  <a:srgbClr val="312C4B"/>
                </a:solidFill>
                <a:effectLst/>
                <a:latin typeface="Montserrat" pitchFamily="2" charset="77"/>
                <a:ea typeface="Roboto" panose="02000000000000000000" pitchFamily="2" charset="0"/>
                <a:cs typeface="Roboto" panose="02000000000000000000" pitchFamily="2" charset="0"/>
              </a:rPr>
              <a:t>My aspiration is to apply this expertise in technology-centric roles that necessitate analytical thinking, data science, and technology transfer.</a:t>
            </a:r>
            <a:endParaRPr lang="en-CO" sz="1200" b="0" dirty="0">
              <a:solidFill>
                <a:srgbClr val="312C4B"/>
              </a:solidFill>
              <a:latin typeface="Montserrat" pitchFamily="2" charset="77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04D00D-2B1E-6581-E1B3-EB72B00878F1}"/>
              </a:ext>
            </a:extLst>
          </p:cNvPr>
          <p:cNvSpPr txBox="1"/>
          <p:nvPr/>
        </p:nvSpPr>
        <p:spPr>
          <a:xfrm>
            <a:off x="5699402" y="5480606"/>
            <a:ext cx="36731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2000" b="1" dirty="0">
                <a:solidFill>
                  <a:srgbClr val="FF8000"/>
                </a:solidFill>
                <a:latin typeface="Montserrat" pitchFamily="2" charset="77"/>
                <a:ea typeface="Roboto" panose="02000000000000000000" pitchFamily="2" charset="0"/>
                <a:cs typeface="Roboto" panose="02000000000000000000" pitchFamily="2" charset="0"/>
              </a:rPr>
              <a:t>Language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D1241A-88AA-EBAD-7B1D-D10B4280C777}"/>
              </a:ext>
            </a:extLst>
          </p:cNvPr>
          <p:cNvSpPr txBox="1"/>
          <p:nvPr/>
        </p:nvSpPr>
        <p:spPr>
          <a:xfrm>
            <a:off x="5699402" y="5810515"/>
            <a:ext cx="5044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312C4B"/>
                </a:solidFill>
                <a:latin typeface="Montserrat" pitchFamily="2" charset="77"/>
                <a:ea typeface="Roboto" panose="02000000000000000000" pitchFamily="2" charset="0"/>
                <a:cs typeface="Roboto" panose="02000000000000000000" pitchFamily="2" charset="0"/>
              </a:rPr>
              <a:t>English | C2 Proficiency (EF SET, 2024)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58BB33-B642-CDA9-4AEB-7CC747ADDE61}"/>
              </a:ext>
            </a:extLst>
          </p:cNvPr>
          <p:cNvSpPr txBox="1"/>
          <p:nvPr/>
        </p:nvSpPr>
        <p:spPr>
          <a:xfrm>
            <a:off x="5699402" y="3188114"/>
            <a:ext cx="36731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2000" b="1" dirty="0">
                <a:solidFill>
                  <a:srgbClr val="FF8000"/>
                </a:solidFill>
                <a:latin typeface="Montserrat" pitchFamily="2" charset="77"/>
                <a:ea typeface="Roboto" panose="02000000000000000000" pitchFamily="2" charset="0"/>
                <a:cs typeface="Roboto" panose="02000000000000000000" pitchFamily="2" charset="0"/>
              </a:rPr>
              <a:t>Stack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4DEC1C-711F-C799-BD06-7B3D1CFFD5E8}"/>
              </a:ext>
            </a:extLst>
          </p:cNvPr>
          <p:cNvSpPr/>
          <p:nvPr/>
        </p:nvSpPr>
        <p:spPr>
          <a:xfrm>
            <a:off x="5769428" y="3611719"/>
            <a:ext cx="1236260" cy="272713"/>
          </a:xfrm>
          <a:prstGeom prst="rect">
            <a:avLst/>
          </a:prstGeom>
          <a:solidFill>
            <a:srgbClr val="312C4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900" dirty="0">
                <a:latin typeface="Montserrat" pitchFamily="2" charset="77"/>
              </a:rPr>
              <a:t>Microsoft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E38C6F-4856-3255-4DD8-2B861667F400}"/>
              </a:ext>
            </a:extLst>
          </p:cNvPr>
          <p:cNvSpPr/>
          <p:nvPr/>
        </p:nvSpPr>
        <p:spPr>
          <a:xfrm>
            <a:off x="7134854" y="3611719"/>
            <a:ext cx="1236260" cy="272713"/>
          </a:xfrm>
          <a:prstGeom prst="rect">
            <a:avLst/>
          </a:prstGeom>
          <a:solidFill>
            <a:srgbClr val="312C4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900" dirty="0">
                <a:latin typeface="Montserrat" pitchFamily="2" charset="77"/>
              </a:rPr>
              <a:t>Linux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01B9F2-8177-0736-4B3D-F56853C91DBE}"/>
              </a:ext>
            </a:extLst>
          </p:cNvPr>
          <p:cNvSpPr/>
          <p:nvPr/>
        </p:nvSpPr>
        <p:spPr>
          <a:xfrm>
            <a:off x="5769428" y="3964374"/>
            <a:ext cx="1236260" cy="272713"/>
          </a:xfrm>
          <a:prstGeom prst="rect">
            <a:avLst/>
          </a:prstGeom>
          <a:solidFill>
            <a:srgbClr val="312C4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900" dirty="0">
                <a:latin typeface="Montserrat" pitchFamily="2" charset="77"/>
              </a:rPr>
              <a:t>Python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B54BEA2-4970-6506-8161-C101BAD1F63F}"/>
              </a:ext>
            </a:extLst>
          </p:cNvPr>
          <p:cNvSpPr/>
          <p:nvPr/>
        </p:nvSpPr>
        <p:spPr>
          <a:xfrm>
            <a:off x="7134854" y="3964374"/>
            <a:ext cx="1236260" cy="272713"/>
          </a:xfrm>
          <a:prstGeom prst="rect">
            <a:avLst/>
          </a:prstGeom>
          <a:solidFill>
            <a:srgbClr val="312C4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900" dirty="0">
                <a:latin typeface="Montserrat" pitchFamily="2" charset="77"/>
              </a:rPr>
              <a:t>C++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DB8C12-DABB-656A-D00E-7E166E360B86}"/>
              </a:ext>
            </a:extLst>
          </p:cNvPr>
          <p:cNvSpPr/>
          <p:nvPr/>
        </p:nvSpPr>
        <p:spPr>
          <a:xfrm>
            <a:off x="5769428" y="4318001"/>
            <a:ext cx="1236260" cy="272713"/>
          </a:xfrm>
          <a:prstGeom prst="rect">
            <a:avLst/>
          </a:prstGeom>
          <a:solidFill>
            <a:srgbClr val="312C4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900" dirty="0">
                <a:latin typeface="Montserrat" pitchFamily="2" charset="77"/>
              </a:rPr>
              <a:t>TensorFlow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098D3BC-B3EA-A675-B08A-FE5DECFCD64C}"/>
              </a:ext>
            </a:extLst>
          </p:cNvPr>
          <p:cNvSpPr/>
          <p:nvPr/>
        </p:nvSpPr>
        <p:spPr>
          <a:xfrm>
            <a:off x="7134854" y="4318001"/>
            <a:ext cx="1236260" cy="272713"/>
          </a:xfrm>
          <a:prstGeom prst="rect">
            <a:avLst/>
          </a:prstGeom>
          <a:solidFill>
            <a:srgbClr val="312C4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900" dirty="0">
                <a:latin typeface="Montserrat" pitchFamily="2" charset="77"/>
              </a:rPr>
              <a:t>PyTorch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24B1D2-19A4-785A-CFC9-ABEBF3F2D6B1}"/>
              </a:ext>
            </a:extLst>
          </p:cNvPr>
          <p:cNvSpPr/>
          <p:nvPr/>
        </p:nvSpPr>
        <p:spPr>
          <a:xfrm>
            <a:off x="5769428" y="4666398"/>
            <a:ext cx="1236260" cy="272713"/>
          </a:xfrm>
          <a:prstGeom prst="rect">
            <a:avLst/>
          </a:prstGeom>
          <a:solidFill>
            <a:srgbClr val="312C4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900" dirty="0">
                <a:latin typeface="Montserrat" pitchFamily="2" charset="77"/>
              </a:rPr>
              <a:t>OpenCV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99E7F5A-AFA5-263C-EC17-9A5586A55EC5}"/>
              </a:ext>
            </a:extLst>
          </p:cNvPr>
          <p:cNvSpPr/>
          <p:nvPr/>
        </p:nvSpPr>
        <p:spPr>
          <a:xfrm>
            <a:off x="7134854" y="4666398"/>
            <a:ext cx="1236260" cy="272713"/>
          </a:xfrm>
          <a:prstGeom prst="rect">
            <a:avLst/>
          </a:prstGeom>
          <a:solidFill>
            <a:srgbClr val="312C4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900" dirty="0">
                <a:latin typeface="Montserrat" pitchFamily="2" charset="77"/>
              </a:rPr>
              <a:t>Panda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A468AB5-361D-7559-7D00-9A5EEE9317AB}"/>
              </a:ext>
            </a:extLst>
          </p:cNvPr>
          <p:cNvSpPr/>
          <p:nvPr/>
        </p:nvSpPr>
        <p:spPr>
          <a:xfrm>
            <a:off x="5769428" y="5014795"/>
            <a:ext cx="1236260" cy="272713"/>
          </a:xfrm>
          <a:prstGeom prst="rect">
            <a:avLst/>
          </a:prstGeom>
          <a:solidFill>
            <a:srgbClr val="312C4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900" dirty="0">
                <a:latin typeface="Montserrat" pitchFamily="2" charset="77"/>
              </a:rPr>
              <a:t>GCP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642DB1D-00D4-7E2D-02DB-51CAD4455502}"/>
              </a:ext>
            </a:extLst>
          </p:cNvPr>
          <p:cNvSpPr/>
          <p:nvPr/>
        </p:nvSpPr>
        <p:spPr>
          <a:xfrm>
            <a:off x="7134854" y="5014795"/>
            <a:ext cx="1236260" cy="272713"/>
          </a:xfrm>
          <a:prstGeom prst="rect">
            <a:avLst/>
          </a:prstGeom>
          <a:solidFill>
            <a:srgbClr val="312C4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900" dirty="0">
                <a:latin typeface="Montserrat" pitchFamily="2" charset="77"/>
              </a:rPr>
              <a:t>AWS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05D9D98-BC16-C040-C1AD-7223971A8AC4}"/>
              </a:ext>
            </a:extLst>
          </p:cNvPr>
          <p:cNvSpPr/>
          <p:nvPr/>
        </p:nvSpPr>
        <p:spPr>
          <a:xfrm>
            <a:off x="8500280" y="3958606"/>
            <a:ext cx="1236260" cy="272713"/>
          </a:xfrm>
          <a:prstGeom prst="rect">
            <a:avLst/>
          </a:prstGeom>
          <a:solidFill>
            <a:srgbClr val="312C4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900" dirty="0">
                <a:latin typeface="Montserrat" pitchFamily="2" charset="77"/>
              </a:rPr>
              <a:t>Matlab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75F6784-ED93-3B21-1238-90E243149648}"/>
              </a:ext>
            </a:extLst>
          </p:cNvPr>
          <p:cNvSpPr/>
          <p:nvPr/>
        </p:nvSpPr>
        <p:spPr>
          <a:xfrm>
            <a:off x="9865706" y="3958605"/>
            <a:ext cx="1236260" cy="272713"/>
          </a:xfrm>
          <a:prstGeom prst="rect">
            <a:avLst/>
          </a:prstGeom>
          <a:solidFill>
            <a:srgbClr val="312C4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900" dirty="0">
                <a:latin typeface="Montserrat" pitchFamily="2" charset="77"/>
              </a:rPr>
              <a:t>Jupyter Notebooks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B342E20-0710-BD37-8833-6B1295465C10}"/>
              </a:ext>
            </a:extLst>
          </p:cNvPr>
          <p:cNvSpPr/>
          <p:nvPr/>
        </p:nvSpPr>
        <p:spPr>
          <a:xfrm>
            <a:off x="8500280" y="4312501"/>
            <a:ext cx="1236260" cy="272713"/>
          </a:xfrm>
          <a:prstGeom prst="rect">
            <a:avLst/>
          </a:prstGeom>
          <a:solidFill>
            <a:srgbClr val="312C4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900" dirty="0">
                <a:latin typeface="Montserrat" pitchFamily="2" charset="77"/>
              </a:rPr>
              <a:t>Keras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8BC2547-9BB6-EDDC-9D88-B379FF942F0E}"/>
              </a:ext>
            </a:extLst>
          </p:cNvPr>
          <p:cNvSpPr/>
          <p:nvPr/>
        </p:nvSpPr>
        <p:spPr>
          <a:xfrm>
            <a:off x="8500280" y="4661433"/>
            <a:ext cx="1236260" cy="272713"/>
          </a:xfrm>
          <a:prstGeom prst="rect">
            <a:avLst/>
          </a:prstGeom>
          <a:solidFill>
            <a:srgbClr val="312C4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900" dirty="0">
                <a:latin typeface="Montserrat" pitchFamily="2" charset="77"/>
              </a:rPr>
              <a:t>Scikit-learn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3D0CB19-A510-9B9F-1676-A289A652A0DD}"/>
              </a:ext>
            </a:extLst>
          </p:cNvPr>
          <p:cNvSpPr/>
          <p:nvPr/>
        </p:nvSpPr>
        <p:spPr>
          <a:xfrm>
            <a:off x="8496459" y="5014795"/>
            <a:ext cx="1236260" cy="272713"/>
          </a:xfrm>
          <a:prstGeom prst="rect">
            <a:avLst/>
          </a:prstGeom>
          <a:solidFill>
            <a:srgbClr val="312C4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900" dirty="0">
                <a:latin typeface="Montserrat" pitchFamily="2" charset="77"/>
              </a:rPr>
              <a:t>Docker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A148B24-863B-DC56-606D-5C2BC2E40982}"/>
              </a:ext>
            </a:extLst>
          </p:cNvPr>
          <p:cNvSpPr/>
          <p:nvPr/>
        </p:nvSpPr>
        <p:spPr>
          <a:xfrm>
            <a:off x="9858064" y="5014795"/>
            <a:ext cx="1236260" cy="272713"/>
          </a:xfrm>
          <a:prstGeom prst="rect">
            <a:avLst/>
          </a:prstGeom>
          <a:solidFill>
            <a:srgbClr val="312C4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sz="900" dirty="0">
                <a:latin typeface="Montserrat" pitchFamily="2" charset="77"/>
              </a:rPr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702222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735EEC-26DA-9BA8-7260-728405BC237C}"/>
              </a:ext>
            </a:extLst>
          </p:cNvPr>
          <p:cNvSpPr txBox="1"/>
          <p:nvPr/>
        </p:nvSpPr>
        <p:spPr>
          <a:xfrm>
            <a:off x="1005614" y="2516390"/>
            <a:ext cx="459095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5000" b="1" dirty="0">
                <a:solidFill>
                  <a:schemeClr val="bg1"/>
                </a:solidFill>
                <a:latin typeface="Montserrat" pitchFamily="2" charset="77"/>
                <a:ea typeface="Roboto" panose="02000000000000000000" pitchFamily="2" charset="0"/>
                <a:cs typeface="Roboto" panose="02000000000000000000" pitchFamily="2" charset="0"/>
              </a:rPr>
              <a:t>Work Experience</a:t>
            </a:r>
          </a:p>
        </p:txBody>
      </p:sp>
    </p:spTree>
    <p:extLst>
      <p:ext uri="{BB962C8B-B14F-4D97-AF65-F5344CB8AC3E}">
        <p14:creationId xmlns:p14="http://schemas.microsoft.com/office/powerpoint/2010/main" val="399788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5B3AE6-A43A-528E-EF45-42A5FF521D21}"/>
              </a:ext>
            </a:extLst>
          </p:cNvPr>
          <p:cNvSpPr/>
          <p:nvPr/>
        </p:nvSpPr>
        <p:spPr>
          <a:xfrm>
            <a:off x="774858" y="760295"/>
            <a:ext cx="3884643" cy="272713"/>
          </a:xfrm>
          <a:prstGeom prst="rect">
            <a:avLst/>
          </a:prstGeom>
          <a:solidFill>
            <a:srgbClr val="312C4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err="1">
                <a:solidFill>
                  <a:srgbClr val="FFFFFF"/>
                </a:solidFill>
                <a:latin typeface="Helvetica" pitchFamily="2" charset="0"/>
              </a:rPr>
              <a:t>C</a:t>
            </a:r>
            <a:r>
              <a:rPr lang="en-US" sz="1200" b="1" dirty="0" err="1">
                <a:solidFill>
                  <a:srgbClr val="FFFFFF"/>
                </a:solidFill>
                <a:effectLst/>
                <a:latin typeface="Helvetica" pitchFamily="2" charset="0"/>
              </a:rPr>
              <a:t>reatech.dev</a:t>
            </a:r>
            <a:r>
              <a:rPr lang="en-US" sz="1200" b="1" dirty="0">
                <a:solidFill>
                  <a:srgbClr val="FFFFFF"/>
                </a:solidFill>
                <a:effectLst/>
                <a:latin typeface="Helvetica" pitchFamily="2" charset="0"/>
              </a:rPr>
              <a:t> | Co-founder | 2021-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459516-317A-070D-A86B-FE2829059E9A}"/>
              </a:ext>
            </a:extLst>
          </p:cNvPr>
          <p:cNvSpPr txBox="1"/>
          <p:nvPr/>
        </p:nvSpPr>
        <p:spPr>
          <a:xfrm>
            <a:off x="774859" y="1181036"/>
            <a:ext cx="98773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312C4B"/>
                </a:solidFill>
                <a:effectLst/>
                <a:latin typeface="Helvetica" pitchFamily="2" charset="0"/>
              </a:rPr>
              <a:t>SME for software development focused in computer vision applications.</a:t>
            </a:r>
          </a:p>
          <a:p>
            <a:endParaRPr lang="en-US" sz="1200" dirty="0">
              <a:solidFill>
                <a:srgbClr val="312C4B"/>
              </a:solidFill>
              <a:latin typeface="Helvetica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312C4B"/>
                </a:solidFill>
                <a:effectLst/>
                <a:latin typeface="Helvetica" pitchFamily="2" charset="0"/>
              </a:rPr>
              <a:t>Data collection and analytics, design and development of specialized software involving image processing, computer vision and machine learning.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312C4B"/>
                </a:solidFill>
                <a:effectLst/>
                <a:latin typeface="Helvetica" pitchFamily="2" charset="0"/>
              </a:rPr>
              <a:t>General management of the SME.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FED6C2-B17E-C109-744A-EC1CBDC2DC48}"/>
              </a:ext>
            </a:extLst>
          </p:cNvPr>
          <p:cNvSpPr/>
          <p:nvPr/>
        </p:nvSpPr>
        <p:spPr>
          <a:xfrm>
            <a:off x="774858" y="2622742"/>
            <a:ext cx="3884643" cy="272713"/>
          </a:xfrm>
          <a:prstGeom prst="rect">
            <a:avLst/>
          </a:prstGeom>
          <a:solidFill>
            <a:srgbClr val="312C4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FFFFFF"/>
                </a:solidFill>
                <a:effectLst/>
                <a:latin typeface="Helvetica" pitchFamily="2" charset="0"/>
              </a:rPr>
              <a:t>Independent | Consultant | 2019 -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74DF54-CAC1-111E-F780-CE5430E3A8BE}"/>
              </a:ext>
            </a:extLst>
          </p:cNvPr>
          <p:cNvSpPr txBox="1"/>
          <p:nvPr/>
        </p:nvSpPr>
        <p:spPr>
          <a:xfrm>
            <a:off x="774859" y="3043483"/>
            <a:ext cx="98773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D2D2D"/>
                </a:solidFill>
                <a:effectLst/>
                <a:latin typeface="Helvetica" pitchFamily="2" charset="0"/>
              </a:rPr>
              <a:t>Software development specialized on machine learning: detection, classification and regression techniques applied to traffic monitoring, precision agriculture, biometrics, crowd density estimation and others.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D2D2D"/>
                </a:solidFill>
                <a:effectLst/>
                <a:latin typeface="Helvetica" pitchFamily="2" charset="0"/>
              </a:rPr>
              <a:t>Courses teaching on artificial intelligence and machine learning.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2D2D2D"/>
              </a:solidFill>
              <a:effectLst/>
              <a:latin typeface="Helvetica" pitchFamily="2" charset="0"/>
            </a:endParaRPr>
          </a:p>
          <a:p>
            <a:r>
              <a:rPr lang="en-US" sz="1200" dirty="0">
                <a:solidFill>
                  <a:srgbClr val="2D2D2D"/>
                </a:solidFill>
                <a:effectLst/>
                <a:latin typeface="Helvetica" pitchFamily="2" charset="0"/>
              </a:rPr>
              <a:t>Clients: companies and professional learning centers of Argentina, Colombia, El Salvador.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031FF4-9877-EE73-84C9-9EA40E95746E}"/>
              </a:ext>
            </a:extLst>
          </p:cNvPr>
          <p:cNvSpPr/>
          <p:nvPr/>
        </p:nvSpPr>
        <p:spPr>
          <a:xfrm>
            <a:off x="774858" y="4485189"/>
            <a:ext cx="3884643" cy="272713"/>
          </a:xfrm>
          <a:prstGeom prst="rect">
            <a:avLst/>
          </a:prstGeom>
          <a:solidFill>
            <a:srgbClr val="312C4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FFFFFF"/>
                </a:solidFill>
                <a:effectLst/>
                <a:latin typeface="Helvetica" pitchFamily="2" charset="0"/>
              </a:rPr>
              <a:t>Academy | Professor and Researcher | 1996 -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347BF9-4481-B42C-1CF2-0A4309CEA28C}"/>
              </a:ext>
            </a:extLst>
          </p:cNvPr>
          <p:cNvSpPr txBox="1"/>
          <p:nvPr/>
        </p:nvSpPr>
        <p:spPr>
          <a:xfrm>
            <a:off x="774859" y="4905930"/>
            <a:ext cx="98773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D2D2D"/>
                </a:solidFill>
                <a:effectLst/>
                <a:latin typeface="Helvetica" pitchFamily="2" charset="0"/>
              </a:rPr>
              <a:t>Adjunct Professor and Researcher of the Universidad Nacional de Entre Ríos and Universidad Nacional del </a:t>
            </a:r>
            <a:r>
              <a:rPr lang="en-US" sz="1200" dirty="0" err="1">
                <a:solidFill>
                  <a:srgbClr val="2D2D2D"/>
                </a:solidFill>
                <a:effectLst/>
                <a:latin typeface="Helvetica" pitchFamily="2" charset="0"/>
              </a:rPr>
              <a:t>Litoral</a:t>
            </a:r>
            <a:r>
              <a:rPr lang="en-US" sz="1200" dirty="0">
                <a:solidFill>
                  <a:srgbClr val="2D2D2D"/>
                </a:solidFill>
                <a:effectLst/>
                <a:latin typeface="Helvetica" pitchFamily="2" charset="0"/>
              </a:rPr>
              <a:t> (Argentina)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D2D2D"/>
                </a:solidFill>
                <a:effectLst/>
                <a:latin typeface="Helvetica" pitchFamily="2" charset="0"/>
              </a:rPr>
              <a:t>International Professor of </a:t>
            </a:r>
            <a:r>
              <a:rPr lang="en-US" sz="1200" dirty="0" err="1">
                <a:solidFill>
                  <a:srgbClr val="2D2D2D"/>
                </a:solidFill>
                <a:effectLst/>
                <a:latin typeface="Helvetica" pitchFamily="2" charset="0"/>
              </a:rPr>
              <a:t>Óbuda</a:t>
            </a:r>
            <a:r>
              <a:rPr lang="en-US" sz="1200" dirty="0">
                <a:solidFill>
                  <a:srgbClr val="2D2D2D"/>
                </a:solidFill>
                <a:effectLst/>
                <a:latin typeface="Helvetica" pitchFamily="2" charset="0"/>
              </a:rPr>
              <a:t> University (Budapest, Hungary), Polytechnic University of Bucharest (Romania), UFRGS and UFMG (Brazil), UAM (México).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D2D2D"/>
                </a:solidFill>
                <a:effectLst/>
                <a:latin typeface="Helvetica" pitchFamily="2" charset="0"/>
              </a:rPr>
              <a:t>Author of 100+ research publications on journals, international and national conferences.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D2D2D"/>
                </a:solidFill>
                <a:effectLst/>
                <a:latin typeface="Helvetica" pitchFamily="2" charset="0"/>
              </a:rPr>
              <a:t>Director, co-director and participant in 20+ research and technology transfer projects.</a:t>
            </a:r>
          </a:p>
        </p:txBody>
      </p:sp>
    </p:spTree>
    <p:extLst>
      <p:ext uri="{BB962C8B-B14F-4D97-AF65-F5344CB8AC3E}">
        <p14:creationId xmlns:p14="http://schemas.microsoft.com/office/powerpoint/2010/main" val="4102785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0945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324</Words>
  <Application>Microsoft Macintosh PowerPoint</Application>
  <PresentationFormat>Widescreen</PresentationFormat>
  <Paragraphs>54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Helvetica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Leonardo Lopez</dc:creator>
  <cp:lastModifiedBy>Leonardo Lopez</cp:lastModifiedBy>
  <cp:revision>1</cp:revision>
  <dcterms:created xsi:type="dcterms:W3CDTF">2024-10-02T16:07:31Z</dcterms:created>
  <dcterms:modified xsi:type="dcterms:W3CDTF">2024-10-02T18:18:54Z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2024-10-02T16:57:45Z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b992102e-7a2a-441a-b910-bd5f4e123481</vt:lpwstr>
  </property>
  <property fmtid="{D5CDD505-2E9C-101B-9397-08002B2CF9AE}" pid="7" name="MSIP_Label_defa4170-0d19-0005-0004-bc88714345d2_ActionId">
    <vt:lpwstr>e3a6c829-441b-47d3-8e2c-48c174c72f00</vt:lpwstr>
  </property>
  <property fmtid="{D5CDD505-2E9C-101B-9397-08002B2CF9AE}" pid="8" name="MSIP_Label_defa4170-0d19-0005-0004-bc88714345d2_ContentBits">
    <vt:lpwstr>0</vt:lpwstr>
  </property>
</Properties>
</file>