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2C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6C4D1-759C-2D42-9751-A1357B7E7B18}" v="6" dt="2024-10-02T20:37:05.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p:scale>
          <a:sx n="100" d="100"/>
          <a:sy n="100" d="100"/>
        </p:scale>
        <p:origin x="100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blue and orange background&#10;&#10;Description automatically generated">
            <a:extLst>
              <a:ext uri="{FF2B5EF4-FFF2-40B4-BE49-F238E27FC236}">
                <a16:creationId xmlns:a16="http://schemas.microsoft.com/office/drawing/2014/main" id="{1BCC5BDD-EDBE-2611-0267-C58CC35E3E1B}"/>
              </a:ext>
            </a:extLst>
          </p:cNvPr>
          <p:cNvPicPr>
            <a:picLocks noChangeAspect="1"/>
          </p:cNvPicPr>
          <p:nvPr userDrawn="1"/>
        </p:nvPicPr>
        <p:blipFill>
          <a:blip r:embed="rId2"/>
          <a:stretch>
            <a:fillRect/>
          </a:stretch>
        </p:blipFill>
        <p:spPr>
          <a:xfrm>
            <a:off x="-1" y="0"/>
            <a:ext cx="12191999" cy="6858000"/>
          </a:xfrm>
          <a:prstGeom prst="rect">
            <a:avLst/>
          </a:prstGeom>
        </p:spPr>
      </p:pic>
    </p:spTree>
    <p:extLst>
      <p:ext uri="{BB962C8B-B14F-4D97-AF65-F5344CB8AC3E}">
        <p14:creationId xmlns:p14="http://schemas.microsoft.com/office/powerpoint/2010/main" val="2630129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descr="A black background with a black square&#10;&#10;Description automatically generated with medium confidence">
            <a:extLst>
              <a:ext uri="{FF2B5EF4-FFF2-40B4-BE49-F238E27FC236}">
                <a16:creationId xmlns:a16="http://schemas.microsoft.com/office/drawing/2014/main" id="{F5DFCD3E-2752-3EB5-954D-DF2B1CC347A1}"/>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9729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A blue and orange background&#10;&#10;Description automatically generated">
            <a:extLst>
              <a:ext uri="{FF2B5EF4-FFF2-40B4-BE49-F238E27FC236}">
                <a16:creationId xmlns:a16="http://schemas.microsoft.com/office/drawing/2014/main" id="{04F7FDB0-16E9-391C-DB68-71A642F2E708}"/>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3643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 name="Picture 3" descr="A black background with a black square&#10;&#10;Description automatically generated with medium confidence">
            <a:extLst>
              <a:ext uri="{FF2B5EF4-FFF2-40B4-BE49-F238E27FC236}">
                <a16:creationId xmlns:a16="http://schemas.microsoft.com/office/drawing/2014/main" id="{E4F99530-B377-27A7-757C-16A106927F95}"/>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9390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4" name="Picture 3" descr="A logo for a car&#10;&#10;Description automatically generated">
            <a:extLst>
              <a:ext uri="{FF2B5EF4-FFF2-40B4-BE49-F238E27FC236}">
                <a16:creationId xmlns:a16="http://schemas.microsoft.com/office/drawing/2014/main" id="{C488DAC6-C8FC-B00E-5F50-E67ED80C4167}"/>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965238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105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99F2E8-E99A-E580-470D-FCDD5665CE28}"/>
              </a:ext>
            </a:extLst>
          </p:cNvPr>
          <p:cNvSpPr txBox="1"/>
          <p:nvPr/>
        </p:nvSpPr>
        <p:spPr>
          <a:xfrm>
            <a:off x="1005614" y="2516390"/>
            <a:ext cx="9651500" cy="1323439"/>
          </a:xfrm>
          <a:prstGeom prst="rect">
            <a:avLst/>
          </a:prstGeom>
          <a:noFill/>
        </p:spPr>
        <p:txBody>
          <a:bodyPr wrap="square" rtlCol="0">
            <a:spAutoFit/>
          </a:bodyPr>
          <a:lstStyle/>
          <a:p>
            <a:r>
              <a:rPr lang="en-CO" sz="8000" b="1" dirty="0">
                <a:solidFill>
                  <a:schemeClr val="bg1"/>
                </a:solidFill>
                <a:latin typeface="Montserrat" pitchFamily="2" charset="77"/>
                <a:ea typeface="Roboto" panose="02000000000000000000" pitchFamily="2" charset="0"/>
                <a:cs typeface="Roboto" panose="02000000000000000000" pitchFamily="2" charset="0"/>
              </a:rPr>
              <a:t>Maximiliano Z</a:t>
            </a:r>
          </a:p>
        </p:txBody>
      </p:sp>
      <p:sp>
        <p:nvSpPr>
          <p:cNvPr id="5" name="TextBox 4">
            <a:extLst>
              <a:ext uri="{FF2B5EF4-FFF2-40B4-BE49-F238E27FC236}">
                <a16:creationId xmlns:a16="http://schemas.microsoft.com/office/drawing/2014/main" id="{81D13827-E4C0-2609-A63F-F471A9EE4A03}"/>
              </a:ext>
            </a:extLst>
          </p:cNvPr>
          <p:cNvSpPr txBox="1"/>
          <p:nvPr/>
        </p:nvSpPr>
        <p:spPr>
          <a:xfrm>
            <a:off x="1056854" y="3763545"/>
            <a:ext cx="5039146" cy="553998"/>
          </a:xfrm>
          <a:prstGeom prst="rect">
            <a:avLst/>
          </a:prstGeom>
          <a:noFill/>
        </p:spPr>
        <p:txBody>
          <a:bodyPr wrap="square" rtlCol="0">
            <a:spAutoFit/>
          </a:bodyPr>
          <a:lstStyle/>
          <a:p>
            <a:r>
              <a:rPr lang="en-CO" sz="3000" b="1" dirty="0">
                <a:solidFill>
                  <a:srgbClr val="FF8000"/>
                </a:solidFill>
                <a:latin typeface="Montserrat" pitchFamily="2" charset="77"/>
                <a:ea typeface="Roboto" panose="02000000000000000000" pitchFamily="2" charset="0"/>
                <a:cs typeface="Roboto" panose="02000000000000000000" pitchFamily="2" charset="0"/>
              </a:rPr>
              <a:t>IT Manager</a:t>
            </a:r>
          </a:p>
        </p:txBody>
      </p:sp>
    </p:spTree>
    <p:extLst>
      <p:ext uri="{BB962C8B-B14F-4D97-AF65-F5344CB8AC3E}">
        <p14:creationId xmlns:p14="http://schemas.microsoft.com/office/powerpoint/2010/main" val="3563662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9D8564-F345-748E-E039-9C3531A64350}"/>
              </a:ext>
            </a:extLst>
          </p:cNvPr>
          <p:cNvPicPr>
            <a:picLocks noChangeAspect="1"/>
          </p:cNvPicPr>
          <p:nvPr/>
        </p:nvPicPr>
        <p:blipFill>
          <a:blip r:embed="rId2"/>
          <a:stretch>
            <a:fillRect/>
          </a:stretch>
        </p:blipFill>
        <p:spPr>
          <a:xfrm>
            <a:off x="628194" y="580167"/>
            <a:ext cx="2650879" cy="2677656"/>
          </a:xfrm>
          <a:prstGeom prst="rect">
            <a:avLst/>
          </a:prstGeom>
        </p:spPr>
      </p:pic>
      <p:sp>
        <p:nvSpPr>
          <p:cNvPr id="7" name="TextBox 6">
            <a:extLst>
              <a:ext uri="{FF2B5EF4-FFF2-40B4-BE49-F238E27FC236}">
                <a16:creationId xmlns:a16="http://schemas.microsoft.com/office/drawing/2014/main" id="{1217DCCA-9CC6-8A0E-D2E8-F1118FBCCF94}"/>
              </a:ext>
            </a:extLst>
          </p:cNvPr>
          <p:cNvSpPr txBox="1"/>
          <p:nvPr/>
        </p:nvSpPr>
        <p:spPr>
          <a:xfrm>
            <a:off x="521801" y="3600259"/>
            <a:ext cx="4877514" cy="553998"/>
          </a:xfrm>
          <a:prstGeom prst="rect">
            <a:avLst/>
          </a:prstGeom>
          <a:noFill/>
        </p:spPr>
        <p:txBody>
          <a:bodyPr wrap="square" rtlCol="0">
            <a:spAutoFit/>
          </a:bodyPr>
          <a:lstStyle/>
          <a:p>
            <a:r>
              <a:rPr lang="en-CO" sz="3000" b="1" dirty="0">
                <a:solidFill>
                  <a:srgbClr val="009EDB"/>
                </a:solidFill>
                <a:latin typeface="Montserrat" pitchFamily="2" charset="77"/>
                <a:ea typeface="Roboto" panose="02000000000000000000" pitchFamily="2" charset="0"/>
                <a:cs typeface="Roboto" panose="02000000000000000000" pitchFamily="2" charset="0"/>
              </a:rPr>
              <a:t>Maximiliano Z</a:t>
            </a:r>
          </a:p>
        </p:txBody>
      </p:sp>
      <p:sp>
        <p:nvSpPr>
          <p:cNvPr id="9" name="TextBox 8">
            <a:extLst>
              <a:ext uri="{FF2B5EF4-FFF2-40B4-BE49-F238E27FC236}">
                <a16:creationId xmlns:a16="http://schemas.microsoft.com/office/drawing/2014/main" id="{4A6D1075-18EB-4A9B-682B-D1838ADF5E5F}"/>
              </a:ext>
            </a:extLst>
          </p:cNvPr>
          <p:cNvSpPr txBox="1"/>
          <p:nvPr/>
        </p:nvSpPr>
        <p:spPr>
          <a:xfrm>
            <a:off x="521800" y="4103598"/>
            <a:ext cx="5039146" cy="400110"/>
          </a:xfrm>
          <a:prstGeom prst="rect">
            <a:avLst/>
          </a:prstGeom>
          <a:noFill/>
        </p:spPr>
        <p:txBody>
          <a:bodyPr wrap="square" rtlCol="0">
            <a:spAutoFit/>
          </a:bodyPr>
          <a:lstStyle/>
          <a:p>
            <a:r>
              <a:rPr lang="en-CO" sz="2000" b="1" dirty="0">
                <a:solidFill>
                  <a:srgbClr val="FF8000"/>
                </a:solidFill>
                <a:latin typeface="Montserrat" pitchFamily="2" charset="77"/>
                <a:ea typeface="Roboto" panose="02000000000000000000" pitchFamily="2" charset="0"/>
                <a:cs typeface="Roboto" panose="02000000000000000000" pitchFamily="2" charset="0"/>
              </a:rPr>
              <a:t>IT Manager</a:t>
            </a:r>
          </a:p>
        </p:txBody>
      </p:sp>
      <p:sp>
        <p:nvSpPr>
          <p:cNvPr id="10" name="TextBox 9">
            <a:extLst>
              <a:ext uri="{FF2B5EF4-FFF2-40B4-BE49-F238E27FC236}">
                <a16:creationId xmlns:a16="http://schemas.microsoft.com/office/drawing/2014/main" id="{A12E2EA9-FEDC-6F78-084F-72D7657F91F6}"/>
              </a:ext>
            </a:extLst>
          </p:cNvPr>
          <p:cNvSpPr txBox="1"/>
          <p:nvPr/>
        </p:nvSpPr>
        <p:spPr>
          <a:xfrm>
            <a:off x="5699402" y="838136"/>
            <a:ext cx="5044795" cy="830997"/>
          </a:xfrm>
          <a:prstGeom prst="rect">
            <a:avLst/>
          </a:prstGeom>
          <a:noFill/>
        </p:spPr>
        <p:txBody>
          <a:bodyPr wrap="square" rtlCol="0">
            <a:spAutoFit/>
          </a:bodyPr>
          <a:lstStyle/>
          <a:p>
            <a:r>
              <a:rPr lang="en-US" sz="1200" b="1" dirty="0">
                <a:solidFill>
                  <a:srgbClr val="312C4B"/>
                </a:solidFill>
                <a:latin typeface="Montserrat" pitchFamily="2" charset="77"/>
                <a:ea typeface="Roboto" panose="02000000000000000000" pitchFamily="2" charset="0"/>
                <a:cs typeface="Roboto" panose="02000000000000000000" pitchFamily="2" charset="0"/>
              </a:rPr>
              <a:t>Universidad </a:t>
            </a:r>
            <a:r>
              <a:rPr lang="en-US" sz="1200" b="1" dirty="0" err="1">
                <a:solidFill>
                  <a:srgbClr val="312C4B"/>
                </a:solidFill>
                <a:latin typeface="Montserrat" pitchFamily="2" charset="77"/>
                <a:ea typeface="Roboto" panose="02000000000000000000" pitchFamily="2" charset="0"/>
                <a:cs typeface="Roboto" panose="02000000000000000000" pitchFamily="2" charset="0"/>
              </a:rPr>
              <a:t>Abierta</a:t>
            </a:r>
            <a:r>
              <a:rPr lang="en-US" sz="1200" b="1" dirty="0">
                <a:solidFill>
                  <a:srgbClr val="312C4B"/>
                </a:solidFill>
                <a:latin typeface="Montserrat" pitchFamily="2" charset="77"/>
                <a:ea typeface="Roboto" panose="02000000000000000000" pitchFamily="2" charset="0"/>
                <a:cs typeface="Roboto" panose="02000000000000000000" pitchFamily="2" charset="0"/>
              </a:rPr>
              <a:t> </a:t>
            </a:r>
            <a:r>
              <a:rPr lang="en-US" sz="1200" b="1" dirty="0" err="1">
                <a:solidFill>
                  <a:srgbClr val="312C4B"/>
                </a:solidFill>
                <a:latin typeface="Montserrat" pitchFamily="2" charset="77"/>
                <a:ea typeface="Roboto" panose="02000000000000000000" pitchFamily="2" charset="0"/>
                <a:cs typeface="Roboto" panose="02000000000000000000" pitchFamily="2" charset="0"/>
              </a:rPr>
              <a:t>Interamericana</a:t>
            </a:r>
            <a:endParaRPr lang="en-US" sz="1200" b="1" dirty="0">
              <a:solidFill>
                <a:srgbClr val="312C4B"/>
              </a:solidFill>
              <a:latin typeface="Montserrat" pitchFamily="2" charset="77"/>
              <a:ea typeface="Roboto" panose="02000000000000000000" pitchFamily="2" charset="0"/>
              <a:cs typeface="Roboto" panose="02000000000000000000" pitchFamily="2" charset="0"/>
            </a:endParaRPr>
          </a:p>
          <a:p>
            <a:r>
              <a:rPr lang="en-US" sz="1200" dirty="0">
                <a:solidFill>
                  <a:srgbClr val="312C4B"/>
                </a:solidFill>
                <a:latin typeface="Montserrat" pitchFamily="2" charset="77"/>
                <a:ea typeface="Roboto" panose="02000000000000000000" pitchFamily="2" charset="0"/>
                <a:cs typeface="Roboto" panose="02000000000000000000" pitchFamily="2" charset="0"/>
              </a:rPr>
              <a:t>01/2001 - 12/2003</a:t>
            </a:r>
          </a:p>
          <a:p>
            <a:r>
              <a:rPr lang="en-US" sz="1200" dirty="0">
                <a:solidFill>
                  <a:srgbClr val="312C4B"/>
                </a:solidFill>
                <a:latin typeface="Montserrat" pitchFamily="2" charset="77"/>
                <a:ea typeface="Roboto" panose="02000000000000000000" pitchFamily="2" charset="0"/>
                <a:cs typeface="Roboto" panose="02000000000000000000" pitchFamily="2" charset="0"/>
              </a:rPr>
              <a:t>System's Analyst</a:t>
            </a:r>
            <a:endParaRPr lang="en-US" sz="1200" dirty="0">
              <a:solidFill>
                <a:srgbClr val="312C4B"/>
              </a:solidFill>
              <a:effectLst/>
              <a:latin typeface="Helvetica" pitchFamily="2" charset="0"/>
            </a:endParaRPr>
          </a:p>
          <a:p>
            <a:endParaRPr lang="en-US" sz="1200" dirty="0">
              <a:solidFill>
                <a:srgbClr val="312C4B"/>
              </a:solidFill>
              <a:latin typeface="Montserrat" pitchFamily="2" charset="77"/>
              <a:ea typeface="Roboto" panose="02000000000000000000" pitchFamily="2" charset="0"/>
              <a:cs typeface="Roboto" panose="02000000000000000000" pitchFamily="2" charset="0"/>
            </a:endParaRPr>
          </a:p>
        </p:txBody>
      </p:sp>
      <p:sp>
        <p:nvSpPr>
          <p:cNvPr id="11" name="TextBox 10">
            <a:extLst>
              <a:ext uri="{FF2B5EF4-FFF2-40B4-BE49-F238E27FC236}">
                <a16:creationId xmlns:a16="http://schemas.microsoft.com/office/drawing/2014/main" id="{73A958A3-C909-34DE-A45C-459A291A68FA}"/>
              </a:ext>
            </a:extLst>
          </p:cNvPr>
          <p:cNvSpPr txBox="1"/>
          <p:nvPr/>
        </p:nvSpPr>
        <p:spPr>
          <a:xfrm>
            <a:off x="5699402" y="482195"/>
            <a:ext cx="3673197" cy="400110"/>
          </a:xfrm>
          <a:prstGeom prst="rect">
            <a:avLst/>
          </a:prstGeom>
          <a:noFill/>
        </p:spPr>
        <p:txBody>
          <a:bodyPr wrap="square" rtlCol="0">
            <a:spAutoFit/>
          </a:bodyPr>
          <a:lstStyle/>
          <a:p>
            <a:r>
              <a:rPr lang="en-CO" sz="2000" b="1" dirty="0">
                <a:solidFill>
                  <a:srgbClr val="FF8000"/>
                </a:solidFill>
                <a:latin typeface="Montserrat" pitchFamily="2" charset="77"/>
                <a:ea typeface="Roboto" panose="02000000000000000000" pitchFamily="2" charset="0"/>
                <a:cs typeface="Roboto" panose="02000000000000000000" pitchFamily="2" charset="0"/>
              </a:rPr>
              <a:t>Education</a:t>
            </a:r>
          </a:p>
        </p:txBody>
      </p:sp>
      <p:sp>
        <p:nvSpPr>
          <p:cNvPr id="12" name="TextBox 11">
            <a:extLst>
              <a:ext uri="{FF2B5EF4-FFF2-40B4-BE49-F238E27FC236}">
                <a16:creationId xmlns:a16="http://schemas.microsoft.com/office/drawing/2014/main" id="{8589D4FC-DE73-428C-F42F-27B6A5CAD11C}"/>
              </a:ext>
            </a:extLst>
          </p:cNvPr>
          <p:cNvSpPr txBox="1"/>
          <p:nvPr/>
        </p:nvSpPr>
        <p:spPr>
          <a:xfrm>
            <a:off x="521801" y="4539630"/>
            <a:ext cx="4485628" cy="1785104"/>
          </a:xfrm>
          <a:prstGeom prst="rect">
            <a:avLst/>
          </a:prstGeom>
          <a:noFill/>
        </p:spPr>
        <p:txBody>
          <a:bodyPr wrap="square" rtlCol="0">
            <a:spAutoFit/>
          </a:bodyPr>
          <a:lstStyle/>
          <a:p>
            <a:r>
              <a:rPr lang="en-US" sz="1000" b="0" i="0" dirty="0">
                <a:solidFill>
                  <a:srgbClr val="312C4B"/>
                </a:solidFill>
                <a:effectLst/>
                <a:latin typeface="Montserrat" pitchFamily="2" charset="77"/>
                <a:ea typeface="Roboto" panose="02000000000000000000" pitchFamily="2" charset="0"/>
                <a:cs typeface="Roboto" panose="02000000000000000000" pitchFamily="2" charset="0"/>
              </a:rPr>
              <a:t>Results-driven and seasoned IT Professional with a</a:t>
            </a:r>
          </a:p>
          <a:p>
            <a:r>
              <a:rPr lang="en-US" sz="1000" b="0" i="0" dirty="0">
                <a:solidFill>
                  <a:srgbClr val="312C4B"/>
                </a:solidFill>
                <a:effectLst/>
                <a:latin typeface="Montserrat" pitchFamily="2" charset="77"/>
                <a:ea typeface="Roboto" panose="02000000000000000000" pitchFamily="2" charset="0"/>
                <a:cs typeface="Roboto" panose="02000000000000000000" pitchFamily="2" charset="0"/>
              </a:rPr>
              <a:t>proven track record of leading digital transformations</a:t>
            </a:r>
          </a:p>
          <a:p>
            <a:r>
              <a:rPr lang="en-US" sz="1000" b="0" i="0" dirty="0">
                <a:solidFill>
                  <a:srgbClr val="312C4B"/>
                </a:solidFill>
                <a:effectLst/>
                <a:latin typeface="Montserrat" pitchFamily="2" charset="77"/>
                <a:ea typeface="Roboto" panose="02000000000000000000" pitchFamily="2" charset="0"/>
                <a:cs typeface="Roboto" panose="02000000000000000000" pitchFamily="2" charset="0"/>
              </a:rPr>
              <a:t>and regional IT operations, resulting in a 20% increase in</a:t>
            </a:r>
          </a:p>
          <a:p>
            <a:r>
              <a:rPr lang="en-US" sz="1000" b="0" i="0" dirty="0">
                <a:solidFill>
                  <a:srgbClr val="312C4B"/>
                </a:solidFill>
                <a:effectLst/>
                <a:latin typeface="Montserrat" pitchFamily="2" charset="77"/>
                <a:ea typeface="Roboto" panose="02000000000000000000" pitchFamily="2" charset="0"/>
                <a:cs typeface="Roboto" panose="02000000000000000000" pitchFamily="2" charset="0"/>
              </a:rPr>
              <a:t>efficiency, generating an 8% reduction in IT costs. A strategic thinker, adept at developing and implementing technology strategies and processes that drive business success and growth. Experienced in leading large development teams and managing both software development and infrastructure architecture. Exceptional communication skills with a strong ability to work effectively with colleagues globally. Skilled in project management, budgeting, and forecasting.</a:t>
            </a:r>
            <a:endParaRPr lang="en-CO" sz="1000" b="0" dirty="0">
              <a:solidFill>
                <a:srgbClr val="312C4B"/>
              </a:solidFill>
              <a:latin typeface="Montserrat" pitchFamily="2" charset="77"/>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1304D00D-2B1E-6581-E1B3-EB72B00878F1}"/>
              </a:ext>
            </a:extLst>
          </p:cNvPr>
          <p:cNvSpPr txBox="1"/>
          <p:nvPr/>
        </p:nvSpPr>
        <p:spPr>
          <a:xfrm>
            <a:off x="5699402" y="5758901"/>
            <a:ext cx="3673197" cy="400110"/>
          </a:xfrm>
          <a:prstGeom prst="rect">
            <a:avLst/>
          </a:prstGeom>
          <a:noFill/>
        </p:spPr>
        <p:txBody>
          <a:bodyPr wrap="square" rtlCol="0">
            <a:spAutoFit/>
          </a:bodyPr>
          <a:lstStyle/>
          <a:p>
            <a:r>
              <a:rPr lang="en-CO" sz="2000" b="1" dirty="0">
                <a:solidFill>
                  <a:srgbClr val="FF8000"/>
                </a:solidFill>
                <a:latin typeface="Montserrat" pitchFamily="2" charset="77"/>
                <a:ea typeface="Roboto" panose="02000000000000000000" pitchFamily="2" charset="0"/>
                <a:cs typeface="Roboto" panose="02000000000000000000" pitchFamily="2" charset="0"/>
              </a:rPr>
              <a:t>Language</a:t>
            </a:r>
          </a:p>
        </p:txBody>
      </p:sp>
      <p:sp>
        <p:nvSpPr>
          <p:cNvPr id="14" name="TextBox 13">
            <a:extLst>
              <a:ext uri="{FF2B5EF4-FFF2-40B4-BE49-F238E27FC236}">
                <a16:creationId xmlns:a16="http://schemas.microsoft.com/office/drawing/2014/main" id="{E8D1241A-88AA-EBAD-7B1D-D10B4280C777}"/>
              </a:ext>
            </a:extLst>
          </p:cNvPr>
          <p:cNvSpPr txBox="1"/>
          <p:nvPr/>
        </p:nvSpPr>
        <p:spPr>
          <a:xfrm>
            <a:off x="5699402" y="6088810"/>
            <a:ext cx="5044795" cy="276999"/>
          </a:xfrm>
          <a:prstGeom prst="rect">
            <a:avLst/>
          </a:prstGeom>
          <a:noFill/>
        </p:spPr>
        <p:txBody>
          <a:bodyPr wrap="square" rtlCol="0">
            <a:spAutoFit/>
          </a:bodyPr>
          <a:lstStyle/>
          <a:p>
            <a:r>
              <a:rPr lang="en-US" sz="1200" b="1" dirty="0">
                <a:solidFill>
                  <a:srgbClr val="312C4B"/>
                </a:solidFill>
                <a:latin typeface="Montserrat" pitchFamily="2" charset="77"/>
                <a:ea typeface="Roboto" panose="02000000000000000000" pitchFamily="2" charset="0"/>
                <a:cs typeface="Roboto" panose="02000000000000000000" pitchFamily="2" charset="0"/>
              </a:rPr>
              <a:t>Spanish Advanced | English Advanced</a:t>
            </a:r>
          </a:p>
        </p:txBody>
      </p:sp>
      <p:sp>
        <p:nvSpPr>
          <p:cNvPr id="15" name="TextBox 14">
            <a:extLst>
              <a:ext uri="{FF2B5EF4-FFF2-40B4-BE49-F238E27FC236}">
                <a16:creationId xmlns:a16="http://schemas.microsoft.com/office/drawing/2014/main" id="{9658BB33-B642-CDA9-4AEB-7CC747ADDE61}"/>
              </a:ext>
            </a:extLst>
          </p:cNvPr>
          <p:cNvSpPr txBox="1"/>
          <p:nvPr/>
        </p:nvSpPr>
        <p:spPr>
          <a:xfrm>
            <a:off x="5699402" y="3852285"/>
            <a:ext cx="3673197" cy="400110"/>
          </a:xfrm>
          <a:prstGeom prst="rect">
            <a:avLst/>
          </a:prstGeom>
          <a:noFill/>
        </p:spPr>
        <p:txBody>
          <a:bodyPr wrap="square" rtlCol="0">
            <a:spAutoFit/>
          </a:bodyPr>
          <a:lstStyle/>
          <a:p>
            <a:r>
              <a:rPr lang="en-CO" sz="2000" b="1" dirty="0">
                <a:solidFill>
                  <a:srgbClr val="FF8000"/>
                </a:solidFill>
                <a:latin typeface="Montserrat" pitchFamily="2" charset="77"/>
                <a:ea typeface="Roboto" panose="02000000000000000000" pitchFamily="2" charset="0"/>
                <a:cs typeface="Roboto" panose="02000000000000000000" pitchFamily="2" charset="0"/>
              </a:rPr>
              <a:t>Stack</a:t>
            </a:r>
          </a:p>
        </p:txBody>
      </p:sp>
      <p:sp>
        <p:nvSpPr>
          <p:cNvPr id="16" name="Rectangle 15">
            <a:extLst>
              <a:ext uri="{FF2B5EF4-FFF2-40B4-BE49-F238E27FC236}">
                <a16:creationId xmlns:a16="http://schemas.microsoft.com/office/drawing/2014/main" id="{A64DEC1C-711F-C799-BD06-7B3D1CFFD5E8}"/>
              </a:ext>
            </a:extLst>
          </p:cNvPr>
          <p:cNvSpPr/>
          <p:nvPr/>
        </p:nvSpPr>
        <p:spPr>
          <a:xfrm>
            <a:off x="5769428" y="4275891"/>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Windows</a:t>
            </a:r>
          </a:p>
        </p:txBody>
      </p:sp>
      <p:sp>
        <p:nvSpPr>
          <p:cNvPr id="17" name="Rectangle 16">
            <a:extLst>
              <a:ext uri="{FF2B5EF4-FFF2-40B4-BE49-F238E27FC236}">
                <a16:creationId xmlns:a16="http://schemas.microsoft.com/office/drawing/2014/main" id="{72E38C6F-4856-3255-4DD8-2B861667F400}"/>
              </a:ext>
            </a:extLst>
          </p:cNvPr>
          <p:cNvSpPr/>
          <p:nvPr/>
        </p:nvSpPr>
        <p:spPr>
          <a:xfrm>
            <a:off x="6792687" y="4275891"/>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Azure</a:t>
            </a:r>
          </a:p>
        </p:txBody>
      </p:sp>
      <p:sp>
        <p:nvSpPr>
          <p:cNvPr id="18" name="Rectangle 17">
            <a:extLst>
              <a:ext uri="{FF2B5EF4-FFF2-40B4-BE49-F238E27FC236}">
                <a16:creationId xmlns:a16="http://schemas.microsoft.com/office/drawing/2014/main" id="{F601B9F2-8177-0736-4B3D-F56853C91DBE}"/>
              </a:ext>
            </a:extLst>
          </p:cNvPr>
          <p:cNvSpPr/>
          <p:nvPr/>
        </p:nvSpPr>
        <p:spPr>
          <a:xfrm>
            <a:off x="5769428" y="4559796"/>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NoSQL</a:t>
            </a:r>
          </a:p>
        </p:txBody>
      </p:sp>
      <p:sp>
        <p:nvSpPr>
          <p:cNvPr id="19" name="Rectangle 18">
            <a:extLst>
              <a:ext uri="{FF2B5EF4-FFF2-40B4-BE49-F238E27FC236}">
                <a16:creationId xmlns:a16="http://schemas.microsoft.com/office/drawing/2014/main" id="{6B54BEA2-4970-6506-8161-C101BAD1F63F}"/>
              </a:ext>
            </a:extLst>
          </p:cNvPr>
          <p:cNvSpPr/>
          <p:nvPr/>
        </p:nvSpPr>
        <p:spPr>
          <a:xfrm>
            <a:off x="6792687" y="4559796"/>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Spring Boot</a:t>
            </a:r>
          </a:p>
        </p:txBody>
      </p:sp>
      <p:sp>
        <p:nvSpPr>
          <p:cNvPr id="20" name="Rectangle 19">
            <a:extLst>
              <a:ext uri="{FF2B5EF4-FFF2-40B4-BE49-F238E27FC236}">
                <a16:creationId xmlns:a16="http://schemas.microsoft.com/office/drawing/2014/main" id="{FBDB8C12-DABB-656A-D00E-7E166E360B86}"/>
              </a:ext>
            </a:extLst>
          </p:cNvPr>
          <p:cNvSpPr/>
          <p:nvPr/>
        </p:nvSpPr>
        <p:spPr>
          <a:xfrm>
            <a:off x="5769428" y="4844673"/>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C#</a:t>
            </a:r>
          </a:p>
        </p:txBody>
      </p:sp>
      <p:sp>
        <p:nvSpPr>
          <p:cNvPr id="21" name="Rectangle 20">
            <a:extLst>
              <a:ext uri="{FF2B5EF4-FFF2-40B4-BE49-F238E27FC236}">
                <a16:creationId xmlns:a16="http://schemas.microsoft.com/office/drawing/2014/main" id="{2098D3BC-B3EA-A675-B08A-FE5DECFCD64C}"/>
              </a:ext>
            </a:extLst>
          </p:cNvPr>
          <p:cNvSpPr/>
          <p:nvPr/>
        </p:nvSpPr>
        <p:spPr>
          <a:xfrm>
            <a:off x="6792687" y="4844673"/>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Git</a:t>
            </a:r>
          </a:p>
        </p:txBody>
      </p:sp>
      <p:sp>
        <p:nvSpPr>
          <p:cNvPr id="22" name="Rectangle 21">
            <a:extLst>
              <a:ext uri="{FF2B5EF4-FFF2-40B4-BE49-F238E27FC236}">
                <a16:creationId xmlns:a16="http://schemas.microsoft.com/office/drawing/2014/main" id="{1124B1D2-19A4-785A-CFC9-ABEBF3F2D6B1}"/>
              </a:ext>
            </a:extLst>
          </p:cNvPr>
          <p:cNvSpPr/>
          <p:nvPr/>
        </p:nvSpPr>
        <p:spPr>
          <a:xfrm>
            <a:off x="5769428" y="5124320"/>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GCP</a:t>
            </a:r>
          </a:p>
        </p:txBody>
      </p:sp>
      <p:sp>
        <p:nvSpPr>
          <p:cNvPr id="23" name="Rectangle 22">
            <a:extLst>
              <a:ext uri="{FF2B5EF4-FFF2-40B4-BE49-F238E27FC236}">
                <a16:creationId xmlns:a16="http://schemas.microsoft.com/office/drawing/2014/main" id="{799E7F5A-AFA5-263C-EC17-9A5586A55EC5}"/>
              </a:ext>
            </a:extLst>
          </p:cNvPr>
          <p:cNvSpPr/>
          <p:nvPr/>
        </p:nvSpPr>
        <p:spPr>
          <a:xfrm>
            <a:off x="6792687" y="5124320"/>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PHP</a:t>
            </a:r>
          </a:p>
        </p:txBody>
      </p:sp>
      <p:sp>
        <p:nvSpPr>
          <p:cNvPr id="24" name="Rectangle 23">
            <a:extLst>
              <a:ext uri="{FF2B5EF4-FFF2-40B4-BE49-F238E27FC236}">
                <a16:creationId xmlns:a16="http://schemas.microsoft.com/office/drawing/2014/main" id="{2A468AB5-361D-7559-7D00-9A5EEE9317AB}"/>
              </a:ext>
            </a:extLst>
          </p:cNvPr>
          <p:cNvSpPr/>
          <p:nvPr/>
        </p:nvSpPr>
        <p:spPr>
          <a:xfrm>
            <a:off x="5769428" y="5403967"/>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Kubernetes</a:t>
            </a:r>
          </a:p>
        </p:txBody>
      </p:sp>
      <p:sp>
        <p:nvSpPr>
          <p:cNvPr id="25" name="Rectangle 24">
            <a:extLst>
              <a:ext uri="{FF2B5EF4-FFF2-40B4-BE49-F238E27FC236}">
                <a16:creationId xmlns:a16="http://schemas.microsoft.com/office/drawing/2014/main" id="{7642DB1D-00D4-7E2D-02DB-51CAD4455502}"/>
              </a:ext>
            </a:extLst>
          </p:cNvPr>
          <p:cNvSpPr/>
          <p:nvPr/>
        </p:nvSpPr>
        <p:spPr>
          <a:xfrm>
            <a:off x="6792687" y="5403967"/>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TypeScript</a:t>
            </a:r>
          </a:p>
        </p:txBody>
      </p:sp>
      <p:sp>
        <p:nvSpPr>
          <p:cNvPr id="26" name="Rectangle 25">
            <a:extLst>
              <a:ext uri="{FF2B5EF4-FFF2-40B4-BE49-F238E27FC236}">
                <a16:creationId xmlns:a16="http://schemas.microsoft.com/office/drawing/2014/main" id="{E05D9D98-BC16-C040-C1AD-7223971A8AC4}"/>
              </a:ext>
            </a:extLst>
          </p:cNvPr>
          <p:cNvSpPr/>
          <p:nvPr/>
        </p:nvSpPr>
        <p:spPr>
          <a:xfrm>
            <a:off x="7823588" y="4554028"/>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C</a:t>
            </a:r>
          </a:p>
        </p:txBody>
      </p:sp>
      <p:sp>
        <p:nvSpPr>
          <p:cNvPr id="27" name="Rectangle 26">
            <a:extLst>
              <a:ext uri="{FF2B5EF4-FFF2-40B4-BE49-F238E27FC236}">
                <a16:creationId xmlns:a16="http://schemas.microsoft.com/office/drawing/2014/main" id="{575F6784-ED93-3B21-1238-90E243149648}"/>
              </a:ext>
            </a:extLst>
          </p:cNvPr>
          <p:cNvSpPr/>
          <p:nvPr/>
        </p:nvSpPr>
        <p:spPr>
          <a:xfrm>
            <a:off x="8862131" y="4554027"/>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C++</a:t>
            </a:r>
          </a:p>
        </p:txBody>
      </p:sp>
      <p:sp>
        <p:nvSpPr>
          <p:cNvPr id="28" name="Rectangle 27">
            <a:extLst>
              <a:ext uri="{FF2B5EF4-FFF2-40B4-BE49-F238E27FC236}">
                <a16:creationId xmlns:a16="http://schemas.microsoft.com/office/drawing/2014/main" id="{BB342E20-0710-BD37-8833-6B1295465C10}"/>
              </a:ext>
            </a:extLst>
          </p:cNvPr>
          <p:cNvSpPr/>
          <p:nvPr/>
        </p:nvSpPr>
        <p:spPr>
          <a:xfrm>
            <a:off x="7823588" y="4839173"/>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SQL</a:t>
            </a:r>
          </a:p>
        </p:txBody>
      </p:sp>
      <p:sp>
        <p:nvSpPr>
          <p:cNvPr id="29" name="Rectangle 28">
            <a:extLst>
              <a:ext uri="{FF2B5EF4-FFF2-40B4-BE49-F238E27FC236}">
                <a16:creationId xmlns:a16="http://schemas.microsoft.com/office/drawing/2014/main" id="{E8BC2547-9BB6-EDDC-9D88-B379FF942F0E}"/>
              </a:ext>
            </a:extLst>
          </p:cNvPr>
          <p:cNvSpPr/>
          <p:nvPr/>
        </p:nvSpPr>
        <p:spPr>
          <a:xfrm>
            <a:off x="7823588" y="5119355"/>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React.js</a:t>
            </a:r>
          </a:p>
        </p:txBody>
      </p:sp>
      <p:sp>
        <p:nvSpPr>
          <p:cNvPr id="30" name="Rectangle 29">
            <a:extLst>
              <a:ext uri="{FF2B5EF4-FFF2-40B4-BE49-F238E27FC236}">
                <a16:creationId xmlns:a16="http://schemas.microsoft.com/office/drawing/2014/main" id="{63D0CB19-A510-9B9F-1676-A289A652A0DD}"/>
              </a:ext>
            </a:extLst>
          </p:cNvPr>
          <p:cNvSpPr/>
          <p:nvPr/>
        </p:nvSpPr>
        <p:spPr>
          <a:xfrm>
            <a:off x="7819767" y="5403967"/>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HTML</a:t>
            </a:r>
          </a:p>
        </p:txBody>
      </p:sp>
      <p:sp>
        <p:nvSpPr>
          <p:cNvPr id="31" name="Rectangle 30">
            <a:extLst>
              <a:ext uri="{FF2B5EF4-FFF2-40B4-BE49-F238E27FC236}">
                <a16:creationId xmlns:a16="http://schemas.microsoft.com/office/drawing/2014/main" id="{3A148B24-863B-DC56-606D-5C2BC2E40982}"/>
              </a:ext>
            </a:extLst>
          </p:cNvPr>
          <p:cNvSpPr/>
          <p:nvPr/>
        </p:nvSpPr>
        <p:spPr>
          <a:xfrm>
            <a:off x="8854489" y="5403967"/>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Java</a:t>
            </a:r>
          </a:p>
        </p:txBody>
      </p:sp>
      <p:pic>
        <p:nvPicPr>
          <p:cNvPr id="3" name="Picture 2">
            <a:extLst>
              <a:ext uri="{FF2B5EF4-FFF2-40B4-BE49-F238E27FC236}">
                <a16:creationId xmlns:a16="http://schemas.microsoft.com/office/drawing/2014/main" id="{34E84ACC-918C-46C6-52A5-1D279BC56773}"/>
              </a:ext>
            </a:extLst>
          </p:cNvPr>
          <p:cNvPicPr>
            <a:picLocks noChangeAspect="1"/>
          </p:cNvPicPr>
          <p:nvPr/>
        </p:nvPicPr>
        <p:blipFill>
          <a:blip r:embed="rId3"/>
          <a:srcRect b="3278"/>
          <a:stretch/>
        </p:blipFill>
        <p:spPr>
          <a:xfrm>
            <a:off x="1151329" y="830329"/>
            <a:ext cx="1613286" cy="2017586"/>
          </a:xfrm>
          <a:prstGeom prst="rect">
            <a:avLst/>
          </a:prstGeom>
        </p:spPr>
      </p:pic>
      <p:sp>
        <p:nvSpPr>
          <p:cNvPr id="5" name="TextBox 4">
            <a:extLst>
              <a:ext uri="{FF2B5EF4-FFF2-40B4-BE49-F238E27FC236}">
                <a16:creationId xmlns:a16="http://schemas.microsoft.com/office/drawing/2014/main" id="{55C28358-6473-D747-43A3-F87313DCAC98}"/>
              </a:ext>
            </a:extLst>
          </p:cNvPr>
          <p:cNvSpPr txBox="1"/>
          <p:nvPr/>
        </p:nvSpPr>
        <p:spPr>
          <a:xfrm>
            <a:off x="5699402" y="1928043"/>
            <a:ext cx="5592887" cy="1938992"/>
          </a:xfrm>
          <a:prstGeom prst="rect">
            <a:avLst/>
          </a:prstGeom>
          <a:noFill/>
        </p:spPr>
        <p:txBody>
          <a:bodyPr wrap="square" rtlCol="0">
            <a:spAutoFit/>
          </a:bodyPr>
          <a:lstStyle/>
          <a:p>
            <a:r>
              <a:rPr lang="en-US" sz="1000" dirty="0">
                <a:solidFill>
                  <a:srgbClr val="312C4B"/>
                </a:solidFill>
                <a:latin typeface="Montserrat" pitchFamily="2" charset="77"/>
                <a:ea typeface="Roboto" panose="02000000000000000000" pitchFamily="2" charset="0"/>
                <a:cs typeface="Roboto" panose="02000000000000000000" pitchFamily="2" charset="0"/>
              </a:rPr>
              <a:t>ITIL V3 - Operational Support &amp; Analysis - IT College 2013</a:t>
            </a:r>
          </a:p>
          <a:p>
            <a:r>
              <a:rPr lang="en-US" sz="1000" dirty="0">
                <a:solidFill>
                  <a:srgbClr val="312C4B"/>
                </a:solidFill>
                <a:latin typeface="Montserrat" pitchFamily="2" charset="77"/>
                <a:ea typeface="Roboto" panose="02000000000000000000" pitchFamily="2" charset="0"/>
                <a:cs typeface="Roboto" panose="02000000000000000000" pitchFamily="2" charset="0"/>
              </a:rPr>
              <a:t>Cloud Security - Prysmian Academy 2015</a:t>
            </a:r>
          </a:p>
          <a:p>
            <a:r>
              <a:rPr lang="en-US" sz="1000" dirty="0">
                <a:solidFill>
                  <a:srgbClr val="312C4B"/>
                </a:solidFill>
                <a:latin typeface="Montserrat" pitchFamily="2" charset="77"/>
                <a:ea typeface="Roboto" panose="02000000000000000000" pitchFamily="2" charset="0"/>
                <a:cs typeface="Roboto" panose="02000000000000000000" pitchFamily="2" charset="0"/>
              </a:rPr>
              <a:t>Ethical Hacking - IT College 2014</a:t>
            </a:r>
          </a:p>
          <a:p>
            <a:r>
              <a:rPr lang="en-US" sz="1000" dirty="0">
                <a:solidFill>
                  <a:srgbClr val="312C4B"/>
                </a:solidFill>
                <a:latin typeface="Montserrat" pitchFamily="2" charset="77"/>
                <a:ea typeface="Roboto" panose="02000000000000000000" pitchFamily="2" charset="0"/>
                <a:cs typeface="Roboto" panose="02000000000000000000" pitchFamily="2" charset="0"/>
              </a:rPr>
              <a:t>Incident Management - Prysmian Academy 2016</a:t>
            </a:r>
          </a:p>
          <a:p>
            <a:r>
              <a:rPr lang="en-US" sz="1000" dirty="0">
                <a:solidFill>
                  <a:srgbClr val="312C4B"/>
                </a:solidFill>
                <a:latin typeface="Montserrat" pitchFamily="2" charset="77"/>
                <a:ea typeface="Roboto" panose="02000000000000000000" pitchFamily="2" charset="0"/>
                <a:cs typeface="Roboto" panose="02000000000000000000" pitchFamily="2" charset="0"/>
              </a:rPr>
              <a:t>Information Security - Prysmian Academy 2018</a:t>
            </a:r>
          </a:p>
          <a:p>
            <a:r>
              <a:rPr lang="en-US" sz="1000" dirty="0">
                <a:solidFill>
                  <a:srgbClr val="312C4B"/>
                </a:solidFill>
                <a:latin typeface="Montserrat" pitchFamily="2" charset="77"/>
                <a:ea typeface="Roboto" panose="02000000000000000000" pitchFamily="2" charset="0"/>
                <a:cs typeface="Roboto" panose="02000000000000000000" pitchFamily="2" charset="0"/>
              </a:rPr>
              <a:t>Infrastructure Security - Prysmian Academy 2018</a:t>
            </a:r>
          </a:p>
          <a:p>
            <a:r>
              <a:rPr lang="en-US" sz="1000" dirty="0">
                <a:solidFill>
                  <a:srgbClr val="312C4B"/>
                </a:solidFill>
                <a:latin typeface="Montserrat" pitchFamily="2" charset="77"/>
                <a:ea typeface="Roboto" panose="02000000000000000000" pitchFamily="2" charset="0"/>
                <a:cs typeface="Roboto" panose="02000000000000000000" pitchFamily="2" charset="0"/>
              </a:rPr>
              <a:t>Data Protection - Prysmian Academy 2019</a:t>
            </a:r>
          </a:p>
          <a:p>
            <a:r>
              <a:rPr lang="en-US" sz="1000" dirty="0">
                <a:solidFill>
                  <a:srgbClr val="312C4B"/>
                </a:solidFill>
                <a:latin typeface="Montserrat" pitchFamily="2" charset="77"/>
                <a:ea typeface="Roboto" panose="02000000000000000000" pitchFamily="2" charset="0"/>
                <a:cs typeface="Roboto" panose="02000000000000000000" pitchFamily="2" charset="0"/>
              </a:rPr>
              <a:t>Identity and Access Management - Prysmian Academy 2019</a:t>
            </a:r>
          </a:p>
          <a:p>
            <a:r>
              <a:rPr lang="en-US" sz="1000" dirty="0">
                <a:solidFill>
                  <a:srgbClr val="312C4B"/>
                </a:solidFill>
                <a:latin typeface="Montserrat" pitchFamily="2" charset="77"/>
                <a:ea typeface="Roboto" panose="02000000000000000000" pitchFamily="2" charset="0"/>
                <a:cs typeface="Roboto" panose="02000000000000000000" pitchFamily="2" charset="0"/>
              </a:rPr>
              <a:t>Conflict of Interest - Prysmian Academy 2020</a:t>
            </a:r>
          </a:p>
          <a:p>
            <a:r>
              <a:rPr lang="en-US" sz="1000" dirty="0">
                <a:solidFill>
                  <a:srgbClr val="312C4B"/>
                </a:solidFill>
                <a:latin typeface="Montserrat" pitchFamily="2" charset="77"/>
                <a:ea typeface="Roboto" panose="02000000000000000000" pitchFamily="2" charset="0"/>
                <a:cs typeface="Roboto" panose="02000000000000000000" pitchFamily="2" charset="0"/>
              </a:rPr>
              <a:t>Continuous Improvement – Udemy 2022</a:t>
            </a:r>
          </a:p>
          <a:p>
            <a:r>
              <a:rPr lang="en-US" sz="1000" dirty="0">
                <a:solidFill>
                  <a:srgbClr val="312C4B"/>
                </a:solidFill>
                <a:latin typeface="Montserrat" pitchFamily="2" charset="77"/>
                <a:ea typeface="Roboto" panose="02000000000000000000" pitchFamily="2" charset="0"/>
                <a:cs typeface="Roboto" panose="02000000000000000000" pitchFamily="2" charset="0"/>
              </a:rPr>
              <a:t>Tanzu Mission Control – Udemy 2022</a:t>
            </a:r>
          </a:p>
          <a:p>
            <a:r>
              <a:rPr lang="en-US" sz="1000" dirty="0">
                <a:solidFill>
                  <a:srgbClr val="312C4B"/>
                </a:solidFill>
                <a:latin typeface="Montserrat" pitchFamily="2" charset="77"/>
                <a:ea typeface="Roboto" panose="02000000000000000000" pitchFamily="2" charset="0"/>
                <a:cs typeface="Roboto" panose="02000000000000000000" pitchFamily="2" charset="0"/>
              </a:rPr>
              <a:t>Cybersecurity - ISC2 2023</a:t>
            </a:r>
          </a:p>
        </p:txBody>
      </p:sp>
      <p:sp>
        <p:nvSpPr>
          <p:cNvPr id="6" name="TextBox 5">
            <a:extLst>
              <a:ext uri="{FF2B5EF4-FFF2-40B4-BE49-F238E27FC236}">
                <a16:creationId xmlns:a16="http://schemas.microsoft.com/office/drawing/2014/main" id="{077F520A-FB99-2138-D54C-2954D5B8A491}"/>
              </a:ext>
            </a:extLst>
          </p:cNvPr>
          <p:cNvSpPr txBox="1"/>
          <p:nvPr/>
        </p:nvSpPr>
        <p:spPr>
          <a:xfrm>
            <a:off x="5699402" y="1493912"/>
            <a:ext cx="3673197" cy="400110"/>
          </a:xfrm>
          <a:prstGeom prst="rect">
            <a:avLst/>
          </a:prstGeom>
          <a:noFill/>
        </p:spPr>
        <p:txBody>
          <a:bodyPr wrap="square" rtlCol="0">
            <a:spAutoFit/>
          </a:bodyPr>
          <a:lstStyle/>
          <a:p>
            <a:r>
              <a:rPr lang="en-CO" sz="2000" b="1" dirty="0">
                <a:solidFill>
                  <a:srgbClr val="FF8000"/>
                </a:solidFill>
                <a:latin typeface="Montserrat" pitchFamily="2" charset="77"/>
                <a:ea typeface="Roboto" panose="02000000000000000000" pitchFamily="2" charset="0"/>
                <a:cs typeface="Roboto" panose="02000000000000000000" pitchFamily="2" charset="0"/>
              </a:rPr>
              <a:t>Additional Courses</a:t>
            </a:r>
          </a:p>
        </p:txBody>
      </p:sp>
      <p:sp>
        <p:nvSpPr>
          <p:cNvPr id="8" name="Rectangle 7">
            <a:extLst>
              <a:ext uri="{FF2B5EF4-FFF2-40B4-BE49-F238E27FC236}">
                <a16:creationId xmlns:a16="http://schemas.microsoft.com/office/drawing/2014/main" id="{EAA9C858-1DF6-88CF-2E48-A95F7FFD9F71}"/>
              </a:ext>
            </a:extLst>
          </p:cNvPr>
          <p:cNvSpPr/>
          <p:nvPr/>
        </p:nvSpPr>
        <p:spPr>
          <a:xfrm>
            <a:off x="7815946" y="4266602"/>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Python</a:t>
            </a:r>
          </a:p>
        </p:txBody>
      </p:sp>
      <p:sp>
        <p:nvSpPr>
          <p:cNvPr id="32" name="Rectangle 31">
            <a:extLst>
              <a:ext uri="{FF2B5EF4-FFF2-40B4-BE49-F238E27FC236}">
                <a16:creationId xmlns:a16="http://schemas.microsoft.com/office/drawing/2014/main" id="{1C645D31-9030-684F-B249-5D1D13CA6734}"/>
              </a:ext>
            </a:extLst>
          </p:cNvPr>
          <p:cNvSpPr/>
          <p:nvPr/>
        </p:nvSpPr>
        <p:spPr>
          <a:xfrm>
            <a:off x="8854489" y="4266601"/>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Outlook</a:t>
            </a:r>
          </a:p>
        </p:txBody>
      </p:sp>
      <p:sp>
        <p:nvSpPr>
          <p:cNvPr id="33" name="Rectangle 32">
            <a:extLst>
              <a:ext uri="{FF2B5EF4-FFF2-40B4-BE49-F238E27FC236}">
                <a16:creationId xmlns:a16="http://schemas.microsoft.com/office/drawing/2014/main" id="{FCAC1F05-4AE6-77BA-2FAE-AE44B340CE5D}"/>
              </a:ext>
            </a:extLst>
          </p:cNvPr>
          <p:cNvSpPr/>
          <p:nvPr/>
        </p:nvSpPr>
        <p:spPr>
          <a:xfrm>
            <a:off x="8862131" y="4830569"/>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AWS</a:t>
            </a:r>
          </a:p>
        </p:txBody>
      </p:sp>
      <p:sp>
        <p:nvSpPr>
          <p:cNvPr id="34" name="Rectangle 33">
            <a:extLst>
              <a:ext uri="{FF2B5EF4-FFF2-40B4-BE49-F238E27FC236}">
                <a16:creationId xmlns:a16="http://schemas.microsoft.com/office/drawing/2014/main" id="{B4C7AA22-EB75-F768-A915-F8875A80C182}"/>
              </a:ext>
            </a:extLst>
          </p:cNvPr>
          <p:cNvSpPr/>
          <p:nvPr/>
        </p:nvSpPr>
        <p:spPr>
          <a:xfrm>
            <a:off x="8854489" y="5116541"/>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Docker</a:t>
            </a:r>
          </a:p>
        </p:txBody>
      </p:sp>
      <p:sp>
        <p:nvSpPr>
          <p:cNvPr id="35" name="Rectangle 34">
            <a:extLst>
              <a:ext uri="{FF2B5EF4-FFF2-40B4-BE49-F238E27FC236}">
                <a16:creationId xmlns:a16="http://schemas.microsoft.com/office/drawing/2014/main" id="{2B343D16-D553-EC74-5522-E742FE291EF8}"/>
              </a:ext>
            </a:extLst>
          </p:cNvPr>
          <p:cNvSpPr/>
          <p:nvPr/>
        </p:nvSpPr>
        <p:spPr>
          <a:xfrm>
            <a:off x="9873927" y="5403967"/>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JavaScript</a:t>
            </a:r>
          </a:p>
        </p:txBody>
      </p:sp>
      <p:sp>
        <p:nvSpPr>
          <p:cNvPr id="36" name="Rectangle 35">
            <a:extLst>
              <a:ext uri="{FF2B5EF4-FFF2-40B4-BE49-F238E27FC236}">
                <a16:creationId xmlns:a16="http://schemas.microsoft.com/office/drawing/2014/main" id="{06061874-609A-3970-104F-B4F275B3A742}"/>
              </a:ext>
            </a:extLst>
          </p:cNvPr>
          <p:cNvSpPr/>
          <p:nvPr/>
        </p:nvSpPr>
        <p:spPr>
          <a:xfrm>
            <a:off x="9881569" y="4830569"/>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Excel</a:t>
            </a:r>
          </a:p>
        </p:txBody>
      </p:sp>
      <p:sp>
        <p:nvSpPr>
          <p:cNvPr id="37" name="Rectangle 36">
            <a:extLst>
              <a:ext uri="{FF2B5EF4-FFF2-40B4-BE49-F238E27FC236}">
                <a16:creationId xmlns:a16="http://schemas.microsoft.com/office/drawing/2014/main" id="{F95ECDDC-0025-F312-AEA7-D6B2727D39F2}"/>
              </a:ext>
            </a:extLst>
          </p:cNvPr>
          <p:cNvSpPr/>
          <p:nvPr/>
        </p:nvSpPr>
        <p:spPr>
          <a:xfrm>
            <a:off x="9873927" y="5116541"/>
            <a:ext cx="925497" cy="204160"/>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O" sz="900" dirty="0">
                <a:latin typeface="Montserrat" pitchFamily="2" charset="77"/>
              </a:rPr>
              <a:t>Node.js</a:t>
            </a:r>
          </a:p>
        </p:txBody>
      </p:sp>
    </p:spTree>
    <p:extLst>
      <p:ext uri="{BB962C8B-B14F-4D97-AF65-F5344CB8AC3E}">
        <p14:creationId xmlns:p14="http://schemas.microsoft.com/office/powerpoint/2010/main" val="70222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735EEC-26DA-9BA8-7260-728405BC237C}"/>
              </a:ext>
            </a:extLst>
          </p:cNvPr>
          <p:cNvSpPr txBox="1"/>
          <p:nvPr/>
        </p:nvSpPr>
        <p:spPr>
          <a:xfrm>
            <a:off x="1005614" y="2516390"/>
            <a:ext cx="4590955" cy="1631216"/>
          </a:xfrm>
          <a:prstGeom prst="rect">
            <a:avLst/>
          </a:prstGeom>
          <a:noFill/>
        </p:spPr>
        <p:txBody>
          <a:bodyPr wrap="square" rtlCol="0">
            <a:spAutoFit/>
          </a:bodyPr>
          <a:lstStyle/>
          <a:p>
            <a:r>
              <a:rPr lang="en-CO" sz="5000" b="1" dirty="0">
                <a:solidFill>
                  <a:schemeClr val="bg1"/>
                </a:solidFill>
                <a:latin typeface="Montserrat" pitchFamily="2" charset="77"/>
                <a:ea typeface="Roboto" panose="02000000000000000000" pitchFamily="2" charset="0"/>
                <a:cs typeface="Roboto" panose="02000000000000000000" pitchFamily="2" charset="0"/>
              </a:rPr>
              <a:t>Work Experience</a:t>
            </a:r>
          </a:p>
        </p:txBody>
      </p:sp>
    </p:spTree>
    <p:extLst>
      <p:ext uri="{BB962C8B-B14F-4D97-AF65-F5344CB8AC3E}">
        <p14:creationId xmlns:p14="http://schemas.microsoft.com/office/powerpoint/2010/main" val="39978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5B3AE6-A43A-528E-EF45-42A5FF521D21}"/>
              </a:ext>
            </a:extLst>
          </p:cNvPr>
          <p:cNvSpPr/>
          <p:nvPr/>
        </p:nvSpPr>
        <p:spPr>
          <a:xfrm>
            <a:off x="774858" y="760295"/>
            <a:ext cx="3884643" cy="272713"/>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rgbClr val="FFFFFF"/>
                </a:solidFill>
                <a:latin typeface="Helvetica" pitchFamily="2" charset="0"/>
              </a:rPr>
              <a:t>Information Technology Manager </a:t>
            </a:r>
            <a:endParaRPr lang="en-US" sz="1200" b="1" dirty="0">
              <a:solidFill>
                <a:srgbClr val="FFFFFF"/>
              </a:solidFill>
              <a:effectLst/>
              <a:latin typeface="Helvetica" pitchFamily="2" charset="0"/>
            </a:endParaRPr>
          </a:p>
        </p:txBody>
      </p:sp>
      <p:sp>
        <p:nvSpPr>
          <p:cNvPr id="3" name="TextBox 2">
            <a:extLst>
              <a:ext uri="{FF2B5EF4-FFF2-40B4-BE49-F238E27FC236}">
                <a16:creationId xmlns:a16="http://schemas.microsoft.com/office/drawing/2014/main" id="{25459516-317A-070D-A86B-FE2829059E9A}"/>
              </a:ext>
            </a:extLst>
          </p:cNvPr>
          <p:cNvSpPr txBox="1"/>
          <p:nvPr/>
        </p:nvSpPr>
        <p:spPr>
          <a:xfrm>
            <a:off x="774859" y="1181036"/>
            <a:ext cx="9877307"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312C4B"/>
                </a:solidFill>
                <a:effectLst/>
                <a:latin typeface="Helvetica" pitchFamily="2" charset="0"/>
              </a:rPr>
              <a:t>Led IT teams and projects focused on e-commerce solutions, DevOps, and middleware integration. </a:t>
            </a:r>
          </a:p>
          <a:p>
            <a:pPr marL="171450" indent="-171450">
              <a:buFont typeface="Arial" panose="020B0604020202020204" pitchFamily="34" charset="0"/>
              <a:buChar char="•"/>
            </a:pPr>
            <a:endParaRPr lang="en-US" sz="1200" dirty="0">
              <a:solidFill>
                <a:srgbClr val="312C4B"/>
              </a:solidFill>
              <a:effectLst/>
              <a:latin typeface="Helvetica" pitchFamily="2" charset="0"/>
            </a:endParaRPr>
          </a:p>
          <a:p>
            <a:pPr marL="171450" indent="-171450">
              <a:buFont typeface="Arial" panose="020B0604020202020204" pitchFamily="34" charset="0"/>
              <a:buChar char="•"/>
            </a:pPr>
            <a:r>
              <a:rPr lang="en-US" sz="1200" dirty="0">
                <a:solidFill>
                  <a:srgbClr val="312C4B"/>
                </a:solidFill>
                <a:effectLst/>
                <a:latin typeface="Helvetica" pitchFamily="2" charset="0"/>
              </a:rPr>
              <a:t>Developed and implemented comprehensive strategies to drive business growth and improve client satisfaction. </a:t>
            </a:r>
          </a:p>
          <a:p>
            <a:pPr marL="171450" indent="-171450">
              <a:buFont typeface="Arial" panose="020B0604020202020204" pitchFamily="34" charset="0"/>
              <a:buChar char="•"/>
            </a:pPr>
            <a:endParaRPr lang="en-US" sz="1200" dirty="0">
              <a:solidFill>
                <a:srgbClr val="312C4B"/>
              </a:solidFill>
              <a:effectLst/>
              <a:latin typeface="Helvetica" pitchFamily="2" charset="0"/>
            </a:endParaRPr>
          </a:p>
          <a:p>
            <a:pPr marL="171450" indent="-171450">
              <a:buFont typeface="Arial" panose="020B0604020202020204" pitchFamily="34" charset="0"/>
              <a:buChar char="•"/>
            </a:pPr>
            <a:r>
              <a:rPr lang="en-US" sz="1200" dirty="0">
                <a:solidFill>
                  <a:srgbClr val="312C4B"/>
                </a:solidFill>
                <a:effectLst/>
                <a:latin typeface="Helvetica" pitchFamily="2" charset="0"/>
              </a:rPr>
              <a:t>Successfully managed large-scale projects, optimizing technology and processes. </a:t>
            </a:r>
          </a:p>
          <a:p>
            <a:pPr marL="171450" indent="-171450">
              <a:buFont typeface="Arial" panose="020B0604020202020204" pitchFamily="34" charset="0"/>
              <a:buChar char="•"/>
            </a:pPr>
            <a:endParaRPr lang="en-US" sz="1200" dirty="0">
              <a:solidFill>
                <a:srgbClr val="312C4B"/>
              </a:solidFill>
              <a:effectLst/>
              <a:latin typeface="Helvetica" pitchFamily="2" charset="0"/>
            </a:endParaRPr>
          </a:p>
          <a:p>
            <a:pPr marL="171450" indent="-171450">
              <a:buFont typeface="Arial" panose="020B0604020202020204" pitchFamily="34" charset="0"/>
              <a:buChar char="•"/>
            </a:pPr>
            <a:r>
              <a:rPr lang="en-US" sz="1200" dirty="0">
                <a:solidFill>
                  <a:srgbClr val="312C4B"/>
                </a:solidFill>
                <a:effectLst/>
                <a:latin typeface="Helvetica" pitchFamily="2" charset="0"/>
              </a:rPr>
              <a:t>Achieved significant results including a 25% increase in client satisfaction and successful delivery of the </a:t>
            </a:r>
            <a:r>
              <a:rPr lang="en-US" sz="1200" dirty="0" err="1">
                <a:solidFill>
                  <a:srgbClr val="312C4B"/>
                </a:solidFill>
                <a:effectLst/>
                <a:latin typeface="Helvetica" pitchFamily="2" charset="0"/>
              </a:rPr>
              <a:t>Indumex</a:t>
            </a:r>
            <a:r>
              <a:rPr lang="en-US" sz="1200" dirty="0">
                <a:solidFill>
                  <a:srgbClr val="312C4B"/>
                </a:solidFill>
                <a:effectLst/>
                <a:latin typeface="Helvetica" pitchFamily="2" charset="0"/>
              </a:rPr>
              <a:t> Project. </a:t>
            </a:r>
          </a:p>
        </p:txBody>
      </p:sp>
      <p:sp>
        <p:nvSpPr>
          <p:cNvPr id="4" name="Rectangle 3">
            <a:extLst>
              <a:ext uri="{FF2B5EF4-FFF2-40B4-BE49-F238E27FC236}">
                <a16:creationId xmlns:a16="http://schemas.microsoft.com/office/drawing/2014/main" id="{A9FED6C2-B17E-C109-744A-EC1CBDC2DC48}"/>
              </a:ext>
            </a:extLst>
          </p:cNvPr>
          <p:cNvSpPr/>
          <p:nvPr/>
        </p:nvSpPr>
        <p:spPr>
          <a:xfrm>
            <a:off x="774858" y="2622742"/>
            <a:ext cx="3884643" cy="272713"/>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err="1">
                <a:solidFill>
                  <a:srgbClr val="FFFFFF"/>
                </a:solidFill>
                <a:effectLst/>
                <a:latin typeface="Helvetica" pitchFamily="2" charset="0"/>
              </a:rPr>
              <a:t>Telecentro</a:t>
            </a:r>
            <a:r>
              <a:rPr lang="en-US" sz="1200" b="1" dirty="0">
                <a:solidFill>
                  <a:srgbClr val="FFFFFF"/>
                </a:solidFill>
                <a:effectLst/>
                <a:latin typeface="Helvetica" pitchFamily="2" charset="0"/>
              </a:rPr>
              <a:t> / IT Manager </a:t>
            </a:r>
          </a:p>
        </p:txBody>
      </p:sp>
      <p:sp>
        <p:nvSpPr>
          <p:cNvPr id="5" name="TextBox 4">
            <a:extLst>
              <a:ext uri="{FF2B5EF4-FFF2-40B4-BE49-F238E27FC236}">
                <a16:creationId xmlns:a16="http://schemas.microsoft.com/office/drawing/2014/main" id="{4774DF54-CAC1-111E-F780-CE5430E3A8BE}"/>
              </a:ext>
            </a:extLst>
          </p:cNvPr>
          <p:cNvSpPr txBox="1"/>
          <p:nvPr/>
        </p:nvSpPr>
        <p:spPr>
          <a:xfrm>
            <a:off x="774859" y="3043483"/>
            <a:ext cx="9877307"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2D2D2D"/>
                </a:solidFill>
                <a:effectLst/>
                <a:latin typeface="Helvetica" pitchFamily="2" charset="0"/>
              </a:rPr>
              <a:t>Led digital transformation and improved network performance. </a:t>
            </a:r>
          </a:p>
          <a:p>
            <a:pPr marL="171450" indent="-171450">
              <a:buFont typeface="Arial" panose="020B0604020202020204" pitchFamily="34" charset="0"/>
              <a:buChar char="•"/>
            </a:pPr>
            <a:endParaRPr lang="en-US" sz="1200" dirty="0">
              <a:solidFill>
                <a:srgbClr val="2D2D2D"/>
              </a:solidFill>
              <a:effectLst/>
              <a:latin typeface="Helvetica" pitchFamily="2" charset="0"/>
            </a:endParaRPr>
          </a:p>
          <a:p>
            <a:pPr marL="171450" indent="-171450">
              <a:buFont typeface="Arial" panose="020B0604020202020204" pitchFamily="34" charset="0"/>
              <a:buChar char="•"/>
            </a:pPr>
            <a:r>
              <a:rPr lang="en-US" sz="1200" dirty="0">
                <a:solidFill>
                  <a:srgbClr val="2D2D2D"/>
                </a:solidFill>
                <a:effectLst/>
                <a:latin typeface="Helvetica" pitchFamily="2" charset="0"/>
              </a:rPr>
              <a:t>Managed software-defined data center and networking infrastructure. </a:t>
            </a:r>
          </a:p>
          <a:p>
            <a:pPr marL="171450" indent="-171450">
              <a:buFont typeface="Arial" panose="020B0604020202020204" pitchFamily="34" charset="0"/>
              <a:buChar char="•"/>
            </a:pPr>
            <a:endParaRPr lang="en-US" sz="1200" dirty="0">
              <a:solidFill>
                <a:srgbClr val="2D2D2D"/>
              </a:solidFill>
              <a:effectLst/>
              <a:latin typeface="Helvetica" pitchFamily="2" charset="0"/>
            </a:endParaRPr>
          </a:p>
          <a:p>
            <a:pPr marL="171450" indent="-171450">
              <a:buFont typeface="Arial" panose="020B0604020202020204" pitchFamily="34" charset="0"/>
              <a:buChar char="•"/>
            </a:pPr>
            <a:r>
              <a:rPr lang="en-US" sz="1200" dirty="0">
                <a:solidFill>
                  <a:srgbClr val="2D2D2D"/>
                </a:solidFill>
                <a:effectLst/>
                <a:latin typeface="Helvetica" pitchFamily="2" charset="0"/>
              </a:rPr>
              <a:t>Successfully delivered projects within agreed timelines and quality standards. </a:t>
            </a:r>
          </a:p>
          <a:p>
            <a:pPr marL="171450" indent="-171450">
              <a:buFont typeface="Arial" panose="020B0604020202020204" pitchFamily="34" charset="0"/>
              <a:buChar char="•"/>
            </a:pPr>
            <a:endParaRPr lang="en-US" sz="1200" dirty="0">
              <a:solidFill>
                <a:srgbClr val="2D2D2D"/>
              </a:solidFill>
              <a:effectLst/>
              <a:latin typeface="Helvetica" pitchFamily="2" charset="0"/>
            </a:endParaRPr>
          </a:p>
          <a:p>
            <a:pPr marL="171450" indent="-171450">
              <a:buFont typeface="Arial" panose="020B0604020202020204" pitchFamily="34" charset="0"/>
              <a:buChar char="•"/>
            </a:pPr>
            <a:r>
              <a:rPr lang="en-US" sz="1200" dirty="0">
                <a:solidFill>
                  <a:srgbClr val="2D2D2D"/>
                </a:solidFill>
                <a:effectLst/>
                <a:latin typeface="Helvetica" pitchFamily="2" charset="0"/>
              </a:rPr>
              <a:t>Strategically planned and executed IT initiatives to increase ROI. </a:t>
            </a:r>
          </a:p>
        </p:txBody>
      </p:sp>
      <p:sp>
        <p:nvSpPr>
          <p:cNvPr id="6" name="Rectangle 5">
            <a:extLst>
              <a:ext uri="{FF2B5EF4-FFF2-40B4-BE49-F238E27FC236}">
                <a16:creationId xmlns:a16="http://schemas.microsoft.com/office/drawing/2014/main" id="{66031FF4-9877-EE73-84C9-9EA40E95746E}"/>
              </a:ext>
            </a:extLst>
          </p:cNvPr>
          <p:cNvSpPr/>
          <p:nvPr/>
        </p:nvSpPr>
        <p:spPr>
          <a:xfrm>
            <a:off x="774858" y="4485189"/>
            <a:ext cx="3884643" cy="272713"/>
          </a:xfrm>
          <a:prstGeom prst="rect">
            <a:avLst/>
          </a:prstGeom>
          <a:solidFill>
            <a:srgbClr val="312C4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rgbClr val="FFFFFF"/>
                </a:solidFill>
                <a:effectLst/>
                <a:latin typeface="Helvetica" pitchFamily="2" charset="0"/>
              </a:rPr>
              <a:t>Prysmian Group / IT Manager </a:t>
            </a:r>
          </a:p>
        </p:txBody>
      </p:sp>
      <p:sp>
        <p:nvSpPr>
          <p:cNvPr id="7" name="TextBox 6">
            <a:extLst>
              <a:ext uri="{FF2B5EF4-FFF2-40B4-BE49-F238E27FC236}">
                <a16:creationId xmlns:a16="http://schemas.microsoft.com/office/drawing/2014/main" id="{7E347BF9-4481-B42C-1CF2-0A4309CEA28C}"/>
              </a:ext>
            </a:extLst>
          </p:cNvPr>
          <p:cNvSpPr txBox="1"/>
          <p:nvPr/>
        </p:nvSpPr>
        <p:spPr>
          <a:xfrm>
            <a:off x="774859" y="4905930"/>
            <a:ext cx="9877307" cy="1384995"/>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2D2D2D"/>
                </a:solidFill>
                <a:effectLst/>
                <a:latin typeface="Helvetica" pitchFamily="2" charset="0"/>
              </a:rPr>
              <a:t>Led a business team in the Latin American region. </a:t>
            </a:r>
          </a:p>
          <a:p>
            <a:pPr marL="171450" indent="-171450">
              <a:buFont typeface="Arial" panose="020B0604020202020204" pitchFamily="34" charset="0"/>
              <a:buChar char="•"/>
            </a:pPr>
            <a:endParaRPr lang="en-US" sz="1200" dirty="0">
              <a:solidFill>
                <a:srgbClr val="2D2D2D"/>
              </a:solidFill>
              <a:effectLst/>
              <a:latin typeface="Helvetica" pitchFamily="2" charset="0"/>
            </a:endParaRPr>
          </a:p>
          <a:p>
            <a:pPr marL="171450" indent="-171450">
              <a:buFont typeface="Arial" panose="020B0604020202020204" pitchFamily="34" charset="0"/>
              <a:buChar char="•"/>
            </a:pPr>
            <a:r>
              <a:rPr lang="en-US" sz="1200" dirty="0">
                <a:solidFill>
                  <a:srgbClr val="2D2D2D"/>
                </a:solidFill>
                <a:effectLst/>
                <a:latin typeface="Helvetica" pitchFamily="2" charset="0"/>
              </a:rPr>
              <a:t>Improved processes and reduced costs in technology infrastructure. </a:t>
            </a:r>
          </a:p>
          <a:p>
            <a:pPr marL="171450" indent="-171450">
              <a:buFont typeface="Arial" panose="020B0604020202020204" pitchFamily="34" charset="0"/>
              <a:buChar char="•"/>
            </a:pPr>
            <a:endParaRPr lang="en-US" sz="1200" dirty="0">
              <a:solidFill>
                <a:srgbClr val="2D2D2D"/>
              </a:solidFill>
              <a:effectLst/>
              <a:latin typeface="Helvetica" pitchFamily="2" charset="0"/>
            </a:endParaRPr>
          </a:p>
          <a:p>
            <a:pPr marL="171450" indent="-171450">
              <a:buFont typeface="Arial" panose="020B0604020202020204" pitchFamily="34" charset="0"/>
              <a:buChar char="•"/>
            </a:pPr>
            <a:r>
              <a:rPr lang="en-US" sz="1200" dirty="0">
                <a:solidFill>
                  <a:srgbClr val="2D2D2D"/>
                </a:solidFill>
                <a:effectLst/>
                <a:latin typeface="Helvetica" pitchFamily="2" charset="0"/>
              </a:rPr>
              <a:t>Developed a digital identity and access management system. </a:t>
            </a:r>
          </a:p>
          <a:p>
            <a:pPr marL="171450" indent="-171450">
              <a:buFont typeface="Arial" panose="020B0604020202020204" pitchFamily="34" charset="0"/>
              <a:buChar char="•"/>
            </a:pPr>
            <a:endParaRPr lang="en-US" sz="1200" dirty="0">
              <a:solidFill>
                <a:srgbClr val="2D2D2D"/>
              </a:solidFill>
              <a:effectLst/>
              <a:latin typeface="Helvetica" pitchFamily="2" charset="0"/>
            </a:endParaRPr>
          </a:p>
          <a:p>
            <a:pPr marL="171450" indent="-171450">
              <a:buFont typeface="Arial" panose="020B0604020202020204" pitchFamily="34" charset="0"/>
              <a:buChar char="•"/>
            </a:pPr>
            <a:r>
              <a:rPr lang="en-US" sz="1200" dirty="0">
                <a:solidFill>
                  <a:srgbClr val="2D2D2D"/>
                </a:solidFill>
                <a:effectLst/>
                <a:latin typeface="Helvetica" pitchFamily="2" charset="0"/>
              </a:rPr>
              <a:t>Achieved significant cost savings through various initiatives.</a:t>
            </a:r>
          </a:p>
        </p:txBody>
      </p:sp>
    </p:spTree>
    <p:extLst>
      <p:ext uri="{BB962C8B-B14F-4D97-AF65-F5344CB8AC3E}">
        <p14:creationId xmlns:p14="http://schemas.microsoft.com/office/powerpoint/2010/main" val="410278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0945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TotalTime>
  <Words>374</Words>
  <Application>Microsoft Macintosh PowerPoint</Application>
  <PresentationFormat>Widescreen</PresentationFormat>
  <Paragraphs>76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Helvetica</vt:lpstr>
      <vt:lpstr>Montserrat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Leonardo Lopez</dc:creator>
  <cp:lastModifiedBy>Leonardo Lopez</cp:lastModifiedBy>
  <cp:revision>2</cp:revision>
  <dcterms:created xsi:type="dcterms:W3CDTF">2024-10-02T16:07:31Z</dcterms:created>
  <dcterms:modified xsi:type="dcterms:W3CDTF">2024-10-02T20:45:36Z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2024-10-02T16:57:45Z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b992102e-7a2a-441a-b910-bd5f4e123481</vt:lpwstr>
  </property>
  <property fmtid="{D5CDD505-2E9C-101B-9397-08002B2CF9AE}" pid="7" name="MSIP_Label_defa4170-0d19-0005-0004-bc88714345d2_ActionId">
    <vt:lpwstr>e3a6c829-441b-47d3-8e2c-48c174c72f00</vt:lpwstr>
  </property>
  <property fmtid="{D5CDD505-2E9C-101B-9397-08002B2CF9AE}" pid="8" name="MSIP_Label_defa4170-0d19-0005-0004-bc88714345d2_ContentBits">
    <vt:lpwstr>0</vt:lpwstr>
  </property>
</Properties>
</file>