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2C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015A2C-C4CF-004B-AFE4-89298A288A6D}" v="10" dt="2024-10-02T21:07:03.2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1"/>
  </p:normalViewPr>
  <p:slideViewPr>
    <p:cSldViewPr snapToGrid="0">
      <p:cViewPr>
        <p:scale>
          <a:sx n="113" d="100"/>
          <a:sy n="113" d="100"/>
        </p:scale>
        <p:origin x="52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lue and orange background&#10;&#10;Description automatically generated">
            <a:extLst>
              <a:ext uri="{FF2B5EF4-FFF2-40B4-BE49-F238E27FC236}">
                <a16:creationId xmlns:a16="http://schemas.microsoft.com/office/drawing/2014/main" id="{1BCC5BDD-EDBE-2611-0267-C58CC35E3E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129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5DFCD3E-2752-3EB5-954D-DF2B1CC347A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293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orange background&#10;&#10;Description automatically generated">
            <a:extLst>
              <a:ext uri="{FF2B5EF4-FFF2-40B4-BE49-F238E27FC236}">
                <a16:creationId xmlns:a16="http://schemas.microsoft.com/office/drawing/2014/main" id="{04F7FDB0-16E9-391C-DB68-71A642F2E7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43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4F99530-B377-27A7-757C-16A106927F9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906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logo for a car&#10;&#10;Description automatically generated">
            <a:extLst>
              <a:ext uri="{FF2B5EF4-FFF2-40B4-BE49-F238E27FC236}">
                <a16:creationId xmlns:a16="http://schemas.microsoft.com/office/drawing/2014/main" id="{C488DAC6-C8FC-B00E-5F50-E67ED80C41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523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6105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99F2E8-E99A-E580-470D-FCDD5665CE28}"/>
              </a:ext>
            </a:extLst>
          </p:cNvPr>
          <p:cNvSpPr txBox="1"/>
          <p:nvPr/>
        </p:nvSpPr>
        <p:spPr>
          <a:xfrm>
            <a:off x="1005614" y="2516390"/>
            <a:ext cx="9651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8000" b="1" dirty="0">
                <a:solidFill>
                  <a:schemeClr val="bg1"/>
                </a:solidFill>
                <a:latin typeface="Montserrat" pitchFamily="2" charset="77"/>
                <a:ea typeface="Roboto" panose="02000000000000000000" pitchFamily="2" charset="0"/>
                <a:cs typeface="Roboto" panose="02000000000000000000" pitchFamily="2" charset="0"/>
              </a:rPr>
              <a:t>Nelson Cruz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D13827-E4C0-2609-A63F-F471A9EE4A03}"/>
              </a:ext>
            </a:extLst>
          </p:cNvPr>
          <p:cNvSpPr txBox="1"/>
          <p:nvPr/>
        </p:nvSpPr>
        <p:spPr>
          <a:xfrm>
            <a:off x="1056854" y="3763545"/>
            <a:ext cx="50391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3000" b="1" dirty="0">
                <a:solidFill>
                  <a:srgbClr val="FF8000"/>
                </a:solidFill>
                <a:latin typeface="Montserrat" pitchFamily="2" charset="77"/>
                <a:ea typeface="Roboto" panose="02000000000000000000" pitchFamily="2" charset="0"/>
                <a:cs typeface="Roboto" panose="02000000000000000000" pitchFamily="2" charset="0"/>
              </a:rPr>
              <a:t>Software Engineer</a:t>
            </a:r>
          </a:p>
        </p:txBody>
      </p:sp>
    </p:spTree>
    <p:extLst>
      <p:ext uri="{BB962C8B-B14F-4D97-AF65-F5344CB8AC3E}">
        <p14:creationId xmlns:p14="http://schemas.microsoft.com/office/powerpoint/2010/main" val="356366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09D8564-F345-748E-E039-9C3531A64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94" y="580167"/>
            <a:ext cx="2650879" cy="26776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17DCCA-9CC6-8A0E-D2E8-F1118FBCCF94}"/>
              </a:ext>
            </a:extLst>
          </p:cNvPr>
          <p:cNvSpPr txBox="1"/>
          <p:nvPr/>
        </p:nvSpPr>
        <p:spPr>
          <a:xfrm>
            <a:off x="521801" y="3600259"/>
            <a:ext cx="48775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3000" b="1" dirty="0">
                <a:solidFill>
                  <a:srgbClr val="009EDB"/>
                </a:solidFill>
                <a:latin typeface="Montserrat" pitchFamily="2" charset="77"/>
                <a:ea typeface="Roboto" panose="02000000000000000000" pitchFamily="2" charset="0"/>
                <a:cs typeface="Roboto" panose="02000000000000000000" pitchFamily="2" charset="0"/>
              </a:rPr>
              <a:t>Nelson Cruz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6D1075-18EB-4A9B-682B-D1838ADF5E5F}"/>
              </a:ext>
            </a:extLst>
          </p:cNvPr>
          <p:cNvSpPr txBox="1"/>
          <p:nvPr/>
        </p:nvSpPr>
        <p:spPr>
          <a:xfrm>
            <a:off x="521800" y="4103598"/>
            <a:ext cx="5039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2000" b="1" dirty="0">
                <a:solidFill>
                  <a:srgbClr val="FF8000"/>
                </a:solidFill>
                <a:latin typeface="Montserrat" pitchFamily="2" charset="77"/>
                <a:ea typeface="Roboto" panose="02000000000000000000" pitchFamily="2" charset="0"/>
                <a:cs typeface="Roboto" panose="02000000000000000000" pitchFamily="2" charset="0"/>
              </a:rPr>
              <a:t>Software Engineer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2E2EA9-FEDC-6F78-084F-72D7657F91F6}"/>
              </a:ext>
            </a:extLst>
          </p:cNvPr>
          <p:cNvSpPr txBox="1"/>
          <p:nvPr/>
        </p:nvSpPr>
        <p:spPr>
          <a:xfrm>
            <a:off x="5699402" y="1154228"/>
            <a:ext cx="5044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312C4B"/>
                </a:solidFill>
                <a:latin typeface="Montserrat" pitchFamily="2" charset="77"/>
                <a:ea typeface="Roboto" panose="02000000000000000000" pitchFamily="2" charset="0"/>
                <a:cs typeface="Roboto" panose="02000000000000000000" pitchFamily="2" charset="0"/>
              </a:rPr>
              <a:t>Universidad de Sonsonate</a:t>
            </a:r>
          </a:p>
          <a:p>
            <a:r>
              <a:rPr lang="en-US" sz="1200" dirty="0">
                <a:solidFill>
                  <a:srgbClr val="312C4B"/>
                </a:solidFill>
                <a:latin typeface="Montserrat" pitchFamily="2" charset="77"/>
                <a:ea typeface="Roboto" panose="02000000000000000000" pitchFamily="2" charset="0"/>
                <a:cs typeface="Roboto" panose="02000000000000000000" pitchFamily="2" charset="0"/>
              </a:rPr>
              <a:t>2017 - 2022</a:t>
            </a:r>
          </a:p>
          <a:p>
            <a:r>
              <a:rPr lang="en-US" sz="1200" dirty="0">
                <a:solidFill>
                  <a:srgbClr val="312C4B"/>
                </a:solidFill>
                <a:latin typeface="Montserrat" pitchFamily="2" charset="77"/>
                <a:ea typeface="Roboto" panose="02000000000000000000" pitchFamily="2" charset="0"/>
                <a:cs typeface="Roboto" panose="02000000000000000000" pitchFamily="2" charset="0"/>
              </a:rPr>
              <a:t>Bachelor of Computer Systems</a:t>
            </a:r>
            <a:endParaRPr lang="en-US" sz="1200" dirty="0">
              <a:solidFill>
                <a:srgbClr val="312C4B"/>
              </a:solidFill>
              <a:effectLst/>
              <a:latin typeface="Helvetica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A958A3-C909-34DE-A45C-459A291A68FA}"/>
              </a:ext>
            </a:extLst>
          </p:cNvPr>
          <p:cNvSpPr txBox="1"/>
          <p:nvPr/>
        </p:nvSpPr>
        <p:spPr>
          <a:xfrm>
            <a:off x="5699402" y="798287"/>
            <a:ext cx="36731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2000" b="1" dirty="0">
                <a:solidFill>
                  <a:srgbClr val="FF8000"/>
                </a:solidFill>
                <a:latin typeface="Montserrat" pitchFamily="2" charset="77"/>
                <a:ea typeface="Roboto" panose="02000000000000000000" pitchFamily="2" charset="0"/>
                <a:cs typeface="Roboto" panose="02000000000000000000" pitchFamily="2" charset="0"/>
              </a:rPr>
              <a:t>Education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89D4FC-DE73-428C-F42F-27B6A5CAD11C}"/>
              </a:ext>
            </a:extLst>
          </p:cNvPr>
          <p:cNvSpPr txBox="1"/>
          <p:nvPr/>
        </p:nvSpPr>
        <p:spPr>
          <a:xfrm>
            <a:off x="521801" y="4539630"/>
            <a:ext cx="44856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312C4B"/>
                </a:solidFill>
                <a:effectLst/>
                <a:latin typeface="Montserrat" pitchFamily="2" charset="77"/>
                <a:ea typeface="Roboto" panose="02000000000000000000" pitchFamily="2" charset="0"/>
                <a:cs typeface="Roboto" panose="02000000000000000000" pitchFamily="2" charset="0"/>
              </a:rPr>
              <a:t>Software Engineer with over 4 years of experience in web applications development, creating clean, scalable, and sustainable software.</a:t>
            </a:r>
          </a:p>
          <a:p>
            <a:endParaRPr lang="en-US" sz="1200" b="0" i="0" dirty="0">
              <a:solidFill>
                <a:srgbClr val="312C4B"/>
              </a:solidFill>
              <a:effectLst/>
              <a:latin typeface="Montserrat" pitchFamily="2" charset="77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1200" b="0" i="0" dirty="0">
                <a:solidFill>
                  <a:srgbClr val="312C4B"/>
                </a:solidFill>
                <a:effectLst/>
                <a:latin typeface="Montserrat" pitchFamily="2" charset="77"/>
                <a:ea typeface="Roboto" panose="02000000000000000000" pitchFamily="2" charset="0"/>
                <a:cs typeface="Roboto" panose="02000000000000000000" pitchFamily="2" charset="0"/>
              </a:rPr>
              <a:t>Experienced in consuming and creating APIs following standards like OAS, both using relational and non-relational databases.</a:t>
            </a:r>
            <a:endParaRPr lang="en-CO" sz="1200" b="0" dirty="0">
              <a:solidFill>
                <a:srgbClr val="312C4B"/>
              </a:solidFill>
              <a:latin typeface="Montserrat" pitchFamily="2" charset="77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04D00D-2B1E-6581-E1B3-EB72B00878F1}"/>
              </a:ext>
            </a:extLst>
          </p:cNvPr>
          <p:cNvSpPr txBox="1"/>
          <p:nvPr/>
        </p:nvSpPr>
        <p:spPr>
          <a:xfrm>
            <a:off x="5699402" y="4893582"/>
            <a:ext cx="36731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2000" b="1" dirty="0">
                <a:solidFill>
                  <a:srgbClr val="FF8000"/>
                </a:solidFill>
                <a:latin typeface="Montserrat" pitchFamily="2" charset="77"/>
                <a:ea typeface="Roboto" panose="02000000000000000000" pitchFamily="2" charset="0"/>
                <a:cs typeface="Roboto" panose="02000000000000000000" pitchFamily="2" charset="0"/>
              </a:rPr>
              <a:t>Language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D1241A-88AA-EBAD-7B1D-D10B4280C777}"/>
              </a:ext>
            </a:extLst>
          </p:cNvPr>
          <p:cNvSpPr txBox="1"/>
          <p:nvPr/>
        </p:nvSpPr>
        <p:spPr>
          <a:xfrm>
            <a:off x="5699402" y="5223491"/>
            <a:ext cx="5044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312C4B"/>
                </a:solidFill>
                <a:latin typeface="Montserrat" pitchFamily="2" charset="77"/>
                <a:ea typeface="Roboto" panose="02000000000000000000" pitchFamily="2" charset="0"/>
                <a:cs typeface="Roboto" panose="02000000000000000000" pitchFamily="2" charset="0"/>
              </a:rPr>
              <a:t>Spanish Native</a:t>
            </a:r>
          </a:p>
          <a:p>
            <a:r>
              <a:rPr lang="en-US" sz="1200" b="1" dirty="0">
                <a:solidFill>
                  <a:srgbClr val="312C4B"/>
                </a:solidFill>
                <a:latin typeface="Montserrat" pitchFamily="2" charset="77"/>
                <a:ea typeface="Roboto" panose="02000000000000000000" pitchFamily="2" charset="0"/>
                <a:cs typeface="Roboto" panose="02000000000000000000" pitchFamily="2" charset="0"/>
              </a:rPr>
              <a:t>English | Advanced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58BB33-B642-CDA9-4AEB-7CC747ADDE61}"/>
              </a:ext>
            </a:extLst>
          </p:cNvPr>
          <p:cNvSpPr txBox="1"/>
          <p:nvPr/>
        </p:nvSpPr>
        <p:spPr>
          <a:xfrm>
            <a:off x="5699402" y="2917182"/>
            <a:ext cx="36731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2000" b="1" dirty="0">
                <a:solidFill>
                  <a:srgbClr val="FF8000"/>
                </a:solidFill>
                <a:latin typeface="Montserrat" pitchFamily="2" charset="77"/>
                <a:ea typeface="Roboto" panose="02000000000000000000" pitchFamily="2" charset="0"/>
                <a:cs typeface="Roboto" panose="02000000000000000000" pitchFamily="2" charset="0"/>
              </a:rPr>
              <a:t>Stack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4DEC1C-711F-C799-BD06-7B3D1CFFD5E8}"/>
              </a:ext>
            </a:extLst>
          </p:cNvPr>
          <p:cNvSpPr/>
          <p:nvPr/>
        </p:nvSpPr>
        <p:spPr>
          <a:xfrm>
            <a:off x="5769428" y="3340787"/>
            <a:ext cx="1236260" cy="272713"/>
          </a:xfrm>
          <a:prstGeom prst="rect">
            <a:avLst/>
          </a:prstGeom>
          <a:solidFill>
            <a:srgbClr val="312C4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900" dirty="0">
                <a:latin typeface="Montserrat" pitchFamily="2" charset="77"/>
              </a:rPr>
              <a:t>JavaScript | Advanced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E38C6F-4856-3255-4DD8-2B861667F400}"/>
              </a:ext>
            </a:extLst>
          </p:cNvPr>
          <p:cNvSpPr/>
          <p:nvPr/>
        </p:nvSpPr>
        <p:spPr>
          <a:xfrm>
            <a:off x="7134854" y="3340787"/>
            <a:ext cx="1236260" cy="272713"/>
          </a:xfrm>
          <a:prstGeom prst="rect">
            <a:avLst/>
          </a:prstGeom>
          <a:solidFill>
            <a:srgbClr val="312C4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900" dirty="0">
                <a:latin typeface="Montserrat" pitchFamily="2" charset="77"/>
              </a:rPr>
              <a:t>Typescript | Advanced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01B9F2-8177-0736-4B3D-F56853C91DBE}"/>
              </a:ext>
            </a:extLst>
          </p:cNvPr>
          <p:cNvSpPr/>
          <p:nvPr/>
        </p:nvSpPr>
        <p:spPr>
          <a:xfrm>
            <a:off x="5769428" y="3693442"/>
            <a:ext cx="1236260" cy="272713"/>
          </a:xfrm>
          <a:prstGeom prst="rect">
            <a:avLst/>
          </a:prstGeom>
          <a:solidFill>
            <a:srgbClr val="312C4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900" dirty="0">
                <a:latin typeface="Montserrat" pitchFamily="2" charset="77"/>
              </a:rPr>
              <a:t>NoSQL | Advanced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B54BEA2-4970-6506-8161-C101BAD1F63F}"/>
              </a:ext>
            </a:extLst>
          </p:cNvPr>
          <p:cNvSpPr/>
          <p:nvPr/>
        </p:nvSpPr>
        <p:spPr>
          <a:xfrm>
            <a:off x="7134854" y="3693442"/>
            <a:ext cx="1236260" cy="272713"/>
          </a:xfrm>
          <a:prstGeom prst="rect">
            <a:avLst/>
          </a:prstGeom>
          <a:solidFill>
            <a:srgbClr val="312C4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900" dirty="0">
                <a:latin typeface="Montserrat" pitchFamily="2" charset="77"/>
              </a:rPr>
              <a:t>Node.js | Advanced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DB8C12-DABB-656A-D00E-7E166E360B86}"/>
              </a:ext>
            </a:extLst>
          </p:cNvPr>
          <p:cNvSpPr/>
          <p:nvPr/>
        </p:nvSpPr>
        <p:spPr>
          <a:xfrm>
            <a:off x="5769428" y="4047069"/>
            <a:ext cx="1236260" cy="272713"/>
          </a:xfrm>
          <a:prstGeom prst="rect">
            <a:avLst/>
          </a:prstGeom>
          <a:solidFill>
            <a:srgbClr val="312C4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900" dirty="0">
                <a:latin typeface="Montserrat" pitchFamily="2" charset="77"/>
              </a:rPr>
              <a:t>CGP | Advanced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098D3BC-B3EA-A675-B08A-FE5DECFCD64C}"/>
              </a:ext>
            </a:extLst>
          </p:cNvPr>
          <p:cNvSpPr/>
          <p:nvPr/>
        </p:nvSpPr>
        <p:spPr>
          <a:xfrm>
            <a:off x="7134854" y="4047069"/>
            <a:ext cx="1236260" cy="272713"/>
          </a:xfrm>
          <a:prstGeom prst="rect">
            <a:avLst/>
          </a:prstGeom>
          <a:solidFill>
            <a:srgbClr val="312C4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900" dirty="0">
                <a:latin typeface="Montserrat" pitchFamily="2" charset="77"/>
              </a:rPr>
              <a:t>AWS | Intermediate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642DB1D-00D4-7E2D-02DB-51CAD4455502}"/>
              </a:ext>
            </a:extLst>
          </p:cNvPr>
          <p:cNvSpPr/>
          <p:nvPr/>
        </p:nvSpPr>
        <p:spPr>
          <a:xfrm>
            <a:off x="5769428" y="4409898"/>
            <a:ext cx="1236260" cy="272713"/>
          </a:xfrm>
          <a:prstGeom prst="rect">
            <a:avLst/>
          </a:prstGeom>
          <a:solidFill>
            <a:srgbClr val="312C4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900" dirty="0">
                <a:latin typeface="Montserrat" pitchFamily="2" charset="77"/>
              </a:rPr>
              <a:t>Kubernetes | Intermediate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05D9D98-BC16-C040-C1AD-7223971A8AC4}"/>
              </a:ext>
            </a:extLst>
          </p:cNvPr>
          <p:cNvSpPr/>
          <p:nvPr/>
        </p:nvSpPr>
        <p:spPr>
          <a:xfrm>
            <a:off x="8500280" y="3687674"/>
            <a:ext cx="1236260" cy="272713"/>
          </a:xfrm>
          <a:prstGeom prst="rect">
            <a:avLst/>
          </a:prstGeom>
          <a:solidFill>
            <a:srgbClr val="312C4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900" dirty="0">
                <a:latin typeface="Montserrat" pitchFamily="2" charset="77"/>
              </a:rPr>
              <a:t>Express | Adanced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75F6784-ED93-3B21-1238-90E243149648}"/>
              </a:ext>
            </a:extLst>
          </p:cNvPr>
          <p:cNvSpPr/>
          <p:nvPr/>
        </p:nvSpPr>
        <p:spPr>
          <a:xfrm>
            <a:off x="9865706" y="3687673"/>
            <a:ext cx="1236260" cy="272713"/>
          </a:xfrm>
          <a:prstGeom prst="rect">
            <a:avLst/>
          </a:prstGeom>
          <a:solidFill>
            <a:srgbClr val="312C4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900" dirty="0">
                <a:latin typeface="Montserrat" pitchFamily="2" charset="77"/>
              </a:rPr>
              <a:t>Docker | Advanced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B342E20-0710-BD37-8833-6B1295465C10}"/>
              </a:ext>
            </a:extLst>
          </p:cNvPr>
          <p:cNvSpPr/>
          <p:nvPr/>
        </p:nvSpPr>
        <p:spPr>
          <a:xfrm>
            <a:off x="8500280" y="4041569"/>
            <a:ext cx="1236260" cy="272713"/>
          </a:xfrm>
          <a:prstGeom prst="rect">
            <a:avLst/>
          </a:prstGeom>
          <a:solidFill>
            <a:srgbClr val="312C4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900" dirty="0">
                <a:latin typeface="Montserrat" pitchFamily="2" charset="77"/>
              </a:rPr>
              <a:t>Java | Intermediate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8B2914-C7E8-94EF-789E-A78F5925566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60" r="4116"/>
          <a:stretch/>
        </p:blipFill>
        <p:spPr>
          <a:xfrm>
            <a:off x="1136650" y="838136"/>
            <a:ext cx="1612900" cy="20087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9E4494-D5BC-6800-C2B2-BB69A184760A}"/>
              </a:ext>
            </a:extLst>
          </p:cNvPr>
          <p:cNvSpPr txBox="1"/>
          <p:nvPr/>
        </p:nvSpPr>
        <p:spPr>
          <a:xfrm>
            <a:off x="5699402" y="2245614"/>
            <a:ext cx="5044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312C4B"/>
                </a:solidFill>
                <a:latin typeface="Montserrat" pitchFamily="2" charset="77"/>
                <a:ea typeface="Roboto" panose="02000000000000000000" pitchFamily="2" charset="0"/>
                <a:cs typeface="Roboto" panose="02000000000000000000" pitchFamily="2" charset="0"/>
              </a:rPr>
              <a:t>RU1O2JS Certificate. </a:t>
            </a:r>
            <a:r>
              <a:rPr lang="en-US" sz="1200" dirty="0">
                <a:solidFill>
                  <a:srgbClr val="312C4B"/>
                </a:solidFill>
                <a:latin typeface="Montserrat" pitchFamily="2" charset="77"/>
                <a:ea typeface="Roboto" panose="02000000000000000000" pitchFamily="2" charset="0"/>
                <a:cs typeface="Roboto" panose="02000000000000000000" pitchFamily="2" charset="0"/>
              </a:rPr>
              <a:t>Redis University. Present RU101 </a:t>
            </a:r>
            <a:r>
              <a:rPr lang="en-US" sz="1200" b="1" dirty="0">
                <a:solidFill>
                  <a:srgbClr val="312C4B"/>
                </a:solidFill>
                <a:latin typeface="Montserrat" pitchFamily="2" charset="77"/>
                <a:ea typeface="Roboto" panose="02000000000000000000" pitchFamily="2" charset="0"/>
                <a:cs typeface="Roboto" panose="02000000000000000000" pitchFamily="2" charset="0"/>
              </a:rPr>
              <a:t>Certificate</a:t>
            </a:r>
            <a:r>
              <a:rPr lang="en-US" sz="1200" dirty="0">
                <a:solidFill>
                  <a:srgbClr val="312C4B"/>
                </a:solidFill>
                <a:latin typeface="Montserrat" pitchFamily="2" charset="77"/>
                <a:ea typeface="Roboto" panose="02000000000000000000" pitchFamily="2" charset="0"/>
                <a:cs typeface="Roboto" panose="02000000000000000000" pitchFamily="2" charset="0"/>
              </a:rPr>
              <a:t>. Redis University. 12/07/2023</a:t>
            </a:r>
            <a:endParaRPr lang="en-US" sz="1200" dirty="0">
              <a:solidFill>
                <a:srgbClr val="312C4B"/>
              </a:solidFill>
              <a:effectLst/>
              <a:latin typeface="Helvetica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5CFE31-4921-D94D-39C5-98BDABBC2E88}"/>
              </a:ext>
            </a:extLst>
          </p:cNvPr>
          <p:cNvSpPr txBox="1"/>
          <p:nvPr/>
        </p:nvSpPr>
        <p:spPr>
          <a:xfrm>
            <a:off x="5699402" y="1889673"/>
            <a:ext cx="36731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2000" b="1" dirty="0">
                <a:solidFill>
                  <a:srgbClr val="FF8000"/>
                </a:solidFill>
                <a:latin typeface="Montserrat" pitchFamily="2" charset="77"/>
                <a:ea typeface="Roboto" panose="02000000000000000000" pitchFamily="2" charset="0"/>
                <a:cs typeface="Roboto" panose="02000000000000000000" pitchFamily="2" charset="0"/>
              </a:rPr>
              <a:t>Additional Courses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5AC401-FAE6-C391-4D37-256E328D310B}"/>
              </a:ext>
            </a:extLst>
          </p:cNvPr>
          <p:cNvSpPr/>
          <p:nvPr/>
        </p:nvSpPr>
        <p:spPr>
          <a:xfrm>
            <a:off x="8492638" y="3333778"/>
            <a:ext cx="1236260" cy="272713"/>
          </a:xfrm>
          <a:prstGeom prst="rect">
            <a:avLst/>
          </a:prstGeom>
          <a:solidFill>
            <a:srgbClr val="312C4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900" dirty="0">
                <a:latin typeface="Montserrat" pitchFamily="2" charset="77"/>
              </a:rPr>
              <a:t>Git | Advanced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1D18B5F-C22D-A6C1-4B83-D1CCA1FD3DDC}"/>
              </a:ext>
            </a:extLst>
          </p:cNvPr>
          <p:cNvSpPr/>
          <p:nvPr/>
        </p:nvSpPr>
        <p:spPr>
          <a:xfrm>
            <a:off x="9858064" y="3333777"/>
            <a:ext cx="1236260" cy="272713"/>
          </a:xfrm>
          <a:prstGeom prst="rect">
            <a:avLst/>
          </a:prstGeom>
          <a:solidFill>
            <a:srgbClr val="312C4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900" dirty="0">
                <a:latin typeface="Montserrat" pitchFamily="2" charset="77"/>
              </a:rPr>
              <a:t>SQL | Advanced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178C080-03BB-5BB5-A673-497E4794AF50}"/>
              </a:ext>
            </a:extLst>
          </p:cNvPr>
          <p:cNvSpPr/>
          <p:nvPr/>
        </p:nvSpPr>
        <p:spPr>
          <a:xfrm>
            <a:off x="9858064" y="4041569"/>
            <a:ext cx="1236260" cy="272713"/>
          </a:xfrm>
          <a:prstGeom prst="rect">
            <a:avLst/>
          </a:prstGeom>
          <a:solidFill>
            <a:srgbClr val="312C4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900" dirty="0">
                <a:latin typeface="Montserrat" pitchFamily="2" charset="77"/>
              </a:rPr>
              <a:t>Python | Intermediate</a:t>
            </a:r>
          </a:p>
        </p:txBody>
      </p:sp>
    </p:spTree>
    <p:extLst>
      <p:ext uri="{BB962C8B-B14F-4D97-AF65-F5344CB8AC3E}">
        <p14:creationId xmlns:p14="http://schemas.microsoft.com/office/powerpoint/2010/main" val="702222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735EEC-26DA-9BA8-7260-728405BC237C}"/>
              </a:ext>
            </a:extLst>
          </p:cNvPr>
          <p:cNvSpPr txBox="1"/>
          <p:nvPr/>
        </p:nvSpPr>
        <p:spPr>
          <a:xfrm>
            <a:off x="1005614" y="2516390"/>
            <a:ext cx="459095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5000" b="1" dirty="0">
                <a:solidFill>
                  <a:schemeClr val="bg1"/>
                </a:solidFill>
                <a:latin typeface="Montserrat" pitchFamily="2" charset="77"/>
                <a:ea typeface="Roboto" panose="02000000000000000000" pitchFamily="2" charset="0"/>
                <a:cs typeface="Roboto" panose="02000000000000000000" pitchFamily="2" charset="0"/>
              </a:rPr>
              <a:t>Work Experience</a:t>
            </a:r>
          </a:p>
        </p:txBody>
      </p:sp>
    </p:spTree>
    <p:extLst>
      <p:ext uri="{BB962C8B-B14F-4D97-AF65-F5344CB8AC3E}">
        <p14:creationId xmlns:p14="http://schemas.microsoft.com/office/powerpoint/2010/main" val="399788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5B3AE6-A43A-528E-EF45-42A5FF521D21}"/>
              </a:ext>
            </a:extLst>
          </p:cNvPr>
          <p:cNvSpPr/>
          <p:nvPr/>
        </p:nvSpPr>
        <p:spPr>
          <a:xfrm>
            <a:off x="774858" y="624827"/>
            <a:ext cx="4022919" cy="504062"/>
          </a:xfrm>
          <a:prstGeom prst="rect">
            <a:avLst/>
          </a:prstGeom>
          <a:solidFill>
            <a:srgbClr val="312C4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err="1">
                <a:solidFill>
                  <a:srgbClr val="FFFFFF"/>
                </a:solidFill>
                <a:latin typeface="Helvetica" pitchFamily="2" charset="0"/>
              </a:rPr>
              <a:t>Applaudo</a:t>
            </a:r>
            <a:r>
              <a:rPr lang="en-US" sz="1200" b="1" dirty="0">
                <a:solidFill>
                  <a:srgbClr val="FFFFFF"/>
                </a:solidFill>
                <a:latin typeface="Helvetica" pitchFamily="2" charset="0"/>
              </a:rPr>
              <a:t> | San Salvador, El Salvador | Full Stack Developer | 09/2021 - PRESENT | Remote</a:t>
            </a:r>
            <a:endParaRPr lang="en-US" sz="1200" b="1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459516-317A-070D-A86B-FE2829059E9A}"/>
              </a:ext>
            </a:extLst>
          </p:cNvPr>
          <p:cNvSpPr txBox="1"/>
          <p:nvPr/>
        </p:nvSpPr>
        <p:spPr>
          <a:xfrm>
            <a:off x="774858" y="1361658"/>
            <a:ext cx="402291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312C4B"/>
                </a:solidFill>
                <a:effectLst/>
                <a:latin typeface="Helvetica" pitchFamily="2" charset="0"/>
              </a:rPr>
              <a:t>Work using agile methodology and scrum with a US based team.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312C4B"/>
              </a:solidFill>
              <a:effectLst/>
              <a:latin typeface="Helvetica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312C4B"/>
                </a:solidFill>
                <a:effectLst/>
                <a:latin typeface="Helvetica" pitchFamily="2" charset="0"/>
              </a:rPr>
              <a:t>Development, testing, and deployment of self-contained </a:t>
            </a:r>
            <a:r>
              <a:rPr lang="en-US" sz="1200" dirty="0" err="1">
                <a:solidFill>
                  <a:srgbClr val="312C4B"/>
                </a:solidFill>
                <a:effectLst/>
                <a:latin typeface="Helvetica" pitchFamily="2" charset="0"/>
              </a:rPr>
              <a:t>APls</a:t>
            </a:r>
            <a:r>
              <a:rPr lang="en-US" sz="1200" dirty="0">
                <a:solidFill>
                  <a:srgbClr val="312C4B"/>
                </a:solidFill>
                <a:effectLst/>
                <a:latin typeface="Helvetica" pitchFamily="2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312C4B"/>
              </a:solidFill>
              <a:effectLst/>
              <a:latin typeface="Helvetica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312C4B"/>
                </a:solidFill>
                <a:effectLst/>
                <a:latin typeface="Helvetica" pitchFamily="2" charset="0"/>
              </a:rPr>
              <a:t>Integration of multiple services into fully-fledged platforms.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312C4B"/>
              </a:solidFill>
              <a:effectLst/>
              <a:latin typeface="Helvetica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312C4B"/>
                </a:solidFill>
                <a:effectLst/>
                <a:latin typeface="Helvetica" pitchFamily="2" charset="0"/>
              </a:rPr>
              <a:t>Implementation of ETL flows.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312C4B"/>
              </a:solidFill>
              <a:effectLst/>
              <a:latin typeface="Helvetica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312C4B"/>
                </a:solidFill>
                <a:effectLst/>
                <a:latin typeface="Helvetica" pitchFamily="2" charset="0"/>
              </a:rPr>
              <a:t>Sketch and design new solution for customers.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312C4B"/>
              </a:solidFill>
              <a:effectLst/>
              <a:latin typeface="Helvetica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312C4B"/>
                </a:solidFill>
                <a:effectLst/>
                <a:latin typeface="Helvetica" pitchFamily="2" charset="0"/>
              </a:rPr>
              <a:t>Work on specific features and lead new integrations.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312C4B"/>
              </a:solidFill>
              <a:effectLst/>
              <a:latin typeface="Helvetica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312C4B"/>
                </a:solidFill>
                <a:effectLst/>
                <a:latin typeface="Helvetica" pitchFamily="2" charset="0"/>
              </a:rPr>
              <a:t>Identification and correction of errors or unexpected behaviors.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312C4B"/>
              </a:solidFill>
              <a:effectLst/>
              <a:latin typeface="Helvetica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312C4B"/>
                </a:solidFill>
                <a:effectLst/>
                <a:latin typeface="Helvetica" pitchFamily="2" charset="0"/>
              </a:rPr>
              <a:t>Reduction of customer support tickets by over 50%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312C4B"/>
              </a:solidFill>
              <a:effectLst/>
              <a:latin typeface="Helvetica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312C4B"/>
                </a:solidFill>
                <a:effectLst/>
                <a:latin typeface="Helvetica" pitchFamily="2" charset="0"/>
              </a:rPr>
              <a:t>Work on business-focused requirements analysis and development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312C4B"/>
              </a:solidFill>
              <a:effectLst/>
              <a:latin typeface="Helvetica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312C4B"/>
                </a:solidFill>
                <a:effectLst/>
                <a:latin typeface="Helvetica" pitchFamily="2" charset="0"/>
              </a:rPr>
              <a:t>Received "Excellence Pursuit" recognition for project contributions and achievements.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112D8C-450C-A62F-D791-50DC8CC92304}"/>
              </a:ext>
            </a:extLst>
          </p:cNvPr>
          <p:cNvSpPr/>
          <p:nvPr/>
        </p:nvSpPr>
        <p:spPr>
          <a:xfrm>
            <a:off x="5499258" y="624827"/>
            <a:ext cx="4022919" cy="504062"/>
          </a:xfrm>
          <a:prstGeom prst="rect">
            <a:avLst/>
          </a:prstGeom>
          <a:solidFill>
            <a:srgbClr val="312C4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FFFFFF"/>
                </a:solidFill>
                <a:latin typeface="Helvetica" pitchFamily="2" charset="0"/>
              </a:rPr>
              <a:t>Universidad de Sonsonate | Sonsonate, El Salvador | Instructor | 01/2021 - 06/2021 | Remote</a:t>
            </a:r>
            <a:endParaRPr lang="en-US" sz="1200" b="1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78E5F6-075E-C47C-7160-093419467E92}"/>
              </a:ext>
            </a:extLst>
          </p:cNvPr>
          <p:cNvSpPr txBox="1"/>
          <p:nvPr/>
        </p:nvSpPr>
        <p:spPr>
          <a:xfrm>
            <a:off x="5499258" y="1361658"/>
            <a:ext cx="40229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312C4B"/>
                </a:solidFill>
                <a:effectLst/>
                <a:latin typeface="Helvetica" pitchFamily="2" charset="0"/>
              </a:rPr>
              <a:t>Design, implementation and testing of web sites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312C4B"/>
              </a:solidFill>
              <a:effectLst/>
              <a:latin typeface="Helvetica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312C4B"/>
                </a:solidFill>
                <a:effectLst/>
                <a:latin typeface="Helvetica" pitchFamily="2" charset="0"/>
              </a:rPr>
              <a:t>Instruct students on web design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312C4B"/>
              </a:solidFill>
              <a:effectLst/>
              <a:latin typeface="Helvetica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312C4B"/>
                </a:solidFill>
                <a:effectLst/>
                <a:latin typeface="Helvetica" pitchFamily="2" charset="0"/>
              </a:rPr>
              <a:t>Review Student's Projects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312C4B"/>
              </a:solidFill>
              <a:effectLst/>
              <a:latin typeface="Helvetica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312C4B"/>
                </a:solidFill>
                <a:effectLst/>
                <a:latin typeface="Helvetica" pitchFamily="2" charset="0"/>
              </a:rPr>
              <a:t>Identify and provide feedback about areas of improvement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CACA66-3329-4B6C-01F5-705F2B0AB159}"/>
              </a:ext>
            </a:extLst>
          </p:cNvPr>
          <p:cNvSpPr/>
          <p:nvPr/>
        </p:nvSpPr>
        <p:spPr>
          <a:xfrm>
            <a:off x="5499258" y="3164087"/>
            <a:ext cx="4022919" cy="504062"/>
          </a:xfrm>
          <a:prstGeom prst="rect">
            <a:avLst/>
          </a:prstGeom>
          <a:solidFill>
            <a:srgbClr val="312C4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err="1">
                <a:solidFill>
                  <a:srgbClr val="FFFFFF"/>
                </a:solidFill>
                <a:latin typeface="Helvetica" pitchFamily="2" charset="0"/>
              </a:rPr>
              <a:t>Tadeo</a:t>
            </a:r>
            <a:r>
              <a:rPr lang="en-US" sz="1200" b="1" dirty="0">
                <a:solidFill>
                  <a:srgbClr val="FFFFFF"/>
                </a:solidFill>
                <a:latin typeface="Helvetica" pitchFamily="2" charset="0"/>
              </a:rPr>
              <a:t> Systems | San Salvador, El Salvador | Software Consultant | 10/2020 - 06/2021 | Remote</a:t>
            </a:r>
            <a:endParaRPr lang="en-US" sz="1200" b="1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09D688-E91B-BF2D-C5EE-2343A529F3AF}"/>
              </a:ext>
            </a:extLst>
          </p:cNvPr>
          <p:cNvSpPr txBox="1"/>
          <p:nvPr/>
        </p:nvSpPr>
        <p:spPr>
          <a:xfrm>
            <a:off x="5499258" y="3900918"/>
            <a:ext cx="40229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312C4B"/>
                </a:solidFill>
                <a:effectLst/>
                <a:latin typeface="Helvetica" pitchFamily="2" charset="0"/>
              </a:rPr>
              <a:t>Functional and non-functional business' requirement analysis and sketching.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312C4B"/>
              </a:solidFill>
              <a:effectLst/>
              <a:latin typeface="Helvetica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312C4B"/>
                </a:solidFill>
                <a:effectLst/>
                <a:latin typeface="Helvetica" pitchFamily="2" charset="0"/>
              </a:rPr>
              <a:t>Development of new features.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312C4B"/>
              </a:solidFill>
              <a:effectLst/>
              <a:latin typeface="Helvetica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312C4B"/>
                </a:solidFill>
                <a:effectLst/>
                <a:latin typeface="Helvetica" pitchFamily="2" charset="0"/>
              </a:rPr>
              <a:t>Work together with the client's team.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312C4B"/>
              </a:solidFill>
              <a:effectLst/>
              <a:latin typeface="Helvetica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312C4B"/>
                </a:solidFill>
                <a:effectLst/>
                <a:latin typeface="Helvetica" pitchFamily="2" charset="0"/>
              </a:rPr>
              <a:t>Integrate functionalities across different services.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312C4B"/>
              </a:solidFill>
              <a:effectLst/>
              <a:latin typeface="Helvetica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312C4B"/>
                </a:solidFill>
                <a:effectLst/>
                <a:latin typeface="Helvetica" pitchFamily="2" charset="0"/>
              </a:rPr>
              <a:t>Migrate and enhance client's owned libraries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312C4B"/>
              </a:solidFill>
              <a:effectLst/>
              <a:latin typeface="Helvetica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312C4B"/>
                </a:solidFill>
                <a:effectLst/>
                <a:latin typeface="Helvetica" pitchFamily="2" charset="0"/>
              </a:rPr>
              <a:t>Revamp legacy services</a:t>
            </a:r>
          </a:p>
        </p:txBody>
      </p:sp>
    </p:spTree>
    <p:extLst>
      <p:ext uri="{BB962C8B-B14F-4D97-AF65-F5344CB8AC3E}">
        <p14:creationId xmlns:p14="http://schemas.microsoft.com/office/powerpoint/2010/main" val="4102785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0945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325</Words>
  <Application>Microsoft Macintosh PowerPoint</Application>
  <PresentationFormat>Widescreen</PresentationFormat>
  <Paragraphs>71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Helvetica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Leonardo Lopez</dc:creator>
  <cp:lastModifiedBy>Leonardo Lopez</cp:lastModifiedBy>
  <cp:revision>2</cp:revision>
  <dcterms:created xsi:type="dcterms:W3CDTF">2024-10-02T16:07:31Z</dcterms:created>
  <dcterms:modified xsi:type="dcterms:W3CDTF">2024-10-02T21:09:48Z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2024-10-02T16:57:45Z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b992102e-7a2a-441a-b910-bd5f4e123481</vt:lpwstr>
  </property>
  <property fmtid="{D5CDD505-2E9C-101B-9397-08002B2CF9AE}" pid="7" name="MSIP_Label_defa4170-0d19-0005-0004-bc88714345d2_ActionId">
    <vt:lpwstr>e3a6c829-441b-47d3-8e2c-48c174c72f00</vt:lpwstr>
  </property>
  <property fmtid="{D5CDD505-2E9C-101B-9397-08002B2CF9AE}" pid="8" name="MSIP_Label_defa4170-0d19-0005-0004-bc88714345d2_ContentBits">
    <vt:lpwstr>0</vt:lpwstr>
  </property>
</Properties>
</file>