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CC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>
        <p:scale>
          <a:sx n="97" d="100"/>
          <a:sy n="97" d="100"/>
        </p:scale>
        <p:origin x="116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6B48-6DE7-E34C-83CC-A14DE8781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EB896-5CD5-0A4B-8946-4B6A7972A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EE75-E350-724B-935E-808E3222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13/05/2021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9CCE-06FA-3E4B-8D2F-D3A70751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755F-0162-8847-A289-AE74C52A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915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9A8E-BCAE-AB46-8FC3-ADBE365C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4EEFA-C44A-004D-A85E-EECCAAA9A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8B190-C9A5-3A4A-9818-17B0EBBC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13/05/2021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8B47F-9AFE-1848-A38C-1BD77730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7415-78E0-7E4A-B304-53B87C5C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360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5F1D7-FDB4-4D44-AD2A-E3DCA9BF0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1C35C-4815-D544-9396-373D4ECE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C336-D692-9343-97E4-6274FAB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13/05/2021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8296-AABA-B749-8CD8-35FE0304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EFE2-6F10-CC4F-A776-03547840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8779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01DB-5CAB-7340-820A-86CC9C4E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526C-11D6-1144-A870-5ABA586AF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A35B-06DB-3040-B9DF-85969099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13/05/2021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68E8-1CB9-5844-B9B7-8715E33E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48D5-7643-344C-A243-4C2008BB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372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A325-A874-0D48-8A4C-AB50FF9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C60B-9876-9A45-A735-D0D05C4F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2B3C-6457-D143-BF56-A5DB0678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13/05/2021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F5708-7978-C143-B048-46C39F25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C40B-42DE-9944-8225-91407438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723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D6B3-7DAD-184D-8EDA-C69731DD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EB7B-18DC-4E4D-A390-BE53BEBE0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FF708-618E-9840-BF87-F914C56DE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A7907-D6E3-CB4B-826A-EA5D9B27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13/05/2021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07312-4FCD-4142-944C-CE24BE36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7BD6A-C243-D34D-B837-D4247A4E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6837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2374-8AB3-374F-A3E0-789C4E5C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7F2E-8F1C-EF40-B73E-C3A424AB7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262A6-7ECD-9447-8023-84DEDA65E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B1230-E8D6-7340-B489-D64F95C0A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E365E-962A-EB4E-8550-FFCB928BD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399E3-3805-9940-9ABE-ED968512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13/05/2021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4BB5C-4D5B-CE49-81F4-7CBBD563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360FB-F915-984F-A07B-995ACECD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242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6511-A696-EA40-AAD2-0FAABFE9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CE40F-D136-A748-87F9-43E652C4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13/05/2021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5D3B2-4818-834A-847D-30B6B0CC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1F876-1585-3E4C-B28A-3F691F12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0573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69D87-6FC7-9342-A0CD-BF02840B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13/05/2021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44CFB-105B-D54C-BDAA-CB937011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9717-5C22-4C47-A790-1EFEB9F3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6650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69AF-C55C-0445-87EC-584B312F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8191-FA3C-A24B-ABF1-3A6313E47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77FE1-CB66-3946-A250-91F0F66C7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74B6C-53C2-D14A-B41D-7269A3F4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13/05/2021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5D7F-3036-1C4A-8461-720BCCAA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06289-A775-9548-AD6C-517F8942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197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25B1-29B5-204C-87DC-1B8D50E6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4C37A-6CFF-4C4E-9DF5-34A24EC74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3F1C-3309-D349-9EBF-20BA7F559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8CE1-79EA-E645-8D37-8F54993C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06D-CAD4-E94F-A058-E2AF8B7A9F3D}" type="datetimeFigureOut">
              <a:rPr lang="en-IT" smtClean="0"/>
              <a:t>13/05/2021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25187-A655-1A45-A7F8-E5E3CB34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96D57-7559-8042-8E5C-FECEECAF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26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E9DB2-6D0C-C742-887B-8321E7A7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638F-4F81-8747-A951-237A4EA0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EECD-2D0B-A842-9FE1-2EB6E1732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D06D-CAD4-E94F-A058-E2AF8B7A9F3D}" type="datetimeFigureOut">
              <a:rPr lang="en-IT" smtClean="0"/>
              <a:t>13/05/2021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86AE-7A0B-F94A-9F67-D7C57458C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71572-F178-9442-A627-1FC40A23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E4EB-C40A-FA4C-8461-0985F05E0A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8621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27A4EB1-5C53-6445-9D34-2EBFF7591336}"/>
              </a:ext>
            </a:extLst>
          </p:cNvPr>
          <p:cNvSpPr/>
          <p:nvPr/>
        </p:nvSpPr>
        <p:spPr>
          <a:xfrm>
            <a:off x="4176713" y="2855521"/>
            <a:ext cx="3779838" cy="37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BBD6D-D552-444E-AA38-B9F7D57AAA9B}"/>
              </a:ext>
            </a:extLst>
          </p:cNvPr>
          <p:cNvSpPr/>
          <p:nvPr/>
        </p:nvSpPr>
        <p:spPr>
          <a:xfrm>
            <a:off x="8037023" y="2855521"/>
            <a:ext cx="3779838" cy="37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12EFF2-9750-2D4D-8644-0195AFEB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IT" sz="5000">
                <a:solidFill>
                  <a:srgbClr val="FFFFFF"/>
                </a:solidFill>
              </a:rPr>
              <a:t>NN-based reduced order modeling of PDEs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2E006-8C85-6042-A9AC-2705C2401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n-IT" sz="1400" dirty="0">
                <a:solidFill>
                  <a:srgbClr val="A88A68"/>
                </a:solidFill>
              </a:rPr>
              <a:t>Andrea Boselli</a:t>
            </a:r>
            <a:r>
              <a:rPr lang="en-IT" sz="500" dirty="0">
                <a:solidFill>
                  <a:srgbClr val="A88A68"/>
                </a:solidFill>
              </a:rPr>
              <a:t>			 </a:t>
            </a:r>
            <a:r>
              <a:rPr lang="en-IT" sz="1400" dirty="0">
                <a:solidFill>
                  <a:srgbClr val="A88A68"/>
                </a:solidFill>
              </a:rPr>
              <a:t>Carlo Ghiglione </a:t>
            </a:r>
            <a:r>
              <a:rPr lang="en-IT" sz="500" dirty="0">
                <a:solidFill>
                  <a:srgbClr val="A88A68"/>
                </a:solidFill>
              </a:rPr>
              <a:t>			</a:t>
            </a:r>
            <a:r>
              <a:rPr lang="en-IT" sz="1400" dirty="0">
                <a:solidFill>
                  <a:srgbClr val="A88A68"/>
                </a:solidFill>
              </a:rPr>
              <a:t>Leonardo Perelli</a:t>
            </a:r>
          </a:p>
        </p:txBody>
      </p:sp>
      <p:pic>
        <p:nvPicPr>
          <p:cNvPr id="12" name="Picture 11" descr="A person standing on a bridge&#10;&#10;Description automatically generated with low confidence">
            <a:extLst>
              <a:ext uri="{FF2B5EF4-FFF2-40B4-BE49-F238E27FC236}">
                <a16:creationId xmlns:a16="http://schemas.microsoft.com/office/drawing/2014/main" id="{4A7885F2-D27B-4040-808C-857B0D85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2855521"/>
            <a:ext cx="3713163" cy="3713163"/>
          </a:xfrm>
          <a:prstGeom prst="rect">
            <a:avLst/>
          </a:prstGeom>
          <a:ln w="31750"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389188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BA6B43-73C3-4B4E-934B-F8939197FC53}"/>
              </a:ext>
            </a:extLst>
          </p:cNvPr>
          <p:cNvSpPr/>
          <p:nvPr/>
        </p:nvSpPr>
        <p:spPr>
          <a:xfrm>
            <a:off x="6024282" y="2123363"/>
            <a:ext cx="2796989" cy="117866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C793-952C-7D4B-A48C-004ECBF0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dirty="0">
                <a:latin typeface="+mn-lt"/>
              </a:rPr>
              <a:t>Numerical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54298-DA06-3E40-94DA-A0E5EFCE82F0}"/>
              </a:ext>
            </a:extLst>
          </p:cNvPr>
          <p:cNvSpPr txBox="1"/>
          <p:nvPr/>
        </p:nvSpPr>
        <p:spPr>
          <a:xfrm>
            <a:off x="1474470" y="4285565"/>
            <a:ext cx="366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sz="2400" dirty="0">
                <a:solidFill>
                  <a:srgbClr val="00B050"/>
                </a:solidFill>
              </a:rPr>
              <a:t>High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sz="2400" dirty="0">
                <a:solidFill>
                  <a:srgbClr val="FF0000"/>
                </a:solidFill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sz="2400" dirty="0">
                <a:solidFill>
                  <a:srgbClr val="FF0000"/>
                </a:solidFill>
              </a:rPr>
              <a:t>Computational resources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91F0E41-47A4-8248-AC39-BE311AD678AD}"/>
              </a:ext>
            </a:extLst>
          </p:cNvPr>
          <p:cNvSpPr/>
          <p:nvPr/>
        </p:nvSpPr>
        <p:spPr>
          <a:xfrm>
            <a:off x="5517780" y="4730939"/>
            <a:ext cx="388171" cy="3164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247D28-F7C4-9946-AB84-F6945914FA2B}"/>
              </a:ext>
            </a:extLst>
          </p:cNvPr>
          <p:cNvSpPr/>
          <p:nvPr/>
        </p:nvSpPr>
        <p:spPr>
          <a:xfrm>
            <a:off x="6343646" y="4654897"/>
            <a:ext cx="2751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2400" dirty="0"/>
              <a:t>Lots of experiments!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83DA68-190D-904C-9ABA-F48F54404991}"/>
              </a:ext>
            </a:extLst>
          </p:cNvPr>
          <p:cNvCxnSpPr>
            <a:cxnSpLocks/>
          </p:cNvCxnSpPr>
          <p:nvPr/>
        </p:nvCxnSpPr>
        <p:spPr>
          <a:xfrm flipV="1">
            <a:off x="6332946" y="4654897"/>
            <a:ext cx="2762222" cy="48751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A6190A-B555-3D41-8164-D170AB05C743}"/>
              </a:ext>
            </a:extLst>
          </p:cNvPr>
          <p:cNvSpPr txBox="1"/>
          <p:nvPr/>
        </p:nvSpPr>
        <p:spPr>
          <a:xfrm>
            <a:off x="6024282" y="2453262"/>
            <a:ext cx="279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b="1" dirty="0"/>
              <a:t>Numerical method</a:t>
            </a: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61E98846-13FD-7040-98E4-0D2E51C0C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595"/>
          <a:stretch/>
        </p:blipFill>
        <p:spPr>
          <a:xfrm>
            <a:off x="1658024" y="2389666"/>
            <a:ext cx="3152887" cy="663351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24DFD614-42AB-F945-BD1A-A2F60A29D418}"/>
              </a:ext>
            </a:extLst>
          </p:cNvPr>
          <p:cNvSpPr/>
          <p:nvPr/>
        </p:nvSpPr>
        <p:spPr>
          <a:xfrm>
            <a:off x="5270353" y="2563117"/>
            <a:ext cx="388171" cy="3164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CA5672-36AF-274D-A2FF-96EB604458C6}"/>
              </a:ext>
            </a:extLst>
          </p:cNvPr>
          <p:cNvSpPr/>
          <p:nvPr/>
        </p:nvSpPr>
        <p:spPr>
          <a:xfrm>
            <a:off x="9187029" y="2563117"/>
            <a:ext cx="388171" cy="3164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ADFBFF34-A4E4-E74B-ABFF-EACAE6C05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47" t="49958" b="40850"/>
          <a:stretch/>
        </p:blipFill>
        <p:spPr>
          <a:xfrm>
            <a:off x="9885692" y="2526672"/>
            <a:ext cx="1468108" cy="341890"/>
          </a:xfrm>
          <a:prstGeom prst="rect">
            <a:avLst/>
          </a:prstGeom>
        </p:spPr>
      </p:pic>
      <p:sp>
        <p:nvSpPr>
          <p:cNvPr id="40" name="Left Brace 39">
            <a:extLst>
              <a:ext uri="{FF2B5EF4-FFF2-40B4-BE49-F238E27FC236}">
                <a16:creationId xmlns:a16="http://schemas.microsoft.com/office/drawing/2014/main" id="{261C54A9-06BF-AA48-8233-E0A2A2909B2E}"/>
              </a:ext>
            </a:extLst>
          </p:cNvPr>
          <p:cNvSpPr/>
          <p:nvPr/>
        </p:nvSpPr>
        <p:spPr>
          <a:xfrm>
            <a:off x="1474470" y="2345918"/>
            <a:ext cx="183554" cy="74138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18FFB-1FB5-C745-AECE-28A4A5E884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554" t="10853" b="83784"/>
          <a:stretch/>
        </p:blipFill>
        <p:spPr>
          <a:xfrm>
            <a:off x="601371" y="2240705"/>
            <a:ext cx="602264" cy="4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BCDC-53B7-544C-9388-48E3EEC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dirty="0">
                <a:latin typeface="+mn-lt"/>
              </a:rPr>
              <a:t>Reduced-order Modeling</a:t>
            </a: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EE4B92C8-5A5C-6545-B7A9-0DE9B4B16D39}"/>
              </a:ext>
            </a:extLst>
          </p:cNvPr>
          <p:cNvSpPr/>
          <p:nvPr/>
        </p:nvSpPr>
        <p:spPr>
          <a:xfrm rot="5400000">
            <a:off x="5815532" y="1939485"/>
            <a:ext cx="673982" cy="933445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E2259D0-F372-0248-862E-368D3C67ED41}"/>
              </a:ext>
            </a:extLst>
          </p:cNvPr>
          <p:cNvSpPr/>
          <p:nvPr/>
        </p:nvSpPr>
        <p:spPr>
          <a:xfrm>
            <a:off x="4285618" y="3353612"/>
            <a:ext cx="388171" cy="3164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C78D43A-D4DE-5C40-8081-FAF509359815}"/>
              </a:ext>
            </a:extLst>
          </p:cNvPr>
          <p:cNvSpPr/>
          <p:nvPr/>
        </p:nvSpPr>
        <p:spPr>
          <a:xfrm>
            <a:off x="8228292" y="3353612"/>
            <a:ext cx="388171" cy="3164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E8470F14-B76F-5C4E-8210-037F2C9BA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28" t="70080" b="19926"/>
          <a:stretch/>
        </p:blipFill>
        <p:spPr>
          <a:xfrm>
            <a:off x="2882749" y="3235436"/>
            <a:ext cx="1024112" cy="4191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C51A42-698E-1142-9C80-B086DD57E74D}"/>
              </a:ext>
            </a:extLst>
          </p:cNvPr>
          <p:cNvSpPr txBox="1"/>
          <p:nvPr/>
        </p:nvSpPr>
        <p:spPr>
          <a:xfrm>
            <a:off x="1478865" y="5024793"/>
            <a:ext cx="4217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sz="2400" dirty="0">
                <a:solidFill>
                  <a:srgbClr val="00B050"/>
                </a:solidFill>
              </a:rPr>
              <a:t>Less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sz="2400" dirty="0">
                <a:solidFill>
                  <a:srgbClr val="00B050"/>
                </a:solidFill>
              </a:rPr>
              <a:t>Less computational resources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CB66012-4323-7E4E-84B4-763B95B6CAEC}"/>
              </a:ext>
            </a:extLst>
          </p:cNvPr>
          <p:cNvSpPr/>
          <p:nvPr/>
        </p:nvSpPr>
        <p:spPr>
          <a:xfrm>
            <a:off x="5808019" y="5277278"/>
            <a:ext cx="388171" cy="3164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59D9ED-2E0D-3F46-8725-0E996392CC20}"/>
              </a:ext>
            </a:extLst>
          </p:cNvPr>
          <p:cNvSpPr/>
          <p:nvPr/>
        </p:nvSpPr>
        <p:spPr>
          <a:xfrm>
            <a:off x="6386458" y="5201236"/>
            <a:ext cx="2751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sz="2400" dirty="0">
                <a:solidFill>
                  <a:srgbClr val="00B050"/>
                </a:solidFill>
              </a:rPr>
              <a:t>Lots of experiments!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ECBDCB-0490-9B46-A37A-1497A3AC8679}"/>
              </a:ext>
            </a:extLst>
          </p:cNvPr>
          <p:cNvSpPr/>
          <p:nvPr/>
        </p:nvSpPr>
        <p:spPr>
          <a:xfrm>
            <a:off x="5052546" y="2939774"/>
            <a:ext cx="2796989" cy="117866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2F167-B9CF-6841-887D-C7589ED5F9F0}"/>
              </a:ext>
            </a:extLst>
          </p:cNvPr>
          <p:cNvSpPr txBox="1"/>
          <p:nvPr/>
        </p:nvSpPr>
        <p:spPr>
          <a:xfrm>
            <a:off x="5052546" y="3097549"/>
            <a:ext cx="279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b="1" dirty="0"/>
              <a:t>Reduced-order modeling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8CF8C-811E-9B4D-A464-17FEBFE8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28" y="1848463"/>
            <a:ext cx="5303242" cy="63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A57C5-19A0-4E49-A55C-BD5F2395CF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88" t="37138" b="58248"/>
          <a:stretch/>
        </p:blipFill>
        <p:spPr>
          <a:xfrm>
            <a:off x="8808809" y="3286378"/>
            <a:ext cx="2796989" cy="5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9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636BC4-DAEA-CB4B-82D9-3D6E47947A26}"/>
              </a:ext>
            </a:extLst>
          </p:cNvPr>
          <p:cNvGrpSpPr/>
          <p:nvPr/>
        </p:nvGrpSpPr>
        <p:grpSpPr>
          <a:xfrm>
            <a:off x="6480576" y="1937691"/>
            <a:ext cx="5648419" cy="4138130"/>
            <a:chOff x="6678683" y="1937691"/>
            <a:chExt cx="5648419" cy="413813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D529DCA-D210-654A-A3FF-566EAC1BD5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09" t="52928" b="38000"/>
            <a:stretch/>
          </p:blipFill>
          <p:spPr>
            <a:xfrm>
              <a:off x="10754764" y="3450065"/>
              <a:ext cx="1572338" cy="1010013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7931EA9-9D3B-0B4D-AD56-683CE6E4DA52}"/>
                </a:ext>
              </a:extLst>
            </p:cNvPr>
            <p:cNvGrpSpPr/>
            <p:nvPr/>
          </p:nvGrpSpPr>
          <p:grpSpPr>
            <a:xfrm>
              <a:off x="7216142" y="2468940"/>
              <a:ext cx="3596348" cy="3136262"/>
              <a:chOff x="936281" y="1690688"/>
              <a:chExt cx="3892080" cy="334188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B726BD5-240E-9243-89C7-139CE8F2CC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2841" y="2698688"/>
                <a:ext cx="1325880" cy="1325880"/>
              </a:xfrm>
              <a:prstGeom prst="ellipse">
                <a:avLst/>
              </a:prstGeom>
              <a:solidFill>
                <a:srgbClr val="CCED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5B50595-D77F-FF4B-92C6-5DC3D7A8FC41}"/>
                  </a:ext>
                </a:extLst>
              </p:cNvPr>
              <p:cNvCxnSpPr/>
              <p:nvPr/>
            </p:nvCxnSpPr>
            <p:spPr>
              <a:xfrm>
                <a:off x="936281" y="3361628"/>
                <a:ext cx="115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4AE0B1D-6B9A-854E-9F88-272CFF0076E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080281" y="4024568"/>
                <a:ext cx="1008000" cy="1008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CEF89E8-4E84-BD43-BE97-AB053750DAD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080281" y="1690688"/>
                <a:ext cx="1008000" cy="1008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48F5678-5916-BF44-9828-FBE62A0E2466}"/>
                  </a:ext>
                </a:extLst>
              </p:cNvPr>
              <p:cNvCxnSpPr/>
              <p:nvPr/>
            </p:nvCxnSpPr>
            <p:spPr>
              <a:xfrm>
                <a:off x="3676361" y="3361628"/>
                <a:ext cx="115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FED3DCA-E3CF-8A4C-A2AF-8FA3B2E1EA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5220" y="2359637"/>
                <a:ext cx="1903353" cy="200398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</p:grpSp>
        <p:pic>
          <p:nvPicPr>
            <p:cNvPr id="50" name="Picture 49" descr="Text&#10;&#10;Description automatically generated">
              <a:extLst>
                <a:ext uri="{FF2B5EF4-FFF2-40B4-BE49-F238E27FC236}">
                  <a16:creationId xmlns:a16="http://schemas.microsoft.com/office/drawing/2014/main" id="{0103CECA-7456-E64A-BC5C-BBEA765F8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231" t="93080" r="69345" b="-2153"/>
            <a:stretch/>
          </p:blipFill>
          <p:spPr>
            <a:xfrm>
              <a:off x="6678683" y="3676014"/>
              <a:ext cx="539263" cy="622148"/>
            </a:xfrm>
            <a:prstGeom prst="rect">
              <a:avLst/>
            </a:prstGeom>
          </p:spPr>
        </p:pic>
        <p:pic>
          <p:nvPicPr>
            <p:cNvPr id="56" name="Picture 55" descr="Text&#10;&#10;Description automatically generated">
              <a:extLst>
                <a:ext uri="{FF2B5EF4-FFF2-40B4-BE49-F238E27FC236}">
                  <a16:creationId xmlns:a16="http://schemas.microsoft.com/office/drawing/2014/main" id="{69976BB9-FA24-4142-B2DB-0F327D7D4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30" t="93080" r="82488" b="-2153"/>
            <a:stretch/>
          </p:blipFill>
          <p:spPr>
            <a:xfrm>
              <a:off x="6787663" y="1937691"/>
              <a:ext cx="640569" cy="622148"/>
            </a:xfrm>
            <a:prstGeom prst="rect">
              <a:avLst/>
            </a:prstGeom>
            <a:noFill/>
            <a:ln w="66675">
              <a:noFill/>
            </a:ln>
          </p:spPr>
        </p:pic>
        <p:pic>
          <p:nvPicPr>
            <p:cNvPr id="57" name="Picture 56" descr="Text&#10;&#10;Description automatically generated">
              <a:extLst>
                <a:ext uri="{FF2B5EF4-FFF2-40B4-BE49-F238E27FC236}">
                  <a16:creationId xmlns:a16="http://schemas.microsoft.com/office/drawing/2014/main" id="{214FCDE6-4734-5A42-92BD-1B2BB6F9C3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187" t="93080" r="40709" b="-2153"/>
            <a:stretch/>
          </p:blipFill>
          <p:spPr>
            <a:xfrm>
              <a:off x="7702553" y="2369193"/>
              <a:ext cx="574432" cy="622148"/>
            </a:xfrm>
            <a:prstGeom prst="rect">
              <a:avLst/>
            </a:prstGeom>
          </p:spPr>
        </p:pic>
        <p:pic>
          <p:nvPicPr>
            <p:cNvPr id="58" name="Picture 57" descr="Text&#10;&#10;Description automatically generated">
              <a:extLst>
                <a:ext uri="{FF2B5EF4-FFF2-40B4-BE49-F238E27FC236}">
                  <a16:creationId xmlns:a16="http://schemas.microsoft.com/office/drawing/2014/main" id="{445F88BB-600B-5445-B57A-89E1A45D2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3822" t="93080" b="-2153"/>
            <a:stretch/>
          </p:blipFill>
          <p:spPr>
            <a:xfrm>
              <a:off x="8559281" y="3441616"/>
              <a:ext cx="679668" cy="1322995"/>
            </a:xfrm>
            <a:prstGeom prst="rect">
              <a:avLst/>
            </a:prstGeom>
          </p:spPr>
        </p:pic>
        <p:pic>
          <p:nvPicPr>
            <p:cNvPr id="60" name="Picture 59" descr="Text&#10;&#10;Description automatically generated">
              <a:extLst>
                <a:ext uri="{FF2B5EF4-FFF2-40B4-BE49-F238E27FC236}">
                  <a16:creationId xmlns:a16="http://schemas.microsoft.com/office/drawing/2014/main" id="{646E9C6C-BA63-D348-8EDC-FB66DEAB6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961" t="93080" r="25686" b="-2153"/>
            <a:stretch/>
          </p:blipFill>
          <p:spPr>
            <a:xfrm>
              <a:off x="7427517" y="3450065"/>
              <a:ext cx="587326" cy="622148"/>
            </a:xfrm>
            <a:prstGeom prst="rect">
              <a:avLst/>
            </a:prstGeom>
          </p:spPr>
        </p:pic>
        <p:pic>
          <p:nvPicPr>
            <p:cNvPr id="62" name="Picture 61" descr="Text&#10;&#10;Description automatically generated">
              <a:extLst>
                <a:ext uri="{FF2B5EF4-FFF2-40B4-BE49-F238E27FC236}">
                  <a16:creationId xmlns:a16="http://schemas.microsoft.com/office/drawing/2014/main" id="{07F44A7C-29CA-DB4A-97F7-7A017FE91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255" t="93080" r="55548" b="-2153"/>
            <a:stretch/>
          </p:blipFill>
          <p:spPr>
            <a:xfrm>
              <a:off x="6899977" y="5453673"/>
              <a:ext cx="527540" cy="622148"/>
            </a:xfrm>
            <a:prstGeom prst="rect">
              <a:avLst/>
            </a:prstGeom>
          </p:spPr>
        </p:pic>
        <p:pic>
          <p:nvPicPr>
            <p:cNvPr id="63" name="Picture 62" descr="Text&#10;&#10;Description automatically generated">
              <a:extLst>
                <a:ext uri="{FF2B5EF4-FFF2-40B4-BE49-F238E27FC236}">
                  <a16:creationId xmlns:a16="http://schemas.microsoft.com/office/drawing/2014/main" id="{B2C1D108-6940-A64D-B826-5E2D5F15B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522" t="93080" r="11054" b="-2153"/>
            <a:stretch/>
          </p:blipFill>
          <p:spPr>
            <a:xfrm>
              <a:off x="7349200" y="4579036"/>
              <a:ext cx="539263" cy="6221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3AD77C-7FCC-6749-B515-6895B759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dirty="0">
                <a:latin typeface="+mn-lt"/>
              </a:rPr>
              <a:t>Neural Networks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EB070D-F4DA-FA45-9BE5-AD849D025706}"/>
              </a:ext>
            </a:extLst>
          </p:cNvPr>
          <p:cNvGrpSpPr/>
          <p:nvPr/>
        </p:nvGrpSpPr>
        <p:grpSpPr>
          <a:xfrm>
            <a:off x="-161958" y="2030210"/>
            <a:ext cx="6059105" cy="4013723"/>
            <a:chOff x="409246" y="2030210"/>
            <a:chExt cx="6059105" cy="40137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631989-658D-E84C-9603-9AFAE504D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51" t="74931" r="36406" b="20858"/>
            <a:stretch/>
          </p:blipFill>
          <p:spPr>
            <a:xfrm>
              <a:off x="5238536" y="3753286"/>
              <a:ext cx="1229815" cy="544876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B8BC77-2452-A544-A2A9-08428A308E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6052" y="2030210"/>
              <a:ext cx="4293870" cy="4013723"/>
              <a:chOff x="6018041" y="1690688"/>
              <a:chExt cx="5093678" cy="4761349"/>
            </a:xfrm>
          </p:grpSpPr>
          <p:pic>
            <p:nvPicPr>
              <p:cNvPr id="16" name="Picture 15" descr="A picture containing blur&#10;&#10;Description automatically generated">
                <a:extLst>
                  <a:ext uri="{FF2B5EF4-FFF2-40B4-BE49-F238E27FC236}">
                    <a16:creationId xmlns:a16="http://schemas.microsoft.com/office/drawing/2014/main" id="{EEBEB948-0D7D-D14F-A46F-DBC11E36D6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4426" r="14365"/>
              <a:stretch/>
            </p:blipFill>
            <p:spPr>
              <a:xfrm>
                <a:off x="6018041" y="1690688"/>
                <a:ext cx="5093678" cy="4761349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6731C54-DFFD-B942-8F7A-049A7F8F9F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2450" y="2698688"/>
                <a:ext cx="800100" cy="8424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</p:grpSp>
        <p:pic>
          <p:nvPicPr>
            <p:cNvPr id="71" name="Picture 70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ACE8D14F-B300-FA4A-AFCD-EABE2BFC1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261" t="85278" r="30320" b="9822"/>
            <a:stretch/>
          </p:blipFill>
          <p:spPr>
            <a:xfrm>
              <a:off x="409246" y="3237689"/>
              <a:ext cx="674469" cy="493331"/>
            </a:xfrm>
            <a:prstGeom prst="rect">
              <a:avLst/>
            </a:prstGeom>
          </p:spPr>
        </p:pic>
        <p:pic>
          <p:nvPicPr>
            <p:cNvPr id="72" name="Picture 71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187FD010-5622-AC4A-8C4A-08AA32D8A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3775" t="86031" r="14947" b="10321"/>
            <a:stretch/>
          </p:blipFill>
          <p:spPr>
            <a:xfrm>
              <a:off x="608720" y="4336492"/>
              <a:ext cx="527540" cy="367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46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C22BBC0C-ABB1-EE43-9A71-E25EAC218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42" t="75653" b="20858"/>
          <a:stretch/>
        </p:blipFill>
        <p:spPr>
          <a:xfrm>
            <a:off x="4662447" y="3842300"/>
            <a:ext cx="1563481" cy="4598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B636BC4-DAEA-CB4B-82D9-3D6E47947A26}"/>
              </a:ext>
            </a:extLst>
          </p:cNvPr>
          <p:cNvGrpSpPr/>
          <p:nvPr/>
        </p:nvGrpSpPr>
        <p:grpSpPr>
          <a:xfrm>
            <a:off x="6480576" y="1937691"/>
            <a:ext cx="5648419" cy="4138130"/>
            <a:chOff x="6678683" y="1937691"/>
            <a:chExt cx="5648419" cy="413813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D529DCA-D210-654A-A3FF-566EAC1BD5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09" t="52928" b="38000"/>
            <a:stretch/>
          </p:blipFill>
          <p:spPr>
            <a:xfrm>
              <a:off x="10754764" y="3450065"/>
              <a:ext cx="1572338" cy="1010013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7931EA9-9D3B-0B4D-AD56-683CE6E4DA52}"/>
                </a:ext>
              </a:extLst>
            </p:cNvPr>
            <p:cNvGrpSpPr/>
            <p:nvPr/>
          </p:nvGrpSpPr>
          <p:grpSpPr>
            <a:xfrm>
              <a:off x="7216142" y="2468940"/>
              <a:ext cx="3596348" cy="3136262"/>
              <a:chOff x="936281" y="1690688"/>
              <a:chExt cx="3892080" cy="334188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B726BD5-240E-9243-89C7-139CE8F2CC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2841" y="2698688"/>
                <a:ext cx="1325880" cy="1325880"/>
              </a:xfrm>
              <a:prstGeom prst="ellipse">
                <a:avLst/>
              </a:prstGeom>
              <a:solidFill>
                <a:srgbClr val="CCED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5B50595-D77F-FF4B-92C6-5DC3D7A8FC41}"/>
                  </a:ext>
                </a:extLst>
              </p:cNvPr>
              <p:cNvCxnSpPr/>
              <p:nvPr/>
            </p:nvCxnSpPr>
            <p:spPr>
              <a:xfrm>
                <a:off x="936281" y="3361628"/>
                <a:ext cx="115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4AE0B1D-6B9A-854E-9F88-272CFF0076E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080281" y="4024568"/>
                <a:ext cx="1008000" cy="1008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CEF89E8-4E84-BD43-BE97-AB053750DAD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080281" y="1690688"/>
                <a:ext cx="1008000" cy="1008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48F5678-5916-BF44-9828-FBE62A0E2466}"/>
                  </a:ext>
                </a:extLst>
              </p:cNvPr>
              <p:cNvCxnSpPr/>
              <p:nvPr/>
            </p:nvCxnSpPr>
            <p:spPr>
              <a:xfrm>
                <a:off x="3676361" y="3361628"/>
                <a:ext cx="115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FED3DCA-E3CF-8A4C-A2AF-8FA3B2E1EA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5220" y="2359637"/>
                <a:ext cx="1903353" cy="200398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</p:grpSp>
        <p:pic>
          <p:nvPicPr>
            <p:cNvPr id="50" name="Picture 49" descr="Text&#10;&#10;Description automatically generated">
              <a:extLst>
                <a:ext uri="{FF2B5EF4-FFF2-40B4-BE49-F238E27FC236}">
                  <a16:creationId xmlns:a16="http://schemas.microsoft.com/office/drawing/2014/main" id="{0103CECA-7456-E64A-BC5C-BBEA765F8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231" t="93080" r="69345" b="-2153"/>
            <a:stretch/>
          </p:blipFill>
          <p:spPr>
            <a:xfrm>
              <a:off x="6678683" y="3676014"/>
              <a:ext cx="539263" cy="622148"/>
            </a:xfrm>
            <a:prstGeom prst="rect">
              <a:avLst/>
            </a:prstGeom>
          </p:spPr>
        </p:pic>
        <p:pic>
          <p:nvPicPr>
            <p:cNvPr id="56" name="Picture 55" descr="Text&#10;&#10;Description automatically generated">
              <a:extLst>
                <a:ext uri="{FF2B5EF4-FFF2-40B4-BE49-F238E27FC236}">
                  <a16:creationId xmlns:a16="http://schemas.microsoft.com/office/drawing/2014/main" id="{69976BB9-FA24-4142-B2DB-0F327D7D4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30" t="93080" r="82488" b="-2153"/>
            <a:stretch/>
          </p:blipFill>
          <p:spPr>
            <a:xfrm>
              <a:off x="6787663" y="1937691"/>
              <a:ext cx="640569" cy="622148"/>
            </a:xfrm>
            <a:prstGeom prst="rect">
              <a:avLst/>
            </a:prstGeom>
            <a:noFill/>
            <a:ln w="66675">
              <a:noFill/>
            </a:ln>
          </p:spPr>
        </p:pic>
        <p:pic>
          <p:nvPicPr>
            <p:cNvPr id="57" name="Picture 56" descr="Text&#10;&#10;Description automatically generated">
              <a:extLst>
                <a:ext uri="{FF2B5EF4-FFF2-40B4-BE49-F238E27FC236}">
                  <a16:creationId xmlns:a16="http://schemas.microsoft.com/office/drawing/2014/main" id="{214FCDE6-4734-5A42-92BD-1B2BB6F9C3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187" t="93080" r="40709" b="-2153"/>
            <a:stretch/>
          </p:blipFill>
          <p:spPr>
            <a:xfrm>
              <a:off x="7702553" y="2369193"/>
              <a:ext cx="574432" cy="622148"/>
            </a:xfrm>
            <a:prstGeom prst="rect">
              <a:avLst/>
            </a:prstGeom>
          </p:spPr>
        </p:pic>
        <p:pic>
          <p:nvPicPr>
            <p:cNvPr id="58" name="Picture 57" descr="Text&#10;&#10;Description automatically generated">
              <a:extLst>
                <a:ext uri="{FF2B5EF4-FFF2-40B4-BE49-F238E27FC236}">
                  <a16:creationId xmlns:a16="http://schemas.microsoft.com/office/drawing/2014/main" id="{445F88BB-600B-5445-B57A-89E1A45D2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3822" t="93080" b="-2153"/>
            <a:stretch/>
          </p:blipFill>
          <p:spPr>
            <a:xfrm>
              <a:off x="8559281" y="3441616"/>
              <a:ext cx="679668" cy="1322995"/>
            </a:xfrm>
            <a:prstGeom prst="rect">
              <a:avLst/>
            </a:prstGeom>
          </p:spPr>
        </p:pic>
        <p:pic>
          <p:nvPicPr>
            <p:cNvPr id="60" name="Picture 59" descr="Text&#10;&#10;Description automatically generated">
              <a:extLst>
                <a:ext uri="{FF2B5EF4-FFF2-40B4-BE49-F238E27FC236}">
                  <a16:creationId xmlns:a16="http://schemas.microsoft.com/office/drawing/2014/main" id="{646E9C6C-BA63-D348-8EDC-FB66DEAB6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961" t="93080" r="25686" b="-2153"/>
            <a:stretch/>
          </p:blipFill>
          <p:spPr>
            <a:xfrm>
              <a:off x="7427517" y="3450065"/>
              <a:ext cx="587326" cy="622148"/>
            </a:xfrm>
            <a:prstGeom prst="rect">
              <a:avLst/>
            </a:prstGeom>
          </p:spPr>
        </p:pic>
        <p:pic>
          <p:nvPicPr>
            <p:cNvPr id="62" name="Picture 61" descr="Text&#10;&#10;Description automatically generated">
              <a:extLst>
                <a:ext uri="{FF2B5EF4-FFF2-40B4-BE49-F238E27FC236}">
                  <a16:creationId xmlns:a16="http://schemas.microsoft.com/office/drawing/2014/main" id="{07F44A7C-29CA-DB4A-97F7-7A017FE91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255" t="93080" r="55548" b="-2153"/>
            <a:stretch/>
          </p:blipFill>
          <p:spPr>
            <a:xfrm>
              <a:off x="6899977" y="5453673"/>
              <a:ext cx="527540" cy="622148"/>
            </a:xfrm>
            <a:prstGeom prst="rect">
              <a:avLst/>
            </a:prstGeom>
          </p:spPr>
        </p:pic>
        <p:pic>
          <p:nvPicPr>
            <p:cNvPr id="63" name="Picture 62" descr="Text&#10;&#10;Description automatically generated">
              <a:extLst>
                <a:ext uri="{FF2B5EF4-FFF2-40B4-BE49-F238E27FC236}">
                  <a16:creationId xmlns:a16="http://schemas.microsoft.com/office/drawing/2014/main" id="{B2C1D108-6940-A64D-B826-5E2D5F15B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522" t="93080" r="11054" b="-2153"/>
            <a:stretch/>
          </p:blipFill>
          <p:spPr>
            <a:xfrm>
              <a:off x="7349200" y="4579036"/>
              <a:ext cx="539263" cy="6221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3AD77C-7FCC-6749-B515-6895B759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dirty="0">
                <a:latin typeface="+mn-lt"/>
              </a:rPr>
              <a:t>Neural Networks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BC77-2452-A544-A2A9-08428A308E6F}"/>
              </a:ext>
            </a:extLst>
          </p:cNvPr>
          <p:cNvGrpSpPr>
            <a:grpSpLocks noChangeAspect="1"/>
          </p:cNvGrpSpPr>
          <p:nvPr/>
        </p:nvGrpSpPr>
        <p:grpSpPr>
          <a:xfrm>
            <a:off x="384848" y="2030210"/>
            <a:ext cx="4293870" cy="4013723"/>
            <a:chOff x="6018041" y="1690688"/>
            <a:chExt cx="5093678" cy="4761349"/>
          </a:xfrm>
        </p:grpSpPr>
        <p:pic>
          <p:nvPicPr>
            <p:cNvPr id="16" name="Picture 15" descr="A picture containing blur&#10;&#10;Description automatically generated">
              <a:extLst>
                <a:ext uri="{FF2B5EF4-FFF2-40B4-BE49-F238E27FC236}">
                  <a16:creationId xmlns:a16="http://schemas.microsoft.com/office/drawing/2014/main" id="{EEBEB948-0D7D-D14F-A46F-DBC11E36D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426" r="14365"/>
            <a:stretch/>
          </p:blipFill>
          <p:spPr>
            <a:xfrm>
              <a:off x="6018041" y="1690688"/>
              <a:ext cx="5093678" cy="4761349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731C54-DFFD-B942-8F7A-049A7F8F9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450" y="2698688"/>
              <a:ext cx="800100" cy="842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pic>
        <p:nvPicPr>
          <p:cNvPr id="71" name="Picture 70" descr="Text&#10;&#10;Description automatically generated with low confidence">
            <a:extLst>
              <a:ext uri="{FF2B5EF4-FFF2-40B4-BE49-F238E27FC236}">
                <a16:creationId xmlns:a16="http://schemas.microsoft.com/office/drawing/2014/main" id="{ACE8D14F-B300-FA4A-AFCD-EABE2BFC1A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261" t="85278" r="30320" b="9822"/>
          <a:stretch/>
        </p:blipFill>
        <p:spPr>
          <a:xfrm>
            <a:off x="-161958" y="3237689"/>
            <a:ext cx="674469" cy="493331"/>
          </a:xfrm>
          <a:prstGeom prst="rect">
            <a:avLst/>
          </a:prstGeom>
        </p:spPr>
      </p:pic>
      <p:pic>
        <p:nvPicPr>
          <p:cNvPr id="72" name="Picture 71" descr="Text&#10;&#10;Description automatically generated with low confidence">
            <a:extLst>
              <a:ext uri="{FF2B5EF4-FFF2-40B4-BE49-F238E27FC236}">
                <a16:creationId xmlns:a16="http://schemas.microsoft.com/office/drawing/2014/main" id="{187FD010-5622-AC4A-8C4A-08AA32D8A5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775" t="86031" r="14947" b="10321"/>
          <a:stretch/>
        </p:blipFill>
        <p:spPr>
          <a:xfrm>
            <a:off x="37516" y="4336492"/>
            <a:ext cx="527540" cy="36732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1C717B1-5AF5-C046-9F46-FC4BFFCE7EE7}"/>
              </a:ext>
            </a:extLst>
          </p:cNvPr>
          <p:cNvGrpSpPr/>
          <p:nvPr/>
        </p:nvGrpSpPr>
        <p:grpSpPr>
          <a:xfrm>
            <a:off x="25161" y="2421734"/>
            <a:ext cx="2291769" cy="3470266"/>
            <a:chOff x="608720" y="2390297"/>
            <a:chExt cx="2291769" cy="3470266"/>
          </a:xfrm>
        </p:grpSpPr>
        <p:pic>
          <p:nvPicPr>
            <p:cNvPr id="27" name="Picture 26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0DA0C90D-A6A2-204C-B2F4-B1D14CC43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6816" t="85628" r="3883" b="10195"/>
            <a:stretch/>
          </p:blipFill>
          <p:spPr>
            <a:xfrm>
              <a:off x="608720" y="5392545"/>
              <a:ext cx="435049" cy="420532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FBF53CD-3C3C-EF42-A1A6-57562AC396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8295" y="2390297"/>
              <a:ext cx="1912194" cy="3470266"/>
              <a:chOff x="3657599" y="2184401"/>
              <a:chExt cx="2192868" cy="397963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2C7640F-1346-8740-AD30-67E3145A12F7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 flipV="1">
                <a:off x="4202130" y="2184401"/>
                <a:ext cx="1648337" cy="369161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603C917-7037-0A43-A869-F000208A650B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 flipV="1">
                <a:off x="4202130" y="3132667"/>
                <a:ext cx="1648337" cy="2743352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A3A12A-5546-0B41-8346-BB1692523017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 flipV="1">
                <a:off x="4202130" y="4064001"/>
                <a:ext cx="1648337" cy="181201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08F294-C72F-6745-B70A-34716837B7F3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 flipV="1">
                <a:off x="4202130" y="5012267"/>
                <a:ext cx="1648336" cy="863752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B15C7D2-533E-CA4D-AF66-BA5CD9D94E83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4202130" y="5876019"/>
                <a:ext cx="1648336" cy="84514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34" descr="A picture containing blur&#10;&#10;Description automatically generated">
                <a:extLst>
                  <a:ext uri="{FF2B5EF4-FFF2-40B4-BE49-F238E27FC236}">
                    <a16:creationId xmlns:a16="http://schemas.microsoft.com/office/drawing/2014/main" id="{30A1F660-1F4C-8E41-A248-ECDC6DF0C2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 l="15941" t="56705" r="76446" b="31197"/>
              <a:stretch/>
            </p:blipFill>
            <p:spPr>
              <a:xfrm>
                <a:off x="3657599" y="5588000"/>
                <a:ext cx="544531" cy="5760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3739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7694-73CC-1442-BA1B-5356E982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dirty="0">
                <a:latin typeface="+mn-lt"/>
              </a:rPr>
              <a:t>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DD6BE-493C-004D-AC2B-A94A046B276B}"/>
              </a:ext>
            </a:extLst>
          </p:cNvPr>
          <p:cNvSpPr txBox="1"/>
          <p:nvPr/>
        </p:nvSpPr>
        <p:spPr>
          <a:xfrm>
            <a:off x="3115340" y="2137720"/>
            <a:ext cx="172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dirty="0"/>
              <a:t>Loss 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9267FECE-95C3-6C43-8D5F-5F259BFDAED3}"/>
              </a:ext>
            </a:extLst>
          </p:cNvPr>
          <p:cNvSpPr/>
          <p:nvPr/>
        </p:nvSpPr>
        <p:spPr>
          <a:xfrm>
            <a:off x="4868560" y="2088293"/>
            <a:ext cx="255375" cy="4201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17528-0159-414D-BAD4-364BDA133005}"/>
              </a:ext>
            </a:extLst>
          </p:cNvPr>
          <p:cNvSpPr txBox="1"/>
          <p:nvPr/>
        </p:nvSpPr>
        <p:spPr>
          <a:xfrm>
            <a:off x="6775621" y="1973821"/>
            <a:ext cx="195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dirty="0"/>
              <a:t>Quality of the NN solution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398539A0-C514-F243-A17C-D3B3C688AE34}"/>
              </a:ext>
            </a:extLst>
          </p:cNvPr>
          <p:cNvSpPr/>
          <p:nvPr/>
        </p:nvSpPr>
        <p:spPr>
          <a:xfrm rot="10800000">
            <a:off x="8734162" y="2088293"/>
            <a:ext cx="280085" cy="4201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306592D-6FE6-C74B-B233-B77241B5FDB4}"/>
              </a:ext>
            </a:extLst>
          </p:cNvPr>
          <p:cNvSpPr/>
          <p:nvPr/>
        </p:nvSpPr>
        <p:spPr>
          <a:xfrm>
            <a:off x="5679990" y="2199504"/>
            <a:ext cx="815546" cy="21006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2DE82-BBAD-ED42-9174-18D83CB243A9}"/>
              </a:ext>
            </a:extLst>
          </p:cNvPr>
          <p:cNvSpPr txBox="1"/>
          <p:nvPr/>
        </p:nvSpPr>
        <p:spPr>
          <a:xfrm>
            <a:off x="2471975" y="4102012"/>
            <a:ext cx="216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dirty="0"/>
              <a:t>Minimize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579F8-1E63-6945-B30A-FAA5AD8E6DB7}"/>
              </a:ext>
            </a:extLst>
          </p:cNvPr>
          <p:cNvSpPr txBox="1"/>
          <p:nvPr/>
        </p:nvSpPr>
        <p:spPr>
          <a:xfrm>
            <a:off x="7050825" y="4101073"/>
            <a:ext cx="244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/>
              <a:t>Gradient descent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E17B0D9-438E-014D-A838-BAE86B27E73B}"/>
              </a:ext>
            </a:extLst>
          </p:cNvPr>
          <p:cNvSpPr/>
          <p:nvPr/>
        </p:nvSpPr>
        <p:spPr>
          <a:xfrm>
            <a:off x="1125279" y="4227812"/>
            <a:ext cx="1086293" cy="2435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551814-B7DE-D14A-A7E4-0CE0A3568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3" t="82768" r="66399" b="13060"/>
          <a:stretch/>
        </p:blipFill>
        <p:spPr>
          <a:xfrm>
            <a:off x="3786319" y="2115608"/>
            <a:ext cx="914400" cy="547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7A014C-0924-5A44-A5A7-96A0CF1DB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9" t="82768" r="66196" b="13714"/>
          <a:stretch/>
        </p:blipFill>
        <p:spPr>
          <a:xfrm>
            <a:off x="3773408" y="4055844"/>
            <a:ext cx="903768" cy="461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2DD954-A00A-4E48-AD82-87C1BE252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83" t="82768" b="11097"/>
          <a:stretch/>
        </p:blipFill>
        <p:spPr>
          <a:xfrm>
            <a:off x="2483850" y="5013629"/>
            <a:ext cx="2998272" cy="805106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AB6238DE-62D0-C94B-9C6B-FE828F6D5FAC}"/>
              </a:ext>
            </a:extLst>
          </p:cNvPr>
          <p:cNvSpPr/>
          <p:nvPr/>
        </p:nvSpPr>
        <p:spPr>
          <a:xfrm>
            <a:off x="5542865" y="4227812"/>
            <a:ext cx="1086293" cy="2435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E3256E-BFA7-CB46-ADA0-7F32F29DC0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11" t="96079"/>
          <a:stretch/>
        </p:blipFill>
        <p:spPr>
          <a:xfrm>
            <a:off x="7099050" y="4933382"/>
            <a:ext cx="3810331" cy="5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8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A73DB48-53B9-9343-96A9-3EC592833B02}"/>
              </a:ext>
            </a:extLst>
          </p:cNvPr>
          <p:cNvSpPr/>
          <p:nvPr/>
        </p:nvSpPr>
        <p:spPr>
          <a:xfrm>
            <a:off x="5295289" y="3200217"/>
            <a:ext cx="1746009" cy="230249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7EF8-9E99-184E-B14F-05B3A2F4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dirty="0">
                <a:latin typeface="+mn-lt"/>
              </a:rPr>
              <a:t>Loss: an example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E4E922-6379-C944-8AC0-6FC4F2B75CED}"/>
              </a:ext>
            </a:extLst>
          </p:cNvPr>
          <p:cNvCxnSpPr/>
          <p:nvPr/>
        </p:nvCxnSpPr>
        <p:spPr>
          <a:xfrm>
            <a:off x="717445" y="6135746"/>
            <a:ext cx="396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AC66A3-5414-A640-9F0D-DF68AC69B526}"/>
              </a:ext>
            </a:extLst>
          </p:cNvPr>
          <p:cNvCxnSpPr>
            <a:cxnSpLocks/>
          </p:cNvCxnSpPr>
          <p:nvPr/>
        </p:nvCxnSpPr>
        <p:spPr>
          <a:xfrm flipV="1">
            <a:off x="827315" y="2297393"/>
            <a:ext cx="0" cy="396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63DA3A-ED34-8D40-891D-DBE88FE4CE19}"/>
              </a:ext>
            </a:extLst>
          </p:cNvPr>
          <p:cNvCxnSpPr>
            <a:cxnSpLocks/>
          </p:cNvCxnSpPr>
          <p:nvPr/>
        </p:nvCxnSpPr>
        <p:spPr>
          <a:xfrm flipV="1">
            <a:off x="1464256" y="3429000"/>
            <a:ext cx="0" cy="2706747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842762-B1A9-EB46-B0FB-A3FEDABBCE22}"/>
              </a:ext>
            </a:extLst>
          </p:cNvPr>
          <p:cNvCxnSpPr>
            <a:cxnSpLocks/>
          </p:cNvCxnSpPr>
          <p:nvPr/>
        </p:nvCxnSpPr>
        <p:spPr>
          <a:xfrm>
            <a:off x="827315" y="5274390"/>
            <a:ext cx="2955689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37457C-B712-AC4D-9118-4EE0A76B0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88" t="-125" r="15417" b="87637"/>
          <a:stretch/>
        </p:blipFill>
        <p:spPr>
          <a:xfrm>
            <a:off x="2000584" y="6151196"/>
            <a:ext cx="394636" cy="33803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DBCD0-B589-134F-BBEE-CE093F5A3996}"/>
              </a:ext>
            </a:extLst>
          </p:cNvPr>
          <p:cNvCxnSpPr>
            <a:cxnSpLocks/>
          </p:cNvCxnSpPr>
          <p:nvPr/>
        </p:nvCxnSpPr>
        <p:spPr>
          <a:xfrm flipV="1">
            <a:off x="2197902" y="3428999"/>
            <a:ext cx="0" cy="2706747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657CB1-6DB3-914B-8238-A410346C7A22}"/>
              </a:ext>
            </a:extLst>
          </p:cNvPr>
          <p:cNvCxnSpPr>
            <a:cxnSpLocks/>
          </p:cNvCxnSpPr>
          <p:nvPr/>
        </p:nvCxnSpPr>
        <p:spPr>
          <a:xfrm flipV="1">
            <a:off x="3783004" y="3428998"/>
            <a:ext cx="0" cy="2706747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A6723B-A1A8-BE42-946F-B89ADC7816B1}"/>
              </a:ext>
            </a:extLst>
          </p:cNvPr>
          <p:cNvCxnSpPr>
            <a:cxnSpLocks/>
          </p:cNvCxnSpPr>
          <p:nvPr/>
        </p:nvCxnSpPr>
        <p:spPr>
          <a:xfrm>
            <a:off x="827314" y="3443816"/>
            <a:ext cx="2955689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9B293C3-8BDE-F64B-A610-33502420AC22}"/>
              </a:ext>
            </a:extLst>
          </p:cNvPr>
          <p:cNvSpPr/>
          <p:nvPr/>
        </p:nvSpPr>
        <p:spPr>
          <a:xfrm>
            <a:off x="1419256" y="5229048"/>
            <a:ext cx="90000" cy="906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B275B7-A973-6C42-9897-D468AA22562E}"/>
              </a:ext>
            </a:extLst>
          </p:cNvPr>
          <p:cNvSpPr/>
          <p:nvPr/>
        </p:nvSpPr>
        <p:spPr>
          <a:xfrm>
            <a:off x="2152902" y="5229048"/>
            <a:ext cx="90000" cy="906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C646F4-FD58-294B-82C7-D6E880E61714}"/>
              </a:ext>
            </a:extLst>
          </p:cNvPr>
          <p:cNvSpPr/>
          <p:nvPr/>
        </p:nvSpPr>
        <p:spPr>
          <a:xfrm>
            <a:off x="3738005" y="5229048"/>
            <a:ext cx="90000" cy="906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B0B346-75A1-814C-994A-DFF23F8B214B}"/>
              </a:ext>
            </a:extLst>
          </p:cNvPr>
          <p:cNvSpPr/>
          <p:nvPr/>
        </p:nvSpPr>
        <p:spPr>
          <a:xfrm>
            <a:off x="1419256" y="3398474"/>
            <a:ext cx="90000" cy="906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708A6E-5C18-E648-84A2-9896CA002A1B}"/>
              </a:ext>
            </a:extLst>
          </p:cNvPr>
          <p:cNvSpPr/>
          <p:nvPr/>
        </p:nvSpPr>
        <p:spPr>
          <a:xfrm>
            <a:off x="2158736" y="3398474"/>
            <a:ext cx="90000" cy="906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15D8DC-D0D0-8543-B7FB-76825D1F817C}"/>
              </a:ext>
            </a:extLst>
          </p:cNvPr>
          <p:cNvSpPr/>
          <p:nvPr/>
        </p:nvSpPr>
        <p:spPr>
          <a:xfrm>
            <a:off x="3741288" y="3398474"/>
            <a:ext cx="90000" cy="906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8C95A0F-766E-3846-8DB6-D4C012A16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93" r="29569" b="88739"/>
          <a:stretch/>
        </p:blipFill>
        <p:spPr>
          <a:xfrm>
            <a:off x="1300628" y="6150563"/>
            <a:ext cx="327256" cy="304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92162BD-C23A-1E47-8C2D-8226D9007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46" r="39486" b="87638"/>
          <a:stretch/>
        </p:blipFill>
        <p:spPr>
          <a:xfrm>
            <a:off x="4652117" y="6066161"/>
            <a:ext cx="366770" cy="3346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64DFA86-943C-2E4E-BCFB-69B09B354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11" r="-1488" b="87526"/>
          <a:stretch/>
        </p:blipFill>
        <p:spPr>
          <a:xfrm>
            <a:off x="3659240" y="6148723"/>
            <a:ext cx="482082" cy="3376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0D1633D-BDA3-5A4D-A052-75B3B39E3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76" t="27482" b="59689"/>
          <a:stretch/>
        </p:blipFill>
        <p:spPr>
          <a:xfrm>
            <a:off x="385250" y="5100767"/>
            <a:ext cx="414923" cy="3472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00AAE29-AA97-AA43-9E38-A690C578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30" t="28120" r="23452" b="57714"/>
          <a:stretch/>
        </p:blipFill>
        <p:spPr>
          <a:xfrm>
            <a:off x="544601" y="2010190"/>
            <a:ext cx="345687" cy="38343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E92A504-6023-B144-859E-9C267A444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55" t="27482" r="14793" b="57315"/>
          <a:stretch/>
        </p:blipFill>
        <p:spPr>
          <a:xfrm>
            <a:off x="513461" y="3223258"/>
            <a:ext cx="281805" cy="41148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D314D1-B0E6-2C43-A2A0-F7F1430547C9}"/>
              </a:ext>
            </a:extLst>
          </p:cNvPr>
          <p:cNvCxnSpPr>
            <a:cxnSpLocks/>
          </p:cNvCxnSpPr>
          <p:nvPr/>
        </p:nvCxnSpPr>
        <p:spPr>
          <a:xfrm flipV="1">
            <a:off x="4694710" y="3443816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BB593A-6F00-AB48-96E2-4739E68D79B5}"/>
              </a:ext>
            </a:extLst>
          </p:cNvPr>
          <p:cNvCxnSpPr/>
          <p:nvPr/>
        </p:nvCxnSpPr>
        <p:spPr>
          <a:xfrm flipV="1">
            <a:off x="4694710" y="5235896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B4CCFD4-C8C8-E443-B58A-81DD80319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80" b="28558"/>
          <a:stretch/>
        </p:blipFill>
        <p:spPr>
          <a:xfrm>
            <a:off x="7824860" y="3211663"/>
            <a:ext cx="3833287" cy="45731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25E8F28-134F-E848-8BB6-8BD1D9561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09"/>
          <a:stretch/>
        </p:blipFill>
        <p:spPr>
          <a:xfrm>
            <a:off x="7991110" y="5046377"/>
            <a:ext cx="3833287" cy="36534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D8C67B9-D861-4B46-AE22-7E439548DB15}"/>
              </a:ext>
            </a:extLst>
          </p:cNvPr>
          <p:cNvSpPr/>
          <p:nvPr/>
        </p:nvSpPr>
        <p:spPr>
          <a:xfrm>
            <a:off x="7790216" y="3111334"/>
            <a:ext cx="4120733" cy="2481939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FF29F3-1DB4-4746-A1AA-9E30B0F6137B}"/>
              </a:ext>
            </a:extLst>
          </p:cNvPr>
          <p:cNvSpPr txBox="1"/>
          <p:nvPr/>
        </p:nvSpPr>
        <p:spPr>
          <a:xfrm>
            <a:off x="7941291" y="41402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…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901931-5589-D349-AC81-1C9100A2B6CF}"/>
              </a:ext>
            </a:extLst>
          </p:cNvPr>
          <p:cNvGrpSpPr/>
          <p:nvPr/>
        </p:nvGrpSpPr>
        <p:grpSpPr>
          <a:xfrm>
            <a:off x="8698120" y="2492003"/>
            <a:ext cx="2136045" cy="474039"/>
            <a:chOff x="8698120" y="2492003"/>
            <a:chExt cx="2136045" cy="47403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87E5FA1-A4CD-6C4A-9AA3-4DB885FF5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507" t="-350" r="50475" b="89227"/>
            <a:stretch/>
          </p:blipFill>
          <p:spPr>
            <a:xfrm>
              <a:off x="10316063" y="2514791"/>
              <a:ext cx="518102" cy="45125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CFE3F6-4D1C-1240-AF9F-28302C8FC7DC}"/>
                </a:ext>
              </a:extLst>
            </p:cNvPr>
            <p:cNvSpPr txBox="1"/>
            <p:nvPr/>
          </p:nvSpPr>
          <p:spPr>
            <a:xfrm>
              <a:off x="8698120" y="2492003"/>
              <a:ext cx="16556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2400" b="1" dirty="0"/>
                <a:t>Training set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D06AC51-4C94-744E-AEDC-0C0D8A08B8F2}"/>
              </a:ext>
            </a:extLst>
          </p:cNvPr>
          <p:cNvCxnSpPr>
            <a:cxnSpLocks/>
          </p:cNvCxnSpPr>
          <p:nvPr/>
        </p:nvCxnSpPr>
        <p:spPr>
          <a:xfrm flipV="1">
            <a:off x="7162799" y="3440873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D908D2-D4F4-AD47-8B1E-40748DF4A0B6}"/>
              </a:ext>
            </a:extLst>
          </p:cNvPr>
          <p:cNvCxnSpPr/>
          <p:nvPr/>
        </p:nvCxnSpPr>
        <p:spPr>
          <a:xfrm flipV="1">
            <a:off x="7149164" y="5229048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4629878-4AE6-FC46-B028-80F01111B57F}"/>
              </a:ext>
            </a:extLst>
          </p:cNvPr>
          <p:cNvSpPr txBox="1"/>
          <p:nvPr/>
        </p:nvSpPr>
        <p:spPr>
          <a:xfrm>
            <a:off x="5368106" y="3935965"/>
            <a:ext cx="1599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b="1" dirty="0"/>
              <a:t>Numerical method</a:t>
            </a:r>
          </a:p>
        </p:txBody>
      </p:sp>
    </p:spTree>
    <p:extLst>
      <p:ext uri="{BB962C8B-B14F-4D97-AF65-F5344CB8AC3E}">
        <p14:creationId xmlns:p14="http://schemas.microsoft.com/office/powerpoint/2010/main" val="90305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50CF-2C04-AC42-B594-5CBB9DC7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dirty="0">
                <a:latin typeface="+mn-lt"/>
              </a:rPr>
              <a:t>Loss: an example</a:t>
            </a:r>
            <a:endParaRPr lang="en-IT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73B70A-A6DA-4D47-BE0C-886D0B1C8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87"/>
          <a:stretch/>
        </p:blipFill>
        <p:spPr>
          <a:xfrm>
            <a:off x="574335" y="3373908"/>
            <a:ext cx="11043330" cy="7455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DEF485-7979-8440-8F0D-65FBB7DB71EB}"/>
              </a:ext>
            </a:extLst>
          </p:cNvPr>
          <p:cNvCxnSpPr/>
          <p:nvPr/>
        </p:nvCxnSpPr>
        <p:spPr>
          <a:xfrm flipV="1">
            <a:off x="688770" y="2814451"/>
            <a:ext cx="534389" cy="662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77E5FE-D567-384A-A1D2-2D13EDCBE58D}"/>
              </a:ext>
            </a:extLst>
          </p:cNvPr>
          <p:cNvSpPr txBox="1"/>
          <p:nvPr/>
        </p:nvSpPr>
        <p:spPr>
          <a:xfrm>
            <a:off x="1223159" y="2477182"/>
            <a:ext cx="1375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Overall loss</a:t>
            </a: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ED7564FE-BEED-E04C-823D-838E31893B13}"/>
              </a:ext>
            </a:extLst>
          </p:cNvPr>
          <p:cNvSpPr/>
          <p:nvPr/>
        </p:nvSpPr>
        <p:spPr>
          <a:xfrm rot="16200000">
            <a:off x="5308525" y="1501943"/>
            <a:ext cx="207279" cy="35923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533431F5-1F34-A94F-A03E-555DA0956AFC}"/>
              </a:ext>
            </a:extLst>
          </p:cNvPr>
          <p:cNvSpPr/>
          <p:nvPr/>
        </p:nvSpPr>
        <p:spPr>
          <a:xfrm rot="16200000">
            <a:off x="9509636" y="1293710"/>
            <a:ext cx="207281" cy="400877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927B9F-7BFD-A64A-80DC-64336D4CB10F}"/>
              </a:ext>
            </a:extLst>
          </p:cNvPr>
          <p:cNvSpPr txBox="1"/>
          <p:nvPr/>
        </p:nvSpPr>
        <p:spPr>
          <a:xfrm>
            <a:off x="4566032" y="27313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Fit loss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ECF070-968E-744F-BCC8-697131719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471" t="92870"/>
          <a:stretch/>
        </p:blipFill>
        <p:spPr>
          <a:xfrm>
            <a:off x="9767705" y="2780197"/>
            <a:ext cx="738080" cy="331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C0E8E4-C1DE-7C49-B5F5-F6A26592E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32" t="92870" r="7484"/>
          <a:stretch/>
        </p:blipFill>
        <p:spPr>
          <a:xfrm>
            <a:off x="5468843" y="2762276"/>
            <a:ext cx="846033" cy="3319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BD5EF3-84EF-334A-8D38-3F0031FDE032}"/>
              </a:ext>
            </a:extLst>
          </p:cNvPr>
          <p:cNvSpPr txBox="1"/>
          <p:nvPr/>
        </p:nvSpPr>
        <p:spPr>
          <a:xfrm>
            <a:off x="8642038" y="2762276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/>
              <a:t>PDE loss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22B1CF-4B72-BC45-947F-92C44C71C82F}"/>
              </a:ext>
            </a:extLst>
          </p:cNvPr>
          <p:cNvCxnSpPr/>
          <p:nvPr/>
        </p:nvCxnSpPr>
        <p:spPr>
          <a:xfrm flipV="1">
            <a:off x="3081618" y="4152591"/>
            <a:ext cx="534389" cy="662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B6654F-6EAD-684B-B9FF-56ED2B0B8508}"/>
              </a:ext>
            </a:extLst>
          </p:cNvPr>
          <p:cNvCxnSpPr>
            <a:cxnSpLocks/>
          </p:cNvCxnSpPr>
          <p:nvPr/>
        </p:nvCxnSpPr>
        <p:spPr>
          <a:xfrm flipH="1" flipV="1">
            <a:off x="3883201" y="4141926"/>
            <a:ext cx="635617" cy="672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7F10D6-3B7A-6C48-9A70-9910816DE10A}"/>
              </a:ext>
            </a:extLst>
          </p:cNvPr>
          <p:cNvSpPr txBox="1"/>
          <p:nvPr/>
        </p:nvSpPr>
        <p:spPr>
          <a:xfrm>
            <a:off x="1563099" y="4678878"/>
            <a:ext cx="200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/>
              <a:t>sample point from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BE12FB-87EB-1B4C-AA92-3CB96CDC0917}"/>
              </a:ext>
            </a:extLst>
          </p:cNvPr>
          <p:cNvSpPr txBox="1"/>
          <p:nvPr/>
        </p:nvSpPr>
        <p:spPr>
          <a:xfrm>
            <a:off x="4518818" y="4731017"/>
            <a:ext cx="1407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/>
              <a:t>sample parameters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A24001-53E1-D844-B8A5-48BECC4B9F83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8653448" y="3810903"/>
            <a:ext cx="277982" cy="920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E0C838-A8C7-284C-BBEF-597DB2BBB759}"/>
              </a:ext>
            </a:extLst>
          </p:cNvPr>
          <p:cNvCxnSpPr>
            <a:cxnSpLocks/>
          </p:cNvCxnSpPr>
          <p:nvPr/>
        </p:nvCxnSpPr>
        <p:spPr>
          <a:xfrm flipV="1">
            <a:off x="10195992" y="3873745"/>
            <a:ext cx="450531" cy="805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526AC3C-4914-084A-B661-8A7F242F064D}"/>
              </a:ext>
            </a:extLst>
          </p:cNvPr>
          <p:cNvSpPr txBox="1"/>
          <p:nvPr/>
        </p:nvSpPr>
        <p:spPr>
          <a:xfrm>
            <a:off x="8135635" y="4731017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From our PDE: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9EB5528-4E67-5D4B-AF57-95D1D07B4E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69" t="87444"/>
          <a:stretch/>
        </p:blipFill>
        <p:spPr>
          <a:xfrm>
            <a:off x="9472635" y="4526589"/>
            <a:ext cx="1319909" cy="51579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677076E-D380-2946-8FF8-9D87FC3724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510" t="97693"/>
          <a:stretch/>
        </p:blipFill>
        <p:spPr>
          <a:xfrm>
            <a:off x="2237332" y="5027411"/>
            <a:ext cx="204243" cy="2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5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87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NN-based reduced order modeling of PDEs</vt:lpstr>
      <vt:lpstr>Numerical Method</vt:lpstr>
      <vt:lpstr>Reduced-order Modeling</vt:lpstr>
      <vt:lpstr>Neural Networks</vt:lpstr>
      <vt:lpstr>Neural Networks</vt:lpstr>
      <vt:lpstr>Loss</vt:lpstr>
      <vt:lpstr>Loss: an example</vt:lpstr>
      <vt:lpstr>Loss: 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Boselli</dc:creator>
  <cp:lastModifiedBy>Andrea Boselli</cp:lastModifiedBy>
  <cp:revision>30</cp:revision>
  <dcterms:created xsi:type="dcterms:W3CDTF">2021-05-12T18:11:59Z</dcterms:created>
  <dcterms:modified xsi:type="dcterms:W3CDTF">2021-05-13T16:12:02Z</dcterms:modified>
</cp:coreProperties>
</file>