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9BB"/>
    <a:srgbClr val="1052BA"/>
    <a:srgbClr val="404040"/>
    <a:srgbClr val="CC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4:41:0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1696 24575,'50'0'0,"-33"0"0,32 0 0,-4 0 0,-28 0 0,28 0 0,-38 0 0,1 0 0,-1 0 0,-1 0 0,2 0 0,-1 0 0,4 0 0,-3 0 0,6 0 0,-6 0 0,3 0 0,-3 0 0,-1 0 0,-1 0 0,1 0 0,-3-2 0,2 1 0,3-3 0,2 4 0,5-4 0,-4 3 0,3-1 0,-3-2 0,0 3 0,-1-2 0,-4 3 0,-1 0 0,-1-4 0,1 0 0,-2 1 0,3-4 0,4 6 0,1-5 0,8 1 0,-3-3 0,3 4 0,-5-3 0,1 6 0,-4-6 0,-1 6 0,-5-2 0,2 3 0,-1-3 0,0-1 0,1 0 0,-2-2 0,1 5 0,0-6 0,1 7 0,-1-6 0,-1 5 0,2-3 0,-4 2 0,-1-3 0,-1-1 0,3-1 0,2-1 0,1-3 0,-1 3 0,0-3 0,0 4 0,0 1 0,-3-1 0,3 2 0,-7-1 0,3 2 0,1 0 0,-1-2 0,1 2 0,3-6 0,-3 1 0,3-2 0,0 4 0,-3-4 0,2 6 0,-5-5 0,3 6 0,-1 1 0,-2-4 0,1 3 0,-2-7 0,4 3 0,0-7 0,4 3 0,-4-3 0,3 0 0,-3-2 0,4 2 0,0 3 0,-4 1 0,-1 4 0,0 0 0,-2-1 0,2 2 0,-3-1 0,0 0 0,4-4 0,-3-1 0,5-4 0,-1-4 0,0 3 0,2-3 0,-6 4 0,5 4 0,-5 1 0,2 4 0,-3 1 0,0-2 0,0 1 0,0 0 0,0 0 0,0 0 0,0-4 0,0-10 0,0 3 0,4-12 0,-3 13 0,3-4 0,0 6 0,-3 3 0,1 1 0,-2 4 0,0 0 0,0 0 0,0 0 0,0 0 0,0-8 0,0-3 0,5-8 0,-4 1 0,2-6 0,1 4 0,-3-10 0,3 15 0,0-8 0,-3 12 0,3 2 0,-4 5 0,0 5 0,2 1 0,-1-1 0,3 2 0,-4-7 0,3 0 0,-2-9 0,6-2 0,-2-3 0,3-2 0,-3 6 0,0 5 0,-2 2 0,-3 5 0,4-2 0,-1 7 0,-2-2 0,6 2 0,-4-3 0,5-1 0,-1-2 0,0-2 0,0 0 0,1-3 0,0 4 0,0-5 0,-1 4 0,5 1 0,-4 0 0,3 5 0,-4-4 0,1 9 0,-5-5 0,3 6 0,-5-6 0,6 5 0,-4-5 0,5 5 0,-1-6 0,0 4 0,0-5 0,0 5 0,0-4 0,0 6 0,1-5 0,-1 2 0,-1 0 0,1-2 0,1 2 0,3-3 0,0-1 0,5 0 0,-4 0 0,3 5 0,-7-4 0,3 6 0,-5-2 0,2 3 0,-1 0 0,0 0 0,0-3 0,0 2 0,4-2 0,5-1 0,1 0 0,8-1 0,-8-2 0,3 6 0,-5-6 0,-3 6 0,-1-5 0,-4 5 0,0-3 0,1 4 0,-1 0 0,-1-2 0,2 1 0,-1-2 0,0 3 0,4-4 0,-3 3 0,3-2 0,-5 0 0,2 2 0,-1-2 0,0 3 0,0 0 0,0 0 0,0 0 0,0-3 0,1 2 0,-1-3 0,4 4 0,-3-2 0,3 1 0,-5-2 0,1 3 0,1 0 0,-1 0 0,0 0 0,-1 0 0,2 0 0,-1 0 0,0 0 0,0 0 0,0 0 0,0 0 0,0 0 0,1 0 0,-1 0 0,-1 0 0,1 0 0,1 0 0,-1 0 0,0 0 0,0 0 0,0 0 0,0 0 0,0 0 0,1 0 0,-2 0 0,6 0 0,-5 0 0,4 0 0,-4 0 0,0 0 0,1 0 0,-1 0 0,-1 0 0,1 0 0,1 0 0,3 0 0,0 0 0,5 0 0,0 0 0,-4 3 0,2-2 0,-5 5 0,2-5 0,-4 2 0,-1-3 0,-1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AF36-8CF0-F442-9270-44067D1A3BAA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7B7E-34C1-094C-B1AA-85D7C11DF6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3986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07B7E-34C1-094C-B1AA-85D7C11DF674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581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07B7E-34C1-094C-B1AA-85D7C11DF674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9298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6B48-6DE7-E34C-83CC-A14DE8781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EB896-5CD5-0A4B-8946-4B6A7972A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EE75-E350-724B-935E-808E3222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9CCE-06FA-3E4B-8D2F-D3A70751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755F-0162-8847-A289-AE74C52A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15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9A8E-BCAE-AB46-8FC3-ADBE365C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4EEFA-C44A-004D-A85E-EECCAAA9A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B190-C9A5-3A4A-9818-17B0EBBC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B47F-9AFE-1848-A38C-1BD77730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7415-78E0-7E4A-B304-53B87C5C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36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5F1D7-FDB4-4D44-AD2A-E3DCA9BF0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1C35C-4815-D544-9396-373D4ECE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C336-D692-9343-97E4-6274FAB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8296-AABA-B749-8CD8-35FE0304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EFE2-6F10-CC4F-A776-03547840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77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01DB-5CAB-7340-820A-86CC9C4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526C-11D6-1144-A870-5ABA586A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A35B-06DB-3040-B9DF-85969099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68E8-1CB9-5844-B9B7-8715E33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48D5-7643-344C-A243-4C2008B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37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A325-A874-0D48-8A4C-AB50FF9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C60B-9876-9A45-A735-D0D05C4F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2B3C-6457-D143-BF56-A5DB0678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5708-7978-C143-B048-46C39F25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C40B-42DE-9944-8225-91407438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23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D6B3-7DAD-184D-8EDA-C69731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EB7B-18DC-4E4D-A390-BE53BEBE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F708-618E-9840-BF87-F914C56DE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7907-D6E3-CB4B-826A-EA5D9B27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07312-4FCD-4142-944C-CE24BE36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BD6A-C243-D34D-B837-D4247A4E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6837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2374-8AB3-374F-A3E0-789C4E5C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7F2E-8F1C-EF40-B73E-C3A424AB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62A6-7ECD-9447-8023-84DEDA65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B1230-E8D6-7340-B489-D64F95C0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E365E-962A-EB4E-8550-FFCB928BD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399E3-3805-9940-9ABE-ED968512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BB5C-4D5B-CE49-81F4-7CBBD563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60FB-F915-984F-A07B-995ACEC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242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6511-A696-EA40-AAD2-0FAABFE9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CE40F-D136-A748-87F9-43E652C4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D3B2-4818-834A-847D-30B6B0CC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1F876-1585-3E4C-B28A-3F691F12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573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69D87-6FC7-9342-A0CD-BF02840B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44CFB-105B-D54C-BDAA-CB937011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9717-5C22-4C47-A790-1EFEB9F3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6650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69AF-C55C-0445-87EC-584B312F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8191-FA3C-A24B-ABF1-3A6313E4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77FE1-CB66-3946-A250-91F0F66C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74B6C-53C2-D14A-B41D-7269A3F4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5D7F-3036-1C4A-8461-720BCCAA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06289-A775-9548-AD6C-517F8942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197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25B1-29B5-204C-87DC-1B8D50E6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4C37A-6CFF-4C4E-9DF5-34A24EC74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3F1C-3309-D349-9EBF-20BA7F55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CE1-79EA-E645-8D37-8F54993C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25187-A655-1A45-A7F8-E5E3CB34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6D57-7559-8042-8E5C-FECEECAF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26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E9DB2-6D0C-C742-887B-8321E7A7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38F-4F81-8747-A951-237A4EA0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EECD-2D0B-A842-9FE1-2EB6E1732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06D-CAD4-E94F-A058-E2AF8B7A9F3D}" type="datetimeFigureOut">
              <a:rPr lang="en-IT" smtClean="0"/>
              <a:t>17/05/2021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86AE-7A0B-F94A-9F67-D7C57458C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1572-F178-9442-A627-1FC40A23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621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7A4EB1-5C53-6445-9D34-2EBFF7591336}"/>
              </a:ext>
            </a:extLst>
          </p:cNvPr>
          <p:cNvSpPr/>
          <p:nvPr/>
        </p:nvSpPr>
        <p:spPr>
          <a:xfrm>
            <a:off x="4176713" y="2855521"/>
            <a:ext cx="3779838" cy="37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BBD6D-D552-444E-AA38-B9F7D57AAA9B}"/>
              </a:ext>
            </a:extLst>
          </p:cNvPr>
          <p:cNvSpPr/>
          <p:nvPr/>
        </p:nvSpPr>
        <p:spPr>
          <a:xfrm>
            <a:off x="8037023" y="2855521"/>
            <a:ext cx="3779838" cy="37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12EFF2-9750-2D4D-8644-0195AFEB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13413"/>
            <a:ext cx="11139854" cy="930447"/>
          </a:xfrm>
        </p:spPr>
        <p:txBody>
          <a:bodyPr>
            <a:normAutofit/>
          </a:bodyPr>
          <a:lstStyle/>
          <a:p>
            <a:r>
              <a:rPr lang="en-IT" sz="5000" dirty="0">
                <a:solidFill>
                  <a:srgbClr val="FFFFFF"/>
                </a:solidFill>
                <a:latin typeface="Brandon Grotesque Regular" panose="020B0503020203060202" pitchFamily="34" charset="77"/>
              </a:rPr>
              <a:t>NN-based reduced order modeling of PDEs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2E006-8C85-6042-A9AC-2705C2401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IT" sz="1400" dirty="0">
                <a:solidFill>
                  <a:srgbClr val="A88A68"/>
                </a:solidFill>
                <a:latin typeface="Brandon Grotesque Regular" panose="020B0503020203060202" pitchFamily="34" charset="77"/>
              </a:rPr>
              <a:t>Andrea Boselli</a:t>
            </a:r>
            <a:r>
              <a:rPr lang="en-IT" sz="500" dirty="0">
                <a:solidFill>
                  <a:srgbClr val="A88A68"/>
                </a:solidFill>
                <a:latin typeface="Brandon Grotesque Regular" panose="020B0503020203060202" pitchFamily="34" charset="77"/>
              </a:rPr>
              <a:t>			 </a:t>
            </a:r>
            <a:r>
              <a:rPr lang="en-IT" sz="1400" dirty="0">
                <a:solidFill>
                  <a:srgbClr val="A88A68"/>
                </a:solidFill>
                <a:latin typeface="Brandon Grotesque Regular" panose="020B0503020203060202" pitchFamily="34" charset="77"/>
              </a:rPr>
              <a:t>Carlo Ghiglione </a:t>
            </a:r>
            <a:r>
              <a:rPr lang="en-IT" sz="500" dirty="0">
                <a:solidFill>
                  <a:srgbClr val="A88A68"/>
                </a:solidFill>
                <a:latin typeface="Brandon Grotesque Regular" panose="020B0503020203060202" pitchFamily="34" charset="77"/>
              </a:rPr>
              <a:t>			</a:t>
            </a:r>
            <a:r>
              <a:rPr lang="en-IT" sz="1400" dirty="0">
                <a:solidFill>
                  <a:srgbClr val="A88A68"/>
                </a:solidFill>
                <a:latin typeface="Brandon Grotesque Regular" panose="020B0503020203060202" pitchFamily="34" charset="77"/>
              </a:rPr>
              <a:t>Leonardo Perelli</a:t>
            </a:r>
          </a:p>
        </p:txBody>
      </p:sp>
      <p:pic>
        <p:nvPicPr>
          <p:cNvPr id="12" name="Picture 11" descr="A person standing on a bridge&#10;&#10;Description automatically generated with low confidence">
            <a:extLst>
              <a:ext uri="{FF2B5EF4-FFF2-40B4-BE49-F238E27FC236}">
                <a16:creationId xmlns:a16="http://schemas.microsoft.com/office/drawing/2014/main" id="{4A7885F2-D27B-4040-808C-857B0D85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855521"/>
            <a:ext cx="3713163" cy="3713163"/>
          </a:xfrm>
          <a:prstGeom prst="rect">
            <a:avLst/>
          </a:prstGeom>
          <a:ln w="31750">
            <a:solidFill>
              <a:srgbClr val="404040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407406-62B8-114D-B73B-EB1EA0C92758}"/>
              </a:ext>
            </a:extLst>
          </p:cNvPr>
          <p:cNvCxnSpPr/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88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A38E-DF27-4E48-ACF6-6C27623C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T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5C614-638B-0747-9DEE-D04569821743}"/>
              </a:ext>
            </a:extLst>
          </p:cNvPr>
          <p:cNvSpPr txBox="1"/>
          <p:nvPr/>
        </p:nvSpPr>
        <p:spPr>
          <a:xfrm>
            <a:off x="1847881" y="2350940"/>
            <a:ext cx="84962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3000" dirty="0">
                <a:latin typeface="Brandon Grotesque Regular" panose="020B0503020203060202" pitchFamily="34" charset="77"/>
              </a:rPr>
              <a:t>Does the PDE loss term help?</a:t>
            </a:r>
          </a:p>
          <a:p>
            <a:pPr algn="ctr"/>
            <a:endParaRPr lang="en-IT" sz="3000" dirty="0">
              <a:latin typeface="Brandon Grotesque Regular" panose="020B0503020203060202" pitchFamily="34" charset="77"/>
            </a:endParaRPr>
          </a:p>
          <a:p>
            <a:pPr algn="ctr"/>
            <a:endParaRPr lang="en-IT" sz="3000" dirty="0">
              <a:latin typeface="Brandon Grotesque Regular" panose="020B0503020203060202" pitchFamily="34" charset="77"/>
            </a:endParaRPr>
          </a:p>
          <a:p>
            <a:pPr algn="ctr"/>
            <a:r>
              <a:rPr lang="en-IT" sz="3000" dirty="0">
                <a:latin typeface="Brandon Grotesque Regular" panose="020B0503020203060202" pitchFamily="34" charset="77"/>
              </a:rPr>
              <a:t>How much should the different loss terms be weighted?</a:t>
            </a:r>
          </a:p>
          <a:p>
            <a:pPr algn="ctr"/>
            <a:endParaRPr lang="en-IT" sz="3000">
              <a:latin typeface="Brandon Grotesque Regular" panose="020B0503020203060202" pitchFamily="34" charset="77"/>
            </a:endParaRPr>
          </a:p>
          <a:p>
            <a:pPr algn="ctr"/>
            <a:endParaRPr lang="en-IT" sz="3000" dirty="0">
              <a:latin typeface="Brandon Grotesque Regular" panose="020B0503020203060202" pitchFamily="34" charset="77"/>
            </a:endParaRPr>
          </a:p>
          <a:p>
            <a:pPr algn="ctr"/>
            <a:r>
              <a:rPr lang="en-IT" sz="3000" dirty="0">
                <a:latin typeface="Brandon Grotesque Regular" panose="020B0503020203060202" pitchFamily="34" charset="77"/>
              </a:rPr>
              <a:t>How accurate are the solutions?</a:t>
            </a:r>
          </a:p>
        </p:txBody>
      </p:sp>
    </p:spTree>
    <p:extLst>
      <p:ext uri="{BB962C8B-B14F-4D97-AF65-F5344CB8AC3E}">
        <p14:creationId xmlns:p14="http://schemas.microsoft.com/office/powerpoint/2010/main" val="308097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8D3F3-D9B4-C841-9CDE-2641E2F23829}"/>
              </a:ext>
            </a:extLst>
          </p:cNvPr>
          <p:cNvSpPr/>
          <p:nvPr/>
        </p:nvSpPr>
        <p:spPr>
          <a:xfrm>
            <a:off x="4154978" y="2855521"/>
            <a:ext cx="3801573" cy="3713163"/>
          </a:xfrm>
          <a:prstGeom prst="rect">
            <a:avLst/>
          </a:prstGeom>
          <a:solidFill>
            <a:schemeClr val="bg1"/>
          </a:solidFill>
          <a:ln w="38100">
            <a:solidFill>
              <a:srgbClr val="1B3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76AC0-1265-1540-8477-026C683874A7}"/>
              </a:ext>
            </a:extLst>
          </p:cNvPr>
          <p:cNvSpPr/>
          <p:nvPr/>
        </p:nvSpPr>
        <p:spPr>
          <a:xfrm>
            <a:off x="8037023" y="2855521"/>
            <a:ext cx="3779838" cy="3713163"/>
          </a:xfrm>
          <a:prstGeom prst="rect">
            <a:avLst/>
          </a:prstGeom>
          <a:solidFill>
            <a:schemeClr val="bg1"/>
          </a:solidFill>
          <a:ln w="38100">
            <a:solidFill>
              <a:srgbClr val="1B3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6" name="Picture 5" descr="A person standing on a bridge&#10;&#10;Description automatically generated with low confidence">
            <a:extLst>
              <a:ext uri="{FF2B5EF4-FFF2-40B4-BE49-F238E27FC236}">
                <a16:creationId xmlns:a16="http://schemas.microsoft.com/office/drawing/2014/main" id="{FB64933D-01F9-9F47-B5A0-976AE458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855521"/>
            <a:ext cx="3713163" cy="3713163"/>
          </a:xfrm>
          <a:prstGeom prst="rect">
            <a:avLst/>
          </a:prstGeom>
          <a:solidFill>
            <a:schemeClr val="bg1"/>
          </a:solidFill>
          <a:ln w="38100">
            <a:solidFill>
              <a:srgbClr val="1B39BB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264121-BE30-3745-BC32-5A759E7D3EF0}"/>
              </a:ext>
            </a:extLst>
          </p:cNvPr>
          <p:cNvSpPr txBox="1">
            <a:spLocks/>
          </p:cNvSpPr>
          <p:nvPr/>
        </p:nvSpPr>
        <p:spPr>
          <a:xfrm>
            <a:off x="0" y="462842"/>
            <a:ext cx="12319686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5000" b="1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NN-based reduced order modeling of PDEs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B407D-5C42-6A4C-88B0-872F09D1F1FD}"/>
              </a:ext>
            </a:extLst>
          </p:cNvPr>
          <p:cNvSpPr/>
          <p:nvPr/>
        </p:nvSpPr>
        <p:spPr>
          <a:xfrm>
            <a:off x="275985" y="289316"/>
            <a:ext cx="11559558" cy="1947854"/>
          </a:xfrm>
          <a:prstGeom prst="rect">
            <a:avLst/>
          </a:prstGeom>
          <a:solidFill>
            <a:srgbClr val="1B39BB"/>
          </a:solidFill>
          <a:ln w="1365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BC8D46-28E0-6740-93CB-5FD78225B867}"/>
              </a:ext>
            </a:extLst>
          </p:cNvPr>
          <p:cNvSpPr txBox="1">
            <a:spLocks/>
          </p:cNvSpPr>
          <p:nvPr/>
        </p:nvSpPr>
        <p:spPr>
          <a:xfrm>
            <a:off x="0" y="450484"/>
            <a:ext cx="12192000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5000" dirty="0">
                <a:solidFill>
                  <a:srgbClr val="FFFFFF"/>
                </a:solidFill>
                <a:latin typeface="Brandon Grotesque Regular" panose="020B0503020203060202" pitchFamily="34" charset="77"/>
              </a:rPr>
              <a:t>NN-based reduced order modeling of PDEs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F80989-0E5F-1345-9782-6341F2E75F68}"/>
              </a:ext>
            </a:extLst>
          </p:cNvPr>
          <p:cNvCxnSpPr/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F5F0797E-5F99-9A41-BCF7-817DA9A52865}"/>
              </a:ext>
            </a:extLst>
          </p:cNvPr>
          <p:cNvSpPr txBox="1">
            <a:spLocks/>
          </p:cNvSpPr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4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        Andrea Boselli</a:t>
            </a:r>
            <a:r>
              <a:rPr lang="en-IT" sz="5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			                   </a:t>
            </a:r>
            <a:r>
              <a:rPr lang="en-IT" sz="14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Carlo Ghiglione </a:t>
            </a:r>
            <a:r>
              <a:rPr lang="en-IT" sz="5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			              </a:t>
            </a:r>
            <a:r>
              <a:rPr lang="en-IT" sz="140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Leonardo Perelli</a:t>
            </a:r>
          </a:p>
        </p:txBody>
      </p:sp>
    </p:spTree>
    <p:extLst>
      <p:ext uri="{BB962C8B-B14F-4D97-AF65-F5344CB8AC3E}">
        <p14:creationId xmlns:p14="http://schemas.microsoft.com/office/powerpoint/2010/main" val="382148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>
            <a:extLst>
              <a:ext uri="{FF2B5EF4-FFF2-40B4-BE49-F238E27FC236}">
                <a16:creationId xmlns:a16="http://schemas.microsoft.com/office/drawing/2014/main" id="{E91F0E41-47A4-8248-AC39-BE311AD678AD}"/>
              </a:ext>
            </a:extLst>
          </p:cNvPr>
          <p:cNvSpPr/>
          <p:nvPr/>
        </p:nvSpPr>
        <p:spPr>
          <a:xfrm>
            <a:off x="477877" y="5746576"/>
            <a:ext cx="388171" cy="316448"/>
          </a:xfrm>
          <a:prstGeom prst="right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61E98846-13FD-7040-98E4-0D2E51C0C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595"/>
          <a:stretch/>
        </p:blipFill>
        <p:spPr>
          <a:xfrm>
            <a:off x="4473923" y="1878374"/>
            <a:ext cx="4164027" cy="936892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ADFBFF34-A4E4-E74B-ABFF-EACAE6C05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47" t="49958" b="40850"/>
          <a:stretch/>
        </p:blipFill>
        <p:spPr>
          <a:xfrm>
            <a:off x="4427753" y="3579868"/>
            <a:ext cx="2017322" cy="502394"/>
          </a:xfrm>
          <a:prstGeom prst="rect">
            <a:avLst/>
          </a:prstGeom>
        </p:spPr>
      </p:pic>
      <p:sp>
        <p:nvSpPr>
          <p:cNvPr id="40" name="Left Brace 39">
            <a:extLst>
              <a:ext uri="{FF2B5EF4-FFF2-40B4-BE49-F238E27FC236}">
                <a16:creationId xmlns:a16="http://schemas.microsoft.com/office/drawing/2014/main" id="{261C54A9-06BF-AA48-8233-E0A2A2909B2E}"/>
              </a:ext>
            </a:extLst>
          </p:cNvPr>
          <p:cNvSpPr/>
          <p:nvPr/>
        </p:nvSpPr>
        <p:spPr>
          <a:xfrm>
            <a:off x="4170833" y="1889658"/>
            <a:ext cx="208650" cy="90124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34CC6-5AE2-DA44-B98F-CA29FF88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414"/>
            <a:ext cx="12192000" cy="1325563"/>
          </a:xfrm>
        </p:spPr>
        <p:txBody>
          <a:bodyPr/>
          <a:lstStyle/>
          <a:p>
            <a:pPr algn="ctr"/>
            <a:r>
              <a:rPr lang="en-IT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Reduced Order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7C4BA-F75C-0F42-975B-E937AF6F8D87}"/>
              </a:ext>
            </a:extLst>
          </p:cNvPr>
          <p:cNvSpPr txBox="1"/>
          <p:nvPr/>
        </p:nvSpPr>
        <p:spPr>
          <a:xfrm>
            <a:off x="477877" y="1881641"/>
            <a:ext cx="11098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Model: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44051-54A3-1341-9D64-424DA20DEF91}"/>
              </a:ext>
            </a:extLst>
          </p:cNvPr>
          <p:cNvSpPr txBox="1"/>
          <p:nvPr/>
        </p:nvSpPr>
        <p:spPr>
          <a:xfrm>
            <a:off x="442381" y="3634753"/>
            <a:ext cx="38908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Numerical Method Solution: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CFAE6-1BFE-CA40-841D-E7981F00B77C}"/>
              </a:ext>
            </a:extLst>
          </p:cNvPr>
          <p:cNvSpPr txBox="1"/>
          <p:nvPr/>
        </p:nvSpPr>
        <p:spPr>
          <a:xfrm>
            <a:off x="7236351" y="3674288"/>
            <a:ext cx="4661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solidFill>
                  <a:srgbClr val="00B050"/>
                </a:solidFill>
                <a:latin typeface="Brandon Grotesque Regular" panose="020B0503020203060202" pitchFamily="34" charset="77"/>
              </a:rPr>
              <a:t>Pros:         High accuracy</a:t>
            </a:r>
          </a:p>
          <a:p>
            <a:endParaRPr lang="en-IT" sz="2500" dirty="0">
              <a:solidFill>
                <a:srgbClr val="FF0000"/>
              </a:solidFill>
              <a:latin typeface="Brandon Grotesque Regular" panose="020B0503020203060202" pitchFamily="34" charset="77"/>
            </a:endParaRPr>
          </a:p>
          <a:p>
            <a:r>
              <a:rPr lang="en-IT" sz="2500" dirty="0">
                <a:solidFill>
                  <a:srgbClr val="FF0000"/>
                </a:solidFill>
                <a:latin typeface="Brandon Grotesque Regular" panose="020B0503020203060202" pitchFamily="34" charset="77"/>
              </a:rPr>
              <a:t>Cons:        Time duration</a:t>
            </a:r>
          </a:p>
          <a:p>
            <a:r>
              <a:rPr lang="en-IT" sz="2500" dirty="0">
                <a:solidFill>
                  <a:srgbClr val="FF0000"/>
                </a:solidFill>
                <a:latin typeface="Brandon Grotesque Regular" panose="020B0503020203060202" pitchFamily="34" charset="77"/>
              </a:rPr>
              <a:t>	     Computational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45995-879E-D24C-A84F-BFFB1574A6B7}"/>
              </a:ext>
            </a:extLst>
          </p:cNvPr>
          <p:cNvSpPr txBox="1"/>
          <p:nvPr/>
        </p:nvSpPr>
        <p:spPr>
          <a:xfrm>
            <a:off x="1141095" y="5677817"/>
            <a:ext cx="67588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Very expensive to solve for </a:t>
            </a: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many sets </a:t>
            </a:r>
            <a:r>
              <a:rPr lang="en-IT" sz="2500" dirty="0">
                <a:latin typeface="Brandon Grotesque Regular" panose="020B0503020203060202" pitchFamily="34" charset="77"/>
              </a:rPr>
              <a:t>of parameters!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970EA-4D65-B441-9B5F-89310A976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924" t="96349"/>
          <a:stretch/>
        </p:blipFill>
        <p:spPr>
          <a:xfrm>
            <a:off x="3042538" y="1806374"/>
            <a:ext cx="885607" cy="4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>
            <a:extLst>
              <a:ext uri="{FF2B5EF4-FFF2-40B4-BE49-F238E27FC236}">
                <a16:creationId xmlns:a16="http://schemas.microsoft.com/office/drawing/2014/main" id="{EE4B92C8-5A5C-6545-B7A9-0DE9B4B16D39}"/>
              </a:ext>
            </a:extLst>
          </p:cNvPr>
          <p:cNvSpPr/>
          <p:nvPr/>
        </p:nvSpPr>
        <p:spPr>
          <a:xfrm rot="5400000">
            <a:off x="6084506" y="2232251"/>
            <a:ext cx="902443" cy="1357260"/>
          </a:xfrm>
          <a:prstGeom prst="bentArrow">
            <a:avLst>
              <a:gd name="adj1" fmla="val 18168"/>
              <a:gd name="adj2" fmla="val 25000"/>
              <a:gd name="adj3" fmla="val 25000"/>
              <a:gd name="adj4" fmla="val 43750"/>
            </a:avLst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E2259D0-F372-0248-862E-368D3C67ED41}"/>
              </a:ext>
            </a:extLst>
          </p:cNvPr>
          <p:cNvSpPr/>
          <p:nvPr/>
        </p:nvSpPr>
        <p:spPr>
          <a:xfrm>
            <a:off x="4854556" y="4096186"/>
            <a:ext cx="388171" cy="316448"/>
          </a:xfrm>
          <a:prstGeom prst="right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C78D43A-D4DE-5C40-8081-FAF509359815}"/>
              </a:ext>
            </a:extLst>
          </p:cNvPr>
          <p:cNvSpPr/>
          <p:nvPr/>
        </p:nvSpPr>
        <p:spPr>
          <a:xfrm>
            <a:off x="8756134" y="4075638"/>
            <a:ext cx="388171" cy="316448"/>
          </a:xfrm>
          <a:prstGeom prst="right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51A42-698E-1142-9C80-B086DD57E74D}"/>
              </a:ext>
            </a:extLst>
          </p:cNvPr>
          <p:cNvSpPr txBox="1"/>
          <p:nvPr/>
        </p:nvSpPr>
        <p:spPr>
          <a:xfrm>
            <a:off x="915486" y="5432098"/>
            <a:ext cx="28055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T" sz="2500" dirty="0">
                <a:solidFill>
                  <a:srgbClr val="FF0000"/>
                </a:solidFill>
                <a:latin typeface="Brandon Grotesque Regular" panose="020B0503020203060202" pitchFamily="34" charset="77"/>
              </a:rPr>
              <a:t>Long training time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T" sz="2500" dirty="0">
                <a:solidFill>
                  <a:srgbClr val="FF0000"/>
                </a:solidFill>
                <a:latin typeface="Brandon Grotesque Regular" panose="020B0503020203060202" pitchFamily="34" charset="77"/>
              </a:rPr>
              <a:t>Model design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CB66012-4323-7E4E-84B4-763B95B6CAEC}"/>
              </a:ext>
            </a:extLst>
          </p:cNvPr>
          <p:cNvSpPr/>
          <p:nvPr/>
        </p:nvSpPr>
        <p:spPr>
          <a:xfrm>
            <a:off x="3869350" y="5703451"/>
            <a:ext cx="388171" cy="316448"/>
          </a:xfrm>
          <a:prstGeom prst="right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59D9ED-2E0D-3F46-8725-0E996392CC20}"/>
              </a:ext>
            </a:extLst>
          </p:cNvPr>
          <p:cNvSpPr/>
          <p:nvPr/>
        </p:nvSpPr>
        <p:spPr>
          <a:xfrm>
            <a:off x="4536658" y="5465551"/>
            <a:ext cx="242245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T" sz="2500" dirty="0">
                <a:solidFill>
                  <a:srgbClr val="00B050"/>
                </a:solidFill>
                <a:latin typeface="Brandon Grotesque Regular" panose="020B0503020203060202" pitchFamily="34" charset="77"/>
              </a:rPr>
              <a:t>Fast execution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T" sz="2500" dirty="0">
                <a:solidFill>
                  <a:srgbClr val="00B050"/>
                </a:solidFill>
                <a:latin typeface="Brandon Grotesque Regular" panose="020B0503020203060202" pitchFamily="34" charset="77"/>
              </a:rPr>
              <a:t>Reusable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ECBDCB-0490-9B46-A37A-1497A3AC8679}"/>
              </a:ext>
            </a:extLst>
          </p:cNvPr>
          <p:cNvSpPr/>
          <p:nvPr/>
        </p:nvSpPr>
        <p:spPr>
          <a:xfrm>
            <a:off x="5580388" y="3641252"/>
            <a:ext cx="2796989" cy="11786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2F167-B9CF-6841-887D-C7589ED5F9F0}"/>
              </a:ext>
            </a:extLst>
          </p:cNvPr>
          <p:cNvSpPr txBox="1"/>
          <p:nvPr/>
        </p:nvSpPr>
        <p:spPr>
          <a:xfrm>
            <a:off x="5580388" y="3799027"/>
            <a:ext cx="2796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500" dirty="0">
                <a:solidFill>
                  <a:schemeClr val="bg2">
                    <a:lumMod val="25000"/>
                  </a:schemeClr>
                </a:solidFill>
                <a:latin typeface="Brandon Grotesque Regular" panose="020B0503020203060202" pitchFamily="34" charset="77"/>
              </a:rPr>
              <a:t>Reduced-order modeling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A57C5-19A0-4E49-A55C-BD5F2395C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00" t="37357" r="-170" b="58650"/>
          <a:stretch/>
        </p:blipFill>
        <p:spPr>
          <a:xfrm>
            <a:off x="9374754" y="4015667"/>
            <a:ext cx="1883149" cy="514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E1EF0-8F7B-6143-A17D-7C535B09BF15}"/>
              </a:ext>
            </a:extLst>
          </p:cNvPr>
          <p:cNvGrpSpPr/>
          <p:nvPr/>
        </p:nvGrpSpPr>
        <p:grpSpPr>
          <a:xfrm>
            <a:off x="3900230" y="1971686"/>
            <a:ext cx="1652966" cy="1178663"/>
            <a:chOff x="5790956" y="2132912"/>
            <a:chExt cx="1652966" cy="11786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AC1445-2462-254A-BA11-A182A58FEA39}"/>
                </a:ext>
              </a:extLst>
            </p:cNvPr>
            <p:cNvSpPr/>
            <p:nvPr/>
          </p:nvSpPr>
          <p:spPr>
            <a:xfrm>
              <a:off x="5797437" y="2132912"/>
              <a:ext cx="1646485" cy="1178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7E243-D0EB-EB4A-B996-56D3687950ED}"/>
                </a:ext>
              </a:extLst>
            </p:cNvPr>
            <p:cNvSpPr txBox="1"/>
            <p:nvPr/>
          </p:nvSpPr>
          <p:spPr>
            <a:xfrm>
              <a:off x="5790956" y="2310828"/>
              <a:ext cx="16529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2500" dirty="0">
                  <a:solidFill>
                    <a:schemeClr val="bg2">
                      <a:lumMod val="25000"/>
                    </a:schemeClr>
                  </a:solidFill>
                  <a:latin typeface="Brandon Grotesque Regular" panose="020B0503020203060202" pitchFamily="34" charset="77"/>
                </a:rPr>
                <a:t>Numerical model</a:t>
              </a:r>
            </a:p>
          </p:txBody>
        </p:sp>
      </p:grp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28286B58-C4B5-B24C-8017-5B6D27558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47" t="49958" r="22962" b="42091"/>
          <a:stretch/>
        </p:blipFill>
        <p:spPr>
          <a:xfrm>
            <a:off x="5877673" y="1968545"/>
            <a:ext cx="935069" cy="423929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94D30ED5-B882-BB4E-96BE-C821138F2FCD}"/>
              </a:ext>
            </a:extLst>
          </p:cNvPr>
          <p:cNvSpPr txBox="1">
            <a:spLocks/>
          </p:cNvSpPr>
          <p:nvPr/>
        </p:nvSpPr>
        <p:spPr>
          <a:xfrm>
            <a:off x="0" y="25041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Reduced Order Modeling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9DE-8833-6648-AC5C-E3FDA9E27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607" y="4054201"/>
            <a:ext cx="1125001" cy="381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A111DA-DB01-724D-9F55-D595E6A8FC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241"/>
          <a:stretch/>
        </p:blipFill>
        <p:spPr>
          <a:xfrm>
            <a:off x="1308843" y="2295152"/>
            <a:ext cx="1766194" cy="490740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0717DE68-D8B3-DF43-BEA5-C3761875479B}"/>
              </a:ext>
            </a:extLst>
          </p:cNvPr>
          <p:cNvSpPr/>
          <p:nvPr/>
        </p:nvSpPr>
        <p:spPr>
          <a:xfrm>
            <a:off x="3293548" y="2382298"/>
            <a:ext cx="388171" cy="316448"/>
          </a:xfrm>
          <a:prstGeom prst="right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79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D77C-7FCC-6749-B515-6895B759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T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Neurons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4AEFDD-4C21-D94D-9990-1C6BC4A63FF8}"/>
              </a:ext>
            </a:extLst>
          </p:cNvPr>
          <p:cNvGrpSpPr>
            <a:grpSpLocks noChangeAspect="1"/>
          </p:cNvGrpSpPr>
          <p:nvPr/>
        </p:nvGrpSpPr>
        <p:grpSpPr>
          <a:xfrm>
            <a:off x="685922" y="2041857"/>
            <a:ext cx="5744613" cy="3753508"/>
            <a:chOff x="220980" y="1690688"/>
            <a:chExt cx="6333264" cy="413813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A0102B0-733A-154E-BDD0-7CFC20E5232E}"/>
                </a:ext>
              </a:extLst>
            </p:cNvPr>
            <p:cNvGrpSpPr/>
            <p:nvPr/>
          </p:nvGrpSpPr>
          <p:grpSpPr>
            <a:xfrm>
              <a:off x="220980" y="1690688"/>
              <a:ext cx="3969337" cy="4138130"/>
              <a:chOff x="6678683" y="1937691"/>
              <a:chExt cx="3969337" cy="413813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7931EA9-9D3B-0B4D-AD56-683CE6E4DA52}"/>
                  </a:ext>
                </a:extLst>
              </p:cNvPr>
              <p:cNvGrpSpPr/>
              <p:nvPr/>
            </p:nvGrpSpPr>
            <p:grpSpPr>
              <a:xfrm>
                <a:off x="7216142" y="2468940"/>
                <a:ext cx="3431878" cy="3136262"/>
                <a:chOff x="936281" y="1690688"/>
                <a:chExt cx="3714087" cy="3341880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B726BD5-240E-9243-89C7-139CE8F2CC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82841" y="2698688"/>
                  <a:ext cx="1325880" cy="1325880"/>
                </a:xfrm>
                <a:prstGeom prst="ellipse">
                  <a:avLst/>
                </a:prstGeom>
                <a:solidFill>
                  <a:srgbClr val="CCEDFF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5B50595-D77F-FF4B-92C6-5DC3D7A8FC41}"/>
                    </a:ext>
                  </a:extLst>
                </p:cNvPr>
                <p:cNvCxnSpPr/>
                <p:nvPr/>
              </p:nvCxnSpPr>
              <p:spPr>
                <a:xfrm>
                  <a:off x="936281" y="3361628"/>
                  <a:ext cx="1152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4AE0B1D-6B9A-854E-9F88-272CFF0076E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1080281" y="4024568"/>
                  <a:ext cx="1008000" cy="1008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1CEF89E8-4E84-BD43-BE97-AB053750DAD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1080281" y="1690688"/>
                  <a:ext cx="1008000" cy="1008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F48F5678-5916-BF44-9828-FBE62A0E2466}"/>
                    </a:ext>
                  </a:extLst>
                </p:cNvPr>
                <p:cNvCxnSpPr/>
                <p:nvPr/>
              </p:nvCxnSpPr>
              <p:spPr>
                <a:xfrm>
                  <a:off x="3676360" y="3361628"/>
                  <a:ext cx="97400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0" name="Picture 49" descr="Text&#10;&#10;Description automatically generated">
                <a:extLst>
                  <a:ext uri="{FF2B5EF4-FFF2-40B4-BE49-F238E27FC236}">
                    <a16:creationId xmlns:a16="http://schemas.microsoft.com/office/drawing/2014/main" id="{0103CECA-7456-E64A-BC5C-BBEA765F8D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231" t="93080" r="69345" b="-2153"/>
              <a:stretch/>
            </p:blipFill>
            <p:spPr>
              <a:xfrm>
                <a:off x="6678683" y="3676014"/>
                <a:ext cx="539263" cy="622148"/>
              </a:xfrm>
              <a:prstGeom prst="rect">
                <a:avLst/>
              </a:prstGeom>
            </p:spPr>
          </p:pic>
          <p:pic>
            <p:nvPicPr>
              <p:cNvPr id="56" name="Picture 55" descr="Text&#10;&#10;Description automatically generated">
                <a:extLst>
                  <a:ext uri="{FF2B5EF4-FFF2-40B4-BE49-F238E27FC236}">
                    <a16:creationId xmlns:a16="http://schemas.microsoft.com/office/drawing/2014/main" id="{69976BB9-FA24-4142-B2DB-0F327D7D4B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130" t="93080" r="82488" b="-2153"/>
              <a:stretch/>
            </p:blipFill>
            <p:spPr>
              <a:xfrm>
                <a:off x="6787663" y="1937691"/>
                <a:ext cx="640569" cy="622148"/>
              </a:xfrm>
              <a:prstGeom prst="rect">
                <a:avLst/>
              </a:prstGeom>
              <a:noFill/>
              <a:ln w="66675">
                <a:noFill/>
              </a:ln>
            </p:spPr>
          </p:pic>
          <p:pic>
            <p:nvPicPr>
              <p:cNvPr id="57" name="Picture 56" descr="Text&#10;&#10;Description automatically generated">
                <a:extLst>
                  <a:ext uri="{FF2B5EF4-FFF2-40B4-BE49-F238E27FC236}">
                    <a16:creationId xmlns:a16="http://schemas.microsoft.com/office/drawing/2014/main" id="{214FCDE6-4734-5A42-92BD-1B2BB6F9C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187" t="93080" r="40709" b="-2153"/>
              <a:stretch/>
            </p:blipFill>
            <p:spPr>
              <a:xfrm>
                <a:off x="7702553" y="2369193"/>
                <a:ext cx="574432" cy="622148"/>
              </a:xfrm>
              <a:prstGeom prst="rect">
                <a:avLst/>
              </a:prstGeom>
            </p:spPr>
          </p:pic>
          <p:pic>
            <p:nvPicPr>
              <p:cNvPr id="60" name="Picture 59" descr="Text&#10;&#10;Description automatically generated">
                <a:extLst>
                  <a:ext uri="{FF2B5EF4-FFF2-40B4-BE49-F238E27FC236}">
                    <a16:creationId xmlns:a16="http://schemas.microsoft.com/office/drawing/2014/main" id="{646E9C6C-BA63-D348-8EDC-FB66DEAB64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961" t="93080" r="25686" b="-2153"/>
              <a:stretch/>
            </p:blipFill>
            <p:spPr>
              <a:xfrm>
                <a:off x="7427517" y="3450065"/>
                <a:ext cx="587326" cy="622148"/>
              </a:xfrm>
              <a:prstGeom prst="rect">
                <a:avLst/>
              </a:prstGeom>
            </p:spPr>
          </p:pic>
          <p:pic>
            <p:nvPicPr>
              <p:cNvPr id="62" name="Picture 61" descr="Text&#10;&#10;Description automatically generated">
                <a:extLst>
                  <a:ext uri="{FF2B5EF4-FFF2-40B4-BE49-F238E27FC236}">
                    <a16:creationId xmlns:a16="http://schemas.microsoft.com/office/drawing/2014/main" id="{07F44A7C-29CA-DB4A-97F7-7A017FE91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4255" t="93080" r="55548" b="-2153"/>
              <a:stretch/>
            </p:blipFill>
            <p:spPr>
              <a:xfrm>
                <a:off x="6899977" y="5453673"/>
                <a:ext cx="527540" cy="622148"/>
              </a:xfrm>
              <a:prstGeom prst="rect">
                <a:avLst/>
              </a:prstGeom>
            </p:spPr>
          </p:pic>
          <p:pic>
            <p:nvPicPr>
              <p:cNvPr id="63" name="Picture 62" descr="Text&#10;&#10;Description automatically generated">
                <a:extLst>
                  <a:ext uri="{FF2B5EF4-FFF2-40B4-BE49-F238E27FC236}">
                    <a16:creationId xmlns:a16="http://schemas.microsoft.com/office/drawing/2014/main" id="{B2C1D108-6940-A64D-B826-5E2D5F15B8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8522" t="93080" r="11054" b="-2153"/>
              <a:stretch/>
            </p:blipFill>
            <p:spPr>
              <a:xfrm>
                <a:off x="7349200" y="4579036"/>
                <a:ext cx="539263" cy="62214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F3392A-873E-C847-9EFC-CB9022CC6763}"/>
                    </a:ext>
                  </a:extLst>
                </p14:cNvPr>
                <p14:cNvContentPartPr/>
                <p14:nvPr/>
              </p14:nvContentPartPr>
              <p14:xfrm>
                <a:off x="2133293" y="3494509"/>
                <a:ext cx="831600" cy="67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F3392A-873E-C847-9EFC-CB9022CC67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3369" y="3484586"/>
                  <a:ext cx="851050" cy="6926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E3C7EFF-38ED-6B41-A02E-42255BB27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8272" y="3320143"/>
              <a:ext cx="0" cy="9345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77565D-1FAE-CB46-A066-B49EA68C8B5A}"/>
                </a:ext>
              </a:extLst>
            </p:cNvPr>
            <p:cNvCxnSpPr>
              <a:stCxn id="36" idx="2"/>
            </p:cNvCxnSpPr>
            <p:nvPr/>
          </p:nvCxnSpPr>
          <p:spPr>
            <a:xfrm flipV="1">
              <a:off x="1910282" y="3790066"/>
              <a:ext cx="102379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3FEB73-4A4E-2244-A106-D684EDF11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933" t="67108" r="-1"/>
            <a:stretch/>
          </p:blipFill>
          <p:spPr>
            <a:xfrm>
              <a:off x="4361099" y="3236497"/>
              <a:ext cx="2193145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A80B39-FD23-9240-88E1-7C35B58E8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8722" t="92085"/>
            <a:stretch/>
          </p:blipFill>
          <p:spPr>
            <a:xfrm>
              <a:off x="2102473" y="3274446"/>
              <a:ext cx="325120" cy="45133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7194C9-F592-6143-AE56-1023EA0D7CA3}"/>
              </a:ext>
            </a:extLst>
          </p:cNvPr>
          <p:cNvGrpSpPr/>
          <p:nvPr/>
        </p:nvGrpSpPr>
        <p:grpSpPr>
          <a:xfrm>
            <a:off x="7216790" y="2528557"/>
            <a:ext cx="4096118" cy="2984647"/>
            <a:chOff x="6480810" y="2528557"/>
            <a:chExt cx="4096118" cy="29846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EA2563-2CA0-7C43-A650-23412F278402}"/>
                </a:ext>
              </a:extLst>
            </p:cNvPr>
            <p:cNvSpPr txBox="1"/>
            <p:nvPr/>
          </p:nvSpPr>
          <p:spPr>
            <a:xfrm>
              <a:off x="6480810" y="2528557"/>
              <a:ext cx="3142174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v"/>
              </a:pPr>
              <a:r>
                <a:rPr lang="en-IT" sz="2500" dirty="0">
                  <a:latin typeface="Brandon Grotesque Regular" panose="020B0503020203060202" pitchFamily="34" charset="77"/>
                </a:rPr>
                <a:t> Inputs: </a:t>
              </a:r>
            </a:p>
            <a:p>
              <a:pPr marL="342900" indent="-342900">
                <a:buFont typeface="Wingdings" pitchFamily="2" charset="2"/>
                <a:buChar char="v"/>
              </a:pPr>
              <a:endParaRPr lang="en-IT" sz="2500" dirty="0">
                <a:latin typeface="Brandon Grotesque Regular" panose="020B0503020203060202" pitchFamily="34" charset="77"/>
              </a:endParaRPr>
            </a:p>
            <a:p>
              <a:pPr marL="342900" indent="-342900">
                <a:buFont typeface="Wingdings" pitchFamily="2" charset="2"/>
                <a:buChar char="v"/>
              </a:pPr>
              <a:r>
                <a:rPr lang="en-IT" sz="2500" dirty="0">
                  <a:latin typeface="Brandon Grotesque Regular" panose="020B0503020203060202" pitchFamily="34" charset="77"/>
                </a:rPr>
                <a:t> </a:t>
              </a:r>
              <a:r>
                <a:rPr lang="en-IT" sz="2500" dirty="0">
                  <a:solidFill>
                    <a:srgbClr val="1B39BB"/>
                  </a:solidFill>
                  <a:latin typeface="Brandon Grotesque Regular" panose="020B0503020203060202" pitchFamily="34" charset="77"/>
                </a:rPr>
                <a:t>Weights</a:t>
              </a:r>
              <a:r>
                <a:rPr lang="en-IT" sz="2500" dirty="0">
                  <a:latin typeface="Brandon Grotesque Regular" panose="020B0503020203060202" pitchFamily="34" charset="77"/>
                </a:rPr>
                <a:t>:</a:t>
              </a:r>
            </a:p>
            <a:p>
              <a:pPr marL="342900" indent="-342900">
                <a:buFont typeface="Wingdings" pitchFamily="2" charset="2"/>
                <a:buChar char="v"/>
              </a:pPr>
              <a:endParaRPr lang="en-IT" sz="2500" dirty="0">
                <a:latin typeface="Brandon Grotesque Regular" panose="020B0503020203060202" pitchFamily="34" charset="77"/>
              </a:endParaRPr>
            </a:p>
            <a:p>
              <a:pPr marL="342900" indent="-342900">
                <a:buFont typeface="Wingdings" pitchFamily="2" charset="2"/>
                <a:buChar char="v"/>
              </a:pPr>
              <a:r>
                <a:rPr lang="en-IT" sz="2500" dirty="0">
                  <a:latin typeface="Brandon Grotesque Regular" panose="020B0503020203060202" pitchFamily="34" charset="77"/>
                </a:rPr>
                <a:t> Activation function:</a:t>
              </a:r>
            </a:p>
            <a:p>
              <a:pPr marL="342900" indent="-342900">
                <a:buFont typeface="Wingdings" pitchFamily="2" charset="2"/>
                <a:buChar char="v"/>
              </a:pPr>
              <a:endParaRPr lang="en-IT" sz="2500" dirty="0">
                <a:latin typeface="Brandon Grotesque Regular" panose="020B0503020203060202" pitchFamily="34" charset="77"/>
              </a:endParaRPr>
            </a:p>
            <a:p>
              <a:pPr marL="342900" indent="-342900">
                <a:buFont typeface="Wingdings" pitchFamily="2" charset="2"/>
                <a:buChar char="v"/>
              </a:pPr>
              <a:r>
                <a:rPr lang="en-IT" sz="2500" dirty="0">
                  <a:latin typeface="Brandon Grotesque Regular" panose="020B0503020203060202" pitchFamily="34" charset="77"/>
                </a:rPr>
                <a:t> Output: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B6F9770-F1C5-F240-B8EA-817BE3DCA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4676" r="57337"/>
            <a:stretch/>
          </p:blipFill>
          <p:spPr>
            <a:xfrm>
              <a:off x="8976728" y="2576150"/>
              <a:ext cx="1600200" cy="34543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AD235B8-DCF0-9E43-8680-C69AD3F24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0938" t="94676"/>
            <a:stretch/>
          </p:blipFill>
          <p:spPr>
            <a:xfrm>
              <a:off x="8697951" y="3354888"/>
              <a:ext cx="1840206" cy="34543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ABE2F2A-4B2E-B543-A20F-F7E9FDF61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933" t="67108" r="-1"/>
            <a:stretch/>
          </p:blipFill>
          <p:spPr>
            <a:xfrm>
              <a:off x="8519527" y="4533586"/>
              <a:ext cx="1989301" cy="9796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07A282-C383-5948-91EF-3BA40B3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4847" t="61481" b="31870"/>
            <a:stretch/>
          </p:blipFill>
          <p:spPr>
            <a:xfrm>
              <a:off x="9669930" y="4037479"/>
              <a:ext cx="839115" cy="455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4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D77C-7FCC-6749-B515-6895B759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T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90E36-4CF3-FD45-BC19-119DEF12A5AF}"/>
              </a:ext>
            </a:extLst>
          </p:cNvPr>
          <p:cNvSpPr txBox="1"/>
          <p:nvPr/>
        </p:nvSpPr>
        <p:spPr>
          <a:xfrm>
            <a:off x="6601523" y="1883916"/>
            <a:ext cx="54529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T" sz="2500" dirty="0">
                <a:latin typeface="Brandon Grotesque Regular" panose="020B0503020203060202" pitchFamily="34" charset="77"/>
              </a:rPr>
              <a:t>Stack of layers of neurons</a:t>
            </a:r>
          </a:p>
          <a:p>
            <a:pPr marL="342900" indent="-342900">
              <a:buFont typeface="Wingdings" pitchFamily="2" charset="2"/>
              <a:buChar char="v"/>
            </a:pPr>
            <a:endParaRPr lang="en-IT" sz="2500" dirty="0">
              <a:latin typeface="Brandon Grotesque Regular" panose="020B0503020203060202" pitchFamily="34" charset="77"/>
            </a:endParaRP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Very complex</a:t>
            </a:r>
            <a:r>
              <a:rPr lang="en-IT" sz="2500" dirty="0">
                <a:latin typeface="Brandon Grotesque Regular" panose="020B0503020203060202" pitchFamily="34" charset="77"/>
              </a:rPr>
              <a:t> and nested functions</a:t>
            </a:r>
          </a:p>
          <a:p>
            <a:pPr marL="342900" indent="-342900">
              <a:buFont typeface="Wingdings" pitchFamily="2" charset="2"/>
              <a:buChar char="v"/>
            </a:pPr>
            <a:endParaRPr lang="en-IT" sz="2500" dirty="0">
              <a:latin typeface="Brandon Grotesque Regular" panose="020B0503020203060202" pitchFamily="34" charset="7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T" sz="2500" dirty="0">
                <a:latin typeface="Brandon Grotesque Regular" panose="020B0503020203060202" pitchFamily="34" charset="77"/>
              </a:rPr>
              <a:t>Can approximate </a:t>
            </a: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any function	</a:t>
            </a:r>
            <a:r>
              <a:rPr lang="en-IT" sz="2500" dirty="0">
                <a:latin typeface="Brandon Grotesque Regular" panose="020B0503020203060202" pitchFamily="34" charset="77"/>
              </a:rPr>
              <a:t> </a:t>
            </a:r>
            <a:r>
              <a:rPr lang="en-IT" sz="2000" dirty="0">
                <a:latin typeface="Brandon Grotesque Regular" panose="020B0503020203060202" pitchFamily="34" charset="77"/>
              </a:rPr>
              <a:t>(Universal Approximation Theorem, Hornik,1991)</a:t>
            </a:r>
          </a:p>
          <a:p>
            <a:pPr marL="342900" indent="-342900">
              <a:buFont typeface="Wingdings" pitchFamily="2" charset="2"/>
              <a:buChar char="v"/>
            </a:pPr>
            <a:endParaRPr lang="en-IT" sz="2500" dirty="0">
              <a:latin typeface="Brandon Grotesque Regular" panose="020B0503020203060202" pitchFamily="34" charset="77"/>
            </a:endParaRP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Weights</a:t>
            </a:r>
            <a:r>
              <a:rPr lang="en-IT" sz="2500" dirty="0">
                <a:latin typeface="Brandon Grotesque Regular" panose="020B0503020203060202" pitchFamily="34" charset="77"/>
              </a:rPr>
              <a:t> determine the output 	       of the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1C470-559F-AB4E-B8C1-15496CB2C2A2}"/>
              </a:ext>
            </a:extLst>
          </p:cNvPr>
          <p:cNvSpPr txBox="1"/>
          <p:nvPr/>
        </p:nvSpPr>
        <p:spPr>
          <a:xfrm rot="20937179">
            <a:off x="3764475" y="5733177"/>
            <a:ext cx="38956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How to find the best weights?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47EFC4-1BFC-F542-AF9E-1FF8B9BDD223}"/>
              </a:ext>
            </a:extLst>
          </p:cNvPr>
          <p:cNvGrpSpPr/>
          <p:nvPr/>
        </p:nvGrpSpPr>
        <p:grpSpPr>
          <a:xfrm>
            <a:off x="628114" y="1623780"/>
            <a:ext cx="5332923" cy="4013723"/>
            <a:chOff x="628114" y="1791047"/>
            <a:chExt cx="5332923" cy="4013723"/>
          </a:xfrm>
        </p:grpSpPr>
        <p:pic>
          <p:nvPicPr>
            <p:cNvPr id="16" name="Picture 15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EEBEB948-0D7D-D14F-A46F-DBC11E36D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26" r="14365"/>
            <a:stretch/>
          </p:blipFill>
          <p:spPr>
            <a:xfrm>
              <a:off x="1028170" y="1791047"/>
              <a:ext cx="4293870" cy="4013723"/>
            </a:xfrm>
            <a:prstGeom prst="rect">
              <a:avLst/>
            </a:prstGeom>
          </p:spPr>
        </p:pic>
        <p:pic>
          <p:nvPicPr>
            <p:cNvPr id="71" name="Picture 7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ACE8D14F-B300-FA4A-AFCD-EABE2BFC1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399" t="85400" r="30320" b="9822"/>
            <a:stretch/>
          </p:blipFill>
          <p:spPr>
            <a:xfrm>
              <a:off x="628114" y="3010828"/>
              <a:ext cx="527540" cy="480897"/>
            </a:xfrm>
            <a:prstGeom prst="rect">
              <a:avLst/>
            </a:prstGeom>
          </p:spPr>
        </p:pic>
        <p:pic>
          <p:nvPicPr>
            <p:cNvPr id="72" name="Picture 71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187FD010-5622-AC4A-8C4A-08AA32D8A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775" t="86031" r="14947" b="10321"/>
            <a:stretch/>
          </p:blipFill>
          <p:spPr>
            <a:xfrm>
              <a:off x="680838" y="4097329"/>
              <a:ext cx="527540" cy="3673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9C1DEF-4A97-6346-BD0B-BFC4CC08B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31" t="94676"/>
            <a:stretch/>
          </p:blipFill>
          <p:spPr>
            <a:xfrm>
              <a:off x="5240511" y="3589405"/>
              <a:ext cx="720526" cy="393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49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951150-5014-714A-B9D1-0B0C360CF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0" t="82261" b="11013"/>
          <a:stretch/>
        </p:blipFill>
        <p:spPr>
          <a:xfrm>
            <a:off x="5029757" y="4258126"/>
            <a:ext cx="3549643" cy="692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C7694-73CC-1442-BA1B-5356E98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T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Loss Minimization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DD6BE-493C-004D-AC2B-A94A046B276B}"/>
              </a:ext>
            </a:extLst>
          </p:cNvPr>
          <p:cNvSpPr txBox="1"/>
          <p:nvPr/>
        </p:nvSpPr>
        <p:spPr>
          <a:xfrm>
            <a:off x="2897176" y="3088253"/>
            <a:ext cx="876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Loss 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267FECE-95C3-6C43-8D5F-5F259BFDAED3}"/>
              </a:ext>
            </a:extLst>
          </p:cNvPr>
          <p:cNvSpPr/>
          <p:nvPr/>
        </p:nvSpPr>
        <p:spPr>
          <a:xfrm rot="10800000">
            <a:off x="4650396" y="3094581"/>
            <a:ext cx="308919" cy="420130"/>
          </a:xfrm>
          <a:prstGeom prst="up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17528-0159-414D-BAD4-364BDA133005}"/>
              </a:ext>
            </a:extLst>
          </p:cNvPr>
          <p:cNvSpPr txBox="1"/>
          <p:nvPr/>
        </p:nvSpPr>
        <p:spPr>
          <a:xfrm>
            <a:off x="6096000" y="2946656"/>
            <a:ext cx="2508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Quality</a:t>
            </a:r>
            <a:r>
              <a:rPr lang="en-IT" sz="2500" dirty="0">
                <a:latin typeface="Brandon Grotesque Regular" panose="020B0503020203060202" pitchFamily="34" charset="77"/>
              </a:rPr>
              <a:t> of the NN approximation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398539A0-C514-F243-A17C-D3B3C688AE34}"/>
              </a:ext>
            </a:extLst>
          </p:cNvPr>
          <p:cNvSpPr/>
          <p:nvPr/>
        </p:nvSpPr>
        <p:spPr>
          <a:xfrm>
            <a:off x="8712397" y="3083023"/>
            <a:ext cx="308919" cy="420130"/>
          </a:xfrm>
          <a:prstGeom prst="up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2DE82-BBAD-ED42-9174-18D83CB243A9}"/>
              </a:ext>
            </a:extLst>
          </p:cNvPr>
          <p:cNvSpPr txBox="1"/>
          <p:nvPr/>
        </p:nvSpPr>
        <p:spPr>
          <a:xfrm>
            <a:off x="2483850" y="4258126"/>
            <a:ext cx="2168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Minimize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579F8-1E63-6945-B30A-FAA5AD8E6DB7}"/>
              </a:ext>
            </a:extLst>
          </p:cNvPr>
          <p:cNvSpPr txBox="1"/>
          <p:nvPr/>
        </p:nvSpPr>
        <p:spPr>
          <a:xfrm>
            <a:off x="2483850" y="5555980"/>
            <a:ext cx="2442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Gradient descent</a:t>
            </a:r>
            <a:r>
              <a:rPr lang="en-IT" sz="2500" dirty="0">
                <a:latin typeface="Brandon Grotesque Regular" panose="020B0503020203060202" pitchFamily="34" charset="77"/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551814-B7DE-D14A-A7E4-0CE0A3568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13" t="82768" r="66399" b="13060"/>
          <a:stretch/>
        </p:blipFill>
        <p:spPr>
          <a:xfrm>
            <a:off x="3568155" y="3043839"/>
            <a:ext cx="914400" cy="547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7A014C-0924-5A44-A5A7-96A0CF1DB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39" t="82768" r="66196" b="13714"/>
          <a:stretch/>
        </p:blipFill>
        <p:spPr>
          <a:xfrm>
            <a:off x="3773408" y="4222844"/>
            <a:ext cx="903768" cy="461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5C48B-7A2D-044E-8075-7C958584DAF7}"/>
              </a:ext>
            </a:extLst>
          </p:cNvPr>
          <p:cNvSpPr txBox="1"/>
          <p:nvPr/>
        </p:nvSpPr>
        <p:spPr>
          <a:xfrm>
            <a:off x="1099458" y="1790253"/>
            <a:ext cx="92823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The loss measures the </a:t>
            </a: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distance</a:t>
            </a:r>
            <a:r>
              <a:rPr lang="en-IT" sz="2500" dirty="0">
                <a:latin typeface="Brandon Grotesque Regular" panose="020B0503020203060202" pitchFamily="34" charset="77"/>
              </a:rPr>
              <a:t> between the output of the neural network function and the target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86AE9-6C13-BD4D-BB11-97449124964F}"/>
              </a:ext>
            </a:extLst>
          </p:cNvPr>
          <p:cNvSpPr txBox="1"/>
          <p:nvPr/>
        </p:nvSpPr>
        <p:spPr>
          <a:xfrm>
            <a:off x="4548768" y="4242737"/>
            <a:ext cx="2712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500" dirty="0"/>
              <a:t>: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EC8A81FA-73A1-A944-A7C0-EC986D711C23}"/>
              </a:ext>
            </a:extLst>
          </p:cNvPr>
          <p:cNvSpPr/>
          <p:nvPr/>
        </p:nvSpPr>
        <p:spPr>
          <a:xfrm rot="5400000">
            <a:off x="1419741" y="4124675"/>
            <a:ext cx="308919" cy="762036"/>
          </a:xfrm>
          <a:prstGeom prst="up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79507E98-3FDA-7F4A-9810-9CF932F231EA}"/>
              </a:ext>
            </a:extLst>
          </p:cNvPr>
          <p:cNvSpPr/>
          <p:nvPr/>
        </p:nvSpPr>
        <p:spPr>
          <a:xfrm rot="5400000">
            <a:off x="1421166" y="5405794"/>
            <a:ext cx="308919" cy="762036"/>
          </a:xfrm>
          <a:prstGeom prst="up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00B53D-2E18-2B48-85C7-31D2C041D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840"/>
          <a:stretch/>
        </p:blipFill>
        <p:spPr>
          <a:xfrm>
            <a:off x="5196207" y="5475743"/>
            <a:ext cx="3707971" cy="5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8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7EF8-9E99-184E-B14F-05B3A2F4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T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NNs meet PDEs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03745-0930-FC4E-917D-881A79D9FE9B}"/>
              </a:ext>
            </a:extLst>
          </p:cNvPr>
          <p:cNvSpPr txBox="1"/>
          <p:nvPr/>
        </p:nvSpPr>
        <p:spPr>
          <a:xfrm>
            <a:off x="136008" y="4357653"/>
            <a:ext cx="5543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How to include knowdedge of the </a:t>
            </a: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physics</a:t>
            </a:r>
            <a:r>
              <a:rPr lang="en-IT" sz="2500" dirty="0">
                <a:latin typeface="Brandon Grotesque Regular" panose="020B0503020203060202" pitchFamily="34" charset="77"/>
              </a:rPr>
              <a:t>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60EF-7040-F74E-91D3-6C845A641FE6}"/>
              </a:ext>
            </a:extLst>
          </p:cNvPr>
          <p:cNvSpPr txBox="1"/>
          <p:nvPr/>
        </p:nvSpPr>
        <p:spPr>
          <a:xfrm>
            <a:off x="140809" y="2121221"/>
            <a:ext cx="72586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How to use Neural Networks as </a:t>
            </a: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Reduced Order Models</a:t>
            </a:r>
            <a:r>
              <a:rPr lang="en-IT" sz="2500" dirty="0">
                <a:latin typeface="Brandon Grotesque Regular" panose="020B0503020203060202" pitchFamily="34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9F5F6-73D8-1E45-8921-C3B391F454B6}"/>
              </a:ext>
            </a:extLst>
          </p:cNvPr>
          <p:cNvSpPr txBox="1"/>
          <p:nvPr/>
        </p:nvSpPr>
        <p:spPr>
          <a:xfrm>
            <a:off x="652207" y="2917450"/>
            <a:ext cx="58866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Include PDE’s </a:t>
            </a:r>
            <a:r>
              <a:rPr lang="en-IT" sz="2500" dirty="0">
                <a:solidFill>
                  <a:srgbClr val="FF0000"/>
                </a:solidFill>
                <a:latin typeface="Brandon Grotesque Regular" panose="020B0503020203060202" pitchFamily="34" charset="77"/>
              </a:rPr>
              <a:t>parameters</a:t>
            </a:r>
            <a:r>
              <a:rPr lang="en-IT" sz="2500" dirty="0">
                <a:latin typeface="Brandon Grotesque Regular" panose="020B0503020203060202" pitchFamily="34" charset="77"/>
              </a:rPr>
              <a:t> in the input of NN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F2F363-FB92-034B-AF1B-0625B8BFA0D2}"/>
              </a:ext>
            </a:extLst>
          </p:cNvPr>
          <p:cNvSpPr txBox="1"/>
          <p:nvPr/>
        </p:nvSpPr>
        <p:spPr>
          <a:xfrm>
            <a:off x="638112" y="5006853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PINNs!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FA92F-7EBA-7342-BD60-7A893B3EF4EF}"/>
              </a:ext>
            </a:extLst>
          </p:cNvPr>
          <p:cNvGrpSpPr>
            <a:grpSpLocks noChangeAspect="1"/>
          </p:cNvGrpSpPr>
          <p:nvPr/>
        </p:nvGrpSpPr>
        <p:grpSpPr>
          <a:xfrm>
            <a:off x="6511996" y="1993491"/>
            <a:ext cx="5463317" cy="3926045"/>
            <a:chOff x="6504134" y="1883658"/>
            <a:chExt cx="5585326" cy="4013723"/>
          </a:xfrm>
        </p:grpSpPr>
        <p:pic>
          <p:nvPicPr>
            <p:cNvPr id="41" name="Picture 40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19F28C22-0A6C-7049-82CE-3A271B481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26" r="14365"/>
            <a:stretch/>
          </p:blipFill>
          <p:spPr>
            <a:xfrm>
              <a:off x="6821284" y="1883658"/>
              <a:ext cx="4293870" cy="4013723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19F47E-AD27-364F-8E0D-1A5347C4A6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6100" y="2302347"/>
              <a:ext cx="1844822" cy="3348000"/>
              <a:chOff x="3657599" y="2184401"/>
              <a:chExt cx="2192868" cy="397963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A53DBF2-7079-9548-9371-D593A2670156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 flipV="1">
                <a:off x="4202130" y="2184401"/>
                <a:ext cx="1648337" cy="36916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9F81296-2BDF-DF42-A26F-65DC6EE0D143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 flipV="1">
                <a:off x="4202130" y="3132667"/>
                <a:ext cx="1648337" cy="2743352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84CC751-7978-BA47-950C-7E42A35C5C11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 flipV="1">
                <a:off x="4202130" y="4064001"/>
                <a:ext cx="1648337" cy="18120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3E79BC-A93E-E441-8B3C-AEE0FB75C97D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 flipV="1">
                <a:off x="4202130" y="5012267"/>
                <a:ext cx="1648336" cy="863752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56734FD-516D-0142-B67A-642A7890661F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202130" y="5876019"/>
                <a:ext cx="1648336" cy="84514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48" descr="A picture containing blur&#10;&#10;Description automatically generated">
                <a:extLst>
                  <a:ext uri="{FF2B5EF4-FFF2-40B4-BE49-F238E27FC236}">
                    <a16:creationId xmlns:a16="http://schemas.microsoft.com/office/drawing/2014/main" id="{9E824F84-3356-E64C-A9DA-36550A7E4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l="15941" t="56705" r="76446" b="31197"/>
              <a:stretch/>
            </p:blipFill>
            <p:spPr>
              <a:xfrm>
                <a:off x="3657599" y="5588000"/>
                <a:ext cx="544531" cy="576037"/>
              </a:xfrm>
              <a:prstGeom prst="rect">
                <a:avLst/>
              </a:prstGeom>
            </p:spPr>
          </p:pic>
        </p:grpSp>
        <p:pic>
          <p:nvPicPr>
            <p:cNvPr id="50" name="Picture 49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2208C9C5-E729-B84A-8368-6EF0D12A1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302" t="85628" r="5093" b="10195"/>
            <a:stretch/>
          </p:blipFill>
          <p:spPr>
            <a:xfrm>
              <a:off x="6575728" y="5189825"/>
              <a:ext cx="308920" cy="420532"/>
            </a:xfrm>
            <a:prstGeom prst="rect">
              <a:avLst/>
            </a:prstGeom>
          </p:spPr>
        </p:pic>
        <p:pic>
          <p:nvPicPr>
            <p:cNvPr id="51" name="Picture 5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6B9BF598-BE26-3947-BEB9-3C96AE441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997" t="95823"/>
            <a:stretch/>
          </p:blipFill>
          <p:spPr>
            <a:xfrm>
              <a:off x="11013515" y="3636297"/>
              <a:ext cx="1075945" cy="420532"/>
            </a:xfrm>
            <a:prstGeom prst="rect">
              <a:avLst/>
            </a:prstGeom>
          </p:spPr>
        </p:pic>
        <p:pic>
          <p:nvPicPr>
            <p:cNvPr id="21" name="Picture 2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D71DB66E-2EDF-B646-AC0A-051E706E9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884" t="85400" r="30320" b="9822"/>
            <a:stretch/>
          </p:blipFill>
          <p:spPr>
            <a:xfrm>
              <a:off x="6521446" y="3140451"/>
              <a:ext cx="458105" cy="480897"/>
            </a:xfrm>
            <a:prstGeom prst="rect">
              <a:avLst/>
            </a:prstGeom>
          </p:spPr>
        </p:pic>
        <p:pic>
          <p:nvPicPr>
            <p:cNvPr id="22" name="Picture 21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7E13F0BE-71E3-AF4E-8EAB-8ACA1675E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775" t="86404" r="16924" b="10321"/>
            <a:stretch/>
          </p:blipFill>
          <p:spPr>
            <a:xfrm>
              <a:off x="6504134" y="4232612"/>
              <a:ext cx="435049" cy="329812"/>
            </a:xfrm>
            <a:prstGeom prst="rect">
              <a:avLst/>
            </a:prstGeom>
          </p:spPr>
        </p:pic>
      </p:grpSp>
      <p:sp>
        <p:nvSpPr>
          <p:cNvPr id="24" name="Up Arrow 23">
            <a:extLst>
              <a:ext uri="{FF2B5EF4-FFF2-40B4-BE49-F238E27FC236}">
                <a16:creationId xmlns:a16="http://schemas.microsoft.com/office/drawing/2014/main" id="{AF240B30-EFA4-BF4A-97B7-9E239FB43845}"/>
              </a:ext>
            </a:extLst>
          </p:cNvPr>
          <p:cNvSpPr/>
          <p:nvPr/>
        </p:nvSpPr>
        <p:spPr>
          <a:xfrm rot="5400000">
            <a:off x="292760" y="2933880"/>
            <a:ext cx="308919" cy="420130"/>
          </a:xfrm>
          <a:prstGeom prst="up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3F49EC07-4326-824F-85F3-DAD8DDF4E96F}"/>
              </a:ext>
            </a:extLst>
          </p:cNvPr>
          <p:cNvSpPr/>
          <p:nvPr/>
        </p:nvSpPr>
        <p:spPr>
          <a:xfrm rot="5400000">
            <a:off x="273587" y="5040711"/>
            <a:ext cx="308919" cy="420130"/>
          </a:xfrm>
          <a:prstGeom prst="upArrow">
            <a:avLst/>
          </a:prstGeom>
          <a:solidFill>
            <a:srgbClr val="1B3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305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50CF-2C04-AC42-B594-5CBB9DC7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PINNs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0E1C2-8E35-8946-B3F6-C72ADEC72C12}"/>
              </a:ext>
            </a:extLst>
          </p:cNvPr>
          <p:cNvSpPr txBox="1"/>
          <p:nvPr/>
        </p:nvSpPr>
        <p:spPr>
          <a:xfrm>
            <a:off x="688771" y="1858845"/>
            <a:ext cx="10665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To enforce the </a:t>
            </a: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physics</a:t>
            </a:r>
            <a:r>
              <a:rPr lang="en-IT" sz="2500" dirty="0">
                <a:latin typeface="Brandon Grotesque Regular" panose="020B0503020203060202" pitchFamily="34" charset="77"/>
              </a:rPr>
              <a:t> of the problem, we introduce in the loss function the </a:t>
            </a:r>
            <a:r>
              <a:rPr lang="en-IT" sz="2500" dirty="0">
                <a:solidFill>
                  <a:srgbClr val="1B39BB"/>
                </a:solidFill>
                <a:latin typeface="Brandon Grotesque Regular" panose="020B0503020203060202" pitchFamily="34" charset="77"/>
              </a:rPr>
              <a:t>residual</a:t>
            </a:r>
            <a:r>
              <a:rPr lang="en-IT" sz="2500" dirty="0">
                <a:latin typeface="Brandon Grotesque Regular" panose="020B0503020203060202" pitchFamily="34" charset="77"/>
              </a:rPr>
              <a:t> of the neural network solution with respect to the PDE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A41AA-9765-BC46-9139-93D80C921ECB}"/>
              </a:ext>
            </a:extLst>
          </p:cNvPr>
          <p:cNvSpPr txBox="1"/>
          <p:nvPr/>
        </p:nvSpPr>
        <p:spPr>
          <a:xfrm>
            <a:off x="2531510" y="4488307"/>
            <a:ext cx="27270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Approximation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9DF79-74D3-0E43-B68C-EFA34D2E2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14"/>
          <a:stretch/>
        </p:blipFill>
        <p:spPr>
          <a:xfrm>
            <a:off x="1755786" y="3230466"/>
            <a:ext cx="8885249" cy="514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E01D3-B631-7445-9F55-AA216BC56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06" t="96104" r="38794"/>
          <a:stretch/>
        </p:blipFill>
        <p:spPr>
          <a:xfrm>
            <a:off x="838200" y="4403283"/>
            <a:ext cx="1441862" cy="51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19A88-71B8-CC4A-A4DA-7026F7A19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30" t="96104" r="17562"/>
          <a:stretch/>
        </p:blipFill>
        <p:spPr>
          <a:xfrm>
            <a:off x="838200" y="5026530"/>
            <a:ext cx="1698172" cy="514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EB63DD-8C5F-8142-A2CF-99393A49A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02" t="96104"/>
          <a:stretch/>
        </p:blipFill>
        <p:spPr>
          <a:xfrm>
            <a:off x="838200" y="5649777"/>
            <a:ext cx="1387008" cy="514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89492-6E19-DA4A-AC29-DD8647CC8AED}"/>
              </a:ext>
            </a:extLst>
          </p:cNvPr>
          <p:cNvSpPr txBox="1"/>
          <p:nvPr/>
        </p:nvSpPr>
        <p:spPr>
          <a:xfrm>
            <a:off x="2531510" y="5111554"/>
            <a:ext cx="53046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PDE residual of Neural Network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85B23-488A-B843-8FBF-440D26FEDE8D}"/>
              </a:ext>
            </a:extLst>
          </p:cNvPr>
          <p:cNvSpPr txBox="1"/>
          <p:nvPr/>
        </p:nvSpPr>
        <p:spPr>
          <a:xfrm>
            <a:off x="2531510" y="5734801"/>
            <a:ext cx="51828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500" dirty="0">
                <a:latin typeface="Brandon Grotesque Regular" panose="020B0503020203060202" pitchFamily="34" charset="77"/>
              </a:rPr>
              <a:t>BC residual of Neural Network solution </a:t>
            </a:r>
          </a:p>
        </p:txBody>
      </p:sp>
    </p:spTree>
    <p:extLst>
      <p:ext uri="{BB962C8B-B14F-4D97-AF65-F5344CB8AC3E}">
        <p14:creationId xmlns:p14="http://schemas.microsoft.com/office/powerpoint/2010/main" val="112545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277</Words>
  <Application>Microsoft Macintosh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Brandon Grotesque Regular</vt:lpstr>
      <vt:lpstr>Calibri</vt:lpstr>
      <vt:lpstr>Calibri Light</vt:lpstr>
      <vt:lpstr>Wingdings</vt:lpstr>
      <vt:lpstr>Office Theme</vt:lpstr>
      <vt:lpstr>NN-based reduced order modeling of PDEs</vt:lpstr>
      <vt:lpstr>PowerPoint Presentation</vt:lpstr>
      <vt:lpstr>Reduced Order Modeling</vt:lpstr>
      <vt:lpstr>PowerPoint Presentation</vt:lpstr>
      <vt:lpstr>Neurons</vt:lpstr>
      <vt:lpstr>Neural Networks</vt:lpstr>
      <vt:lpstr>Loss Minimization</vt:lpstr>
      <vt:lpstr>NNs meet PDEs</vt:lpstr>
      <vt:lpstr>PINNs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Boselli</dc:creator>
  <cp:lastModifiedBy>Andrea Boselli</cp:lastModifiedBy>
  <cp:revision>50</cp:revision>
  <dcterms:created xsi:type="dcterms:W3CDTF">2021-05-12T18:11:59Z</dcterms:created>
  <dcterms:modified xsi:type="dcterms:W3CDTF">2021-05-17T20:06:24Z</dcterms:modified>
</cp:coreProperties>
</file>