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74" r:id="rId3"/>
    <p:sldMasterId id="2147483739" r:id="rId4"/>
    <p:sldMasterId id="2147483751" r:id="rId5"/>
    <p:sldMasterId id="2147483767" r:id="rId6"/>
    <p:sldMasterId id="2147483769" r:id="rId7"/>
    <p:sldMasterId id="2147483771" r:id="rId8"/>
    <p:sldMasterId id="2147483749" r:id="rId9"/>
  </p:sldMasterIdLst>
  <p:notesMasterIdLst>
    <p:notesMasterId r:id="rId41"/>
  </p:notesMasterIdLst>
  <p:handoutMasterIdLst>
    <p:handoutMasterId r:id="rId42"/>
  </p:handoutMasterIdLst>
  <p:sldIdLst>
    <p:sldId id="256" r:id="rId10"/>
    <p:sldId id="266" r:id="rId11"/>
    <p:sldId id="276" r:id="rId12"/>
    <p:sldId id="273" r:id="rId13"/>
    <p:sldId id="270" r:id="rId14"/>
    <p:sldId id="277" r:id="rId15"/>
    <p:sldId id="278" r:id="rId16"/>
    <p:sldId id="279" r:id="rId17"/>
    <p:sldId id="280" r:id="rId18"/>
    <p:sldId id="281" r:id="rId19"/>
    <p:sldId id="282" r:id="rId20"/>
    <p:sldId id="288" r:id="rId21"/>
    <p:sldId id="283" r:id="rId22"/>
    <p:sldId id="289" r:id="rId23"/>
    <p:sldId id="290" r:id="rId24"/>
    <p:sldId id="291" r:id="rId25"/>
    <p:sldId id="293" r:id="rId26"/>
    <p:sldId id="292" r:id="rId27"/>
    <p:sldId id="294" r:id="rId28"/>
    <p:sldId id="295" r:id="rId29"/>
    <p:sldId id="296" r:id="rId30"/>
    <p:sldId id="297" r:id="rId31"/>
    <p:sldId id="284" r:id="rId32"/>
    <p:sldId id="298" r:id="rId33"/>
    <p:sldId id="299" r:id="rId34"/>
    <p:sldId id="300" r:id="rId35"/>
    <p:sldId id="301" r:id="rId36"/>
    <p:sldId id="302" r:id="rId37"/>
    <p:sldId id="303" r:id="rId38"/>
    <p:sldId id="305" r:id="rId39"/>
    <p:sldId id="269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DD6"/>
    <a:srgbClr val="020000"/>
    <a:srgbClr val="F0265D"/>
    <a:srgbClr val="F6F6F6"/>
    <a:srgbClr val="EBAFB5"/>
    <a:srgbClr val="F4D3D6"/>
    <a:srgbClr val="F9E8E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1" autoAdjust="0"/>
    <p:restoredTop sz="94422" autoAdjust="0"/>
  </p:normalViewPr>
  <p:slideViewPr>
    <p:cSldViewPr snapToGrid="0" snapToObjects="1">
      <p:cViewPr varScale="1">
        <p:scale>
          <a:sx n="108" d="100"/>
          <a:sy n="108" d="100"/>
        </p:scale>
        <p:origin x="40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63A9-F13B-46F1-A93F-27AA737FD7E7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50FE-E718-42E3-9D8A-946F780C7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16DE93D-0248-614D-BE3B-4770938B4D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9111" y="2947682"/>
            <a:ext cx="5783223" cy="682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7CA8D-8A67-4C4F-A3FF-FA741C54EBD2}"/>
              </a:ext>
            </a:extLst>
          </p:cNvPr>
          <p:cNvSpPr txBox="1"/>
          <p:nvPr userDrawn="1"/>
        </p:nvSpPr>
        <p:spPr>
          <a:xfrm>
            <a:off x="2310581" y="22614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58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77728" y="32852"/>
            <a:ext cx="9409471" cy="7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966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50" y="214619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996849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1835241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0CCA8-89A0-034C-BF08-223BAC7095AC}"/>
              </a:ext>
            </a:extLst>
          </p:cNvPr>
          <p:cNvSpPr txBox="1"/>
          <p:nvPr userDrawn="1"/>
        </p:nvSpPr>
        <p:spPr>
          <a:xfrm>
            <a:off x="8780206" y="294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5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77728" y="32852"/>
            <a:ext cx="9409471" cy="7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48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7920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97086" y="278658"/>
            <a:ext cx="8102088" cy="4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9781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3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tif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if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tif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2"/>
          <p:cNvSpPr/>
          <p:nvPr userDrawn="1"/>
        </p:nvSpPr>
        <p:spPr>
          <a:xfrm flipH="1">
            <a:off x="476230" y="2441967"/>
            <a:ext cx="45719" cy="124876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/>
          <p:nvPr userDrawn="1"/>
        </p:nvSpPr>
        <p:spPr>
          <a:xfrm flipV="1">
            <a:off x="0" y="6291072"/>
            <a:ext cx="9144000" cy="591789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877BC58-610F-44B6-9167-F1949942DDA2}"/>
              </a:ext>
            </a:extLst>
          </p:cNvPr>
          <p:cNvSpPr/>
          <p:nvPr userDrawn="1"/>
        </p:nvSpPr>
        <p:spPr>
          <a:xfrm>
            <a:off x="439504" y="6436820"/>
            <a:ext cx="2736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0" i="1" dirty="0">
                <a:latin typeface="Gotham HTF Book" pitchFamily="2" charset="0"/>
              </a:rPr>
              <a:t>profthiagoy@fiap.com.br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19E435B-075D-44DF-A5C1-DA6BE261A59D}"/>
              </a:ext>
            </a:extLst>
          </p:cNvPr>
          <p:cNvSpPr/>
          <p:nvPr userDrawn="1"/>
        </p:nvSpPr>
        <p:spPr>
          <a:xfrm>
            <a:off x="3594541" y="6435148"/>
            <a:ext cx="1186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0" i="1" dirty="0" err="1">
                <a:latin typeface="Gotham HTF Book" pitchFamily="2" charset="0"/>
              </a:rPr>
              <a:t>thiagoyama</a:t>
            </a:r>
            <a:endParaRPr lang="pt-BR" sz="1600" b="0" i="1" dirty="0">
              <a:latin typeface="Gotham HTF Book" pitchFamily="2" charset="0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02B9B74B-C417-4100-A6C2-C223CF5A84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3566" y="6422127"/>
            <a:ext cx="346545" cy="346545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2EF094CF-BF47-4945-9925-CFF1AF56CF4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1405" y="6440283"/>
            <a:ext cx="334826" cy="334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E1BB19-37F3-614C-8A0C-69335A40C4C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3482DAC-11EF-C94C-90DA-06A52F4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432" y="203155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32398B-88EF-BD42-B16D-6DD7FA7C7BA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5393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7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568311"/>
            <a:ext cx="9144000" cy="30310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099" y="117018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926" y="1090050"/>
            <a:ext cx="7921590" cy="49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Rectangle 20"/>
          <p:cNvSpPr/>
          <p:nvPr userDrawn="1"/>
        </p:nvSpPr>
        <p:spPr>
          <a:xfrm>
            <a:off x="189235" y="277077"/>
            <a:ext cx="72000" cy="284481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74706"/>
            <a:ext cx="4450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Enterprise </a:t>
            </a:r>
            <a:r>
              <a:rPr lang="pt-BR" sz="1100" b="0" i="0" baseline="0" dirty="0" err="1">
                <a:solidFill>
                  <a:schemeClr val="bg1"/>
                </a:solidFill>
                <a:latin typeface="Gotham HTF Book" pitchFamily="2" charset="0"/>
              </a:rPr>
              <a:t>Application</a:t>
            </a:r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 </a:t>
            </a:r>
            <a:r>
              <a:rPr lang="pt-BR" sz="1100" b="0" i="0" baseline="0" dirty="0" err="1">
                <a:solidFill>
                  <a:schemeClr val="bg1"/>
                </a:solidFill>
                <a:latin typeface="Gotham HTF Book" pitchFamily="2" charset="0"/>
              </a:rPr>
              <a:t>Development</a:t>
            </a:r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 | Thiago T. I. Yamamoto</a:t>
            </a:r>
            <a:endParaRPr lang="pt-BR" sz="1100" b="0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F4AAB385-15FA-8847-955F-22F817F7BB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Gotham HTF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>
            <a:off x="2397055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BC271-E5BE-0348-B23E-4A106BC7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549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E1BB19-37F3-614C-8A0C-69335A40C4C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3482DAC-11EF-C94C-90DA-06A52F4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432" y="203155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DBAADB-C7AD-7E43-9BAF-488BC9D1F6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82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>
            <a:off x="2389240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431558-5A3D-0C45-B388-9099982C5E8B}"/>
              </a:ext>
            </a:extLst>
          </p:cNvPr>
          <p:cNvSpPr/>
          <p:nvPr userDrawn="1"/>
        </p:nvSpPr>
        <p:spPr>
          <a:xfrm rot="5400000">
            <a:off x="4971030" y="-1555780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2A7C3-130D-114A-BCD0-828C838594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549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176404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5B51C0-34EB-F24C-A813-1802D663481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754C080-A6A1-A342-9F6A-62F4D828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90" y="-149843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8D45F-3789-E047-9AD7-F9C4FC0C5B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82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95265" y="3028007"/>
            <a:ext cx="45719" cy="172097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Rectangle 1026"/>
          <p:cNvSpPr>
            <a:spLocks noChangeArrowheads="1"/>
          </p:cNvSpPr>
          <p:nvPr userDrawn="1"/>
        </p:nvSpPr>
        <p:spPr bwMode="auto">
          <a:xfrm>
            <a:off x="500427" y="2956857"/>
            <a:ext cx="8299634" cy="189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Copyright ©</a:t>
            </a:r>
            <a:r>
              <a:rPr kumimoji="1" lang="en-US" sz="2400" b="1" baseline="0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 </a:t>
            </a: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2013 – 2023</a:t>
            </a:r>
          </a:p>
          <a:p>
            <a:pPr>
              <a:defRPr/>
            </a:pP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Prof. Me. Thiago T. I. Yamamoto</a:t>
            </a:r>
          </a:p>
          <a:p>
            <a:pPr>
              <a:defRPr/>
            </a:pPr>
            <a:endParaRPr kumimoji="1" lang="en-US" sz="1800" dirty="0">
              <a:solidFill>
                <a:srgbClr val="FFC000"/>
              </a:solidFill>
              <a:latin typeface="Gotham HTF Book" pitchFamily="2" charset="0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4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PERSISTENCE CONTEXT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B27D5467-015C-194D-AA8C-6166086A9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334" y="812247"/>
            <a:ext cx="8839332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É o </a:t>
            </a:r>
            <a:r>
              <a:rPr lang="pt-BR" b="1" dirty="0">
                <a:latin typeface="Gotham HTF Book" pitchFamily="2" charset="0"/>
              </a:rPr>
              <a:t>conjunto de instâncias de entidades </a:t>
            </a:r>
            <a:r>
              <a:rPr lang="pt-BR" dirty="0">
                <a:latin typeface="Gotham HTF Book" pitchFamily="2" charset="0"/>
              </a:rPr>
              <a:t>“visíveis” ao </a:t>
            </a:r>
            <a:r>
              <a:rPr lang="pt-BR" b="1" dirty="0" err="1">
                <a:latin typeface="Gotham HTF Book" pitchFamily="2" charset="0"/>
              </a:rPr>
              <a:t>Entity</a:t>
            </a:r>
            <a:r>
              <a:rPr lang="pt-BR" b="1" dirty="0">
                <a:latin typeface="Gotham HTF Book" pitchFamily="2" charset="0"/>
              </a:rPr>
              <a:t> Manager</a:t>
            </a:r>
            <a:r>
              <a:rPr lang="pt-BR" dirty="0">
                <a:latin typeface="Gotham HTF Book" pitchFamily="2" charset="0"/>
              </a:rPr>
              <a:t>, isto é, que ele pode gerenciar;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Cada </a:t>
            </a:r>
            <a:r>
              <a:rPr lang="pt-BR" b="1" dirty="0" err="1">
                <a:latin typeface="Gotham HTF Book" pitchFamily="2" charset="0"/>
              </a:rPr>
              <a:t>Entity</a:t>
            </a:r>
            <a:r>
              <a:rPr lang="pt-BR" b="1" dirty="0">
                <a:latin typeface="Gotham HTF Book" pitchFamily="2" charset="0"/>
              </a:rPr>
              <a:t> Manager </a:t>
            </a:r>
            <a:r>
              <a:rPr lang="pt-BR" dirty="0">
                <a:latin typeface="Gotham HTF Book" pitchFamily="2" charset="0"/>
              </a:rPr>
              <a:t>mantém apenas um único </a:t>
            </a:r>
            <a:r>
              <a:rPr lang="pt-BR" b="1" dirty="0" err="1">
                <a:latin typeface="Gotham HTF Book" pitchFamily="2" charset="0"/>
              </a:rPr>
              <a:t>Persistence</a:t>
            </a:r>
            <a:r>
              <a:rPr lang="pt-BR" b="1" dirty="0">
                <a:latin typeface="Gotham HTF Book" pitchFamily="2" charset="0"/>
              </a:rPr>
              <a:t> </a:t>
            </a:r>
            <a:r>
              <a:rPr lang="pt-BR" b="1" dirty="0" err="1">
                <a:latin typeface="Gotham HTF Book" pitchFamily="2" charset="0"/>
              </a:rPr>
              <a:t>Context</a:t>
            </a:r>
            <a:r>
              <a:rPr lang="pt-BR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Ao </a:t>
            </a:r>
            <a:r>
              <a:rPr lang="pt-BR" b="1" dirty="0">
                <a:latin typeface="Gotham HTF Book" pitchFamily="2" charset="0"/>
              </a:rPr>
              <a:t>fechar</a:t>
            </a:r>
            <a:r>
              <a:rPr lang="pt-BR" dirty="0">
                <a:latin typeface="Gotham HTF Book" pitchFamily="2" charset="0"/>
              </a:rPr>
              <a:t> um </a:t>
            </a:r>
            <a:r>
              <a:rPr lang="pt-BR" b="1" dirty="0">
                <a:latin typeface="Gotham HTF Book" pitchFamily="2" charset="0"/>
              </a:rPr>
              <a:t>contexto de persistência</a:t>
            </a:r>
            <a:r>
              <a:rPr lang="pt-BR" dirty="0">
                <a:latin typeface="Gotham HTF Book" pitchFamily="2" charset="0"/>
              </a:rPr>
              <a:t>, todas suas instâncias de entidades associadas tornam-se </a:t>
            </a:r>
            <a:r>
              <a:rPr lang="pt-BR" b="1" dirty="0">
                <a:latin typeface="Gotham HTF Book" pitchFamily="2" charset="0"/>
              </a:rPr>
              <a:t>não gerenciadas;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Gotham HTF Book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accent6"/>
                </a:solidFill>
                <a:latin typeface="Gotham HTF Book" pitchFamily="2" charset="0"/>
              </a:rPr>
              <a:t>Entidades Gerenciadas: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Quando entidades estão associadas a um contexto de persistência;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Alterações no estado das entidades são sincronizadas com o banco de dados;</a:t>
            </a: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accent6"/>
                </a:solidFill>
                <a:latin typeface="Gotham HTF Book" pitchFamily="2" charset="0"/>
              </a:rPr>
              <a:t>Entidades Não Gerenciadas: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Entidades não associadas a um contexto de persistência;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Alterações nas entidades não se refletem no banco de dados;</a:t>
            </a:r>
            <a:br>
              <a:rPr lang="pt-BR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2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6BD5F1A-4A7E-234D-9B42-A4B2C6042944}"/>
              </a:ext>
            </a:extLst>
          </p:cNvPr>
          <p:cNvSpPr/>
          <p:nvPr/>
        </p:nvSpPr>
        <p:spPr>
          <a:xfrm>
            <a:off x="3123372" y="1130827"/>
            <a:ext cx="3583056" cy="17647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otham HTF Book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otham HTF Book" pitchFamily="2" charset="0"/>
              </a:rPr>
              <a:t>JPA – JAVA PERSISTENCE API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063EEB-93C1-0E4F-99E9-C9401D052A78}"/>
              </a:ext>
            </a:extLst>
          </p:cNvPr>
          <p:cNvSpPr/>
          <p:nvPr/>
        </p:nvSpPr>
        <p:spPr>
          <a:xfrm>
            <a:off x="506896" y="3692130"/>
            <a:ext cx="1987826" cy="1103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Gotham HTF Book" pitchFamily="2" charset="0"/>
              </a:rPr>
              <a:t>Entidade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D4829D-A37A-FC45-8E6D-6B4A82C085DD}"/>
              </a:ext>
            </a:extLst>
          </p:cNvPr>
          <p:cNvSpPr/>
          <p:nvPr/>
        </p:nvSpPr>
        <p:spPr>
          <a:xfrm>
            <a:off x="3780946" y="3692129"/>
            <a:ext cx="2136913" cy="1103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latin typeface="Gotham HTF Book" pitchFamily="2" charset="0"/>
              </a:rPr>
              <a:t>Entity</a:t>
            </a:r>
            <a:r>
              <a:rPr lang="pt-BR" b="1" dirty="0">
                <a:latin typeface="Gotham HTF Book" pitchFamily="2" charset="0"/>
              </a:rPr>
              <a:t> Manager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075A8900-6A27-444F-AAC1-EF026A5B4CA2}"/>
              </a:ext>
            </a:extLst>
          </p:cNvPr>
          <p:cNvSpPr/>
          <p:nvPr/>
        </p:nvSpPr>
        <p:spPr>
          <a:xfrm>
            <a:off x="7204083" y="3642433"/>
            <a:ext cx="1391478" cy="115293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Gotham HTF Book" pitchFamily="2" charset="0"/>
              </a:rPr>
              <a:t>Banco de Dados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109F6487-F073-7941-AA81-F4962DBC7196}"/>
              </a:ext>
            </a:extLst>
          </p:cNvPr>
          <p:cNvSpPr/>
          <p:nvPr/>
        </p:nvSpPr>
        <p:spPr>
          <a:xfrm>
            <a:off x="2658718" y="4059877"/>
            <a:ext cx="964095" cy="417444"/>
          </a:xfrm>
          <a:prstGeom prst="leftRightArrow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558389F-21E9-1D4A-9D92-116F41B227C4}"/>
              </a:ext>
            </a:extLst>
          </p:cNvPr>
          <p:cNvSpPr/>
          <p:nvPr/>
        </p:nvSpPr>
        <p:spPr>
          <a:xfrm>
            <a:off x="6087718" y="4067261"/>
            <a:ext cx="964095" cy="41744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6F7938-E08B-2447-B829-F929ADD11D06}"/>
              </a:ext>
            </a:extLst>
          </p:cNvPr>
          <p:cNvSpPr/>
          <p:nvPr/>
        </p:nvSpPr>
        <p:spPr>
          <a:xfrm>
            <a:off x="5600443" y="5371079"/>
            <a:ext cx="1997765" cy="7752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latin typeface="Gotham HTF Book" pitchFamily="2" charset="0"/>
              </a:rPr>
              <a:t>Persistence</a:t>
            </a:r>
            <a:r>
              <a:rPr lang="pt-BR" sz="1600" b="1" dirty="0">
                <a:latin typeface="Gotham HTF Book" pitchFamily="2" charset="0"/>
              </a:rPr>
              <a:t> Unit</a:t>
            </a:r>
            <a:endParaRPr lang="pt-BR" b="1" dirty="0">
              <a:latin typeface="Gotham HTF Book" pitchFamily="2" charset="0"/>
            </a:endParaRP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8284FFC7-3F99-5647-AABC-E0891D6C4CF9}"/>
              </a:ext>
            </a:extLst>
          </p:cNvPr>
          <p:cNvSpPr/>
          <p:nvPr/>
        </p:nvSpPr>
        <p:spPr>
          <a:xfrm rot="5400000">
            <a:off x="6185955" y="4679416"/>
            <a:ext cx="806861" cy="417444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71A50B52-9EC0-BE4B-ADFC-9EE29A2983DC}"/>
              </a:ext>
            </a:extLst>
          </p:cNvPr>
          <p:cNvSpPr/>
          <p:nvPr/>
        </p:nvSpPr>
        <p:spPr>
          <a:xfrm>
            <a:off x="4055576" y="1737850"/>
            <a:ext cx="1714500" cy="677964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Gotham HTF Book" pitchFamily="2" charset="0"/>
              </a:rPr>
              <a:t>Entidade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635E0-AB55-4C45-9707-8E4BF430AFFF}"/>
              </a:ext>
            </a:extLst>
          </p:cNvPr>
          <p:cNvSpPr txBox="1"/>
          <p:nvPr/>
        </p:nvSpPr>
        <p:spPr>
          <a:xfrm>
            <a:off x="3780946" y="1190886"/>
            <a:ext cx="226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solidFill>
                  <a:schemeClr val="bg1"/>
                </a:solidFill>
                <a:latin typeface="Gotham HTF Book" pitchFamily="2" charset="0"/>
              </a:rPr>
              <a:t>Persistence</a:t>
            </a:r>
            <a:r>
              <a:rPr lang="pt-BR" sz="1600" b="1" dirty="0">
                <a:solidFill>
                  <a:schemeClr val="bg1"/>
                </a:solidFill>
                <a:latin typeface="Gotham HTF Book" pitchFamily="2" charset="0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Gotham HTF Book" pitchFamily="2" charset="0"/>
              </a:rPr>
              <a:t>Context</a:t>
            </a:r>
            <a:endParaRPr lang="pt-BR" sz="1600" b="1" dirty="0">
              <a:solidFill>
                <a:schemeClr val="bg1"/>
              </a:solidFill>
              <a:latin typeface="Gotham HTF Book" pitchFamily="2" charset="0"/>
            </a:endParaRP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0000DBE3-7D8A-CC44-8D6C-99ED1A32CB6F}"/>
              </a:ext>
            </a:extLst>
          </p:cNvPr>
          <p:cNvSpPr/>
          <p:nvPr/>
        </p:nvSpPr>
        <p:spPr>
          <a:xfrm rot="5400000">
            <a:off x="4307128" y="2916138"/>
            <a:ext cx="981974" cy="417444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9D257739-2139-EE40-9D60-17E1F6D9ABEE}"/>
              </a:ext>
            </a:extLst>
          </p:cNvPr>
          <p:cNvSpPr/>
          <p:nvPr/>
        </p:nvSpPr>
        <p:spPr>
          <a:xfrm>
            <a:off x="386384" y="5371079"/>
            <a:ext cx="2228850" cy="948166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Gotham HTF Book" pitchFamily="2" charset="0"/>
              </a:rPr>
              <a:t>Entidade não gerenciada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A99FF20-A378-9949-ABA7-6E0B4CBCDAE8}"/>
              </a:ext>
            </a:extLst>
          </p:cNvPr>
          <p:cNvSpPr/>
          <p:nvPr/>
        </p:nvSpPr>
        <p:spPr>
          <a:xfrm>
            <a:off x="386384" y="1602749"/>
            <a:ext cx="2228850" cy="948166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Gotham HTF Book" pitchFamily="2" charset="0"/>
              </a:rPr>
              <a:t>Entidade gerenciada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FF5E8-8296-CD48-B532-1179E4E2BCF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500809" y="4795373"/>
            <a:ext cx="0" cy="80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55F265-1D72-8B4D-87F2-9C8556BD2DD2}"/>
              </a:ext>
            </a:extLst>
          </p:cNvPr>
          <p:cNvCxnSpPr>
            <a:cxnSpLocks/>
          </p:cNvCxnSpPr>
          <p:nvPr/>
        </p:nvCxnSpPr>
        <p:spPr>
          <a:xfrm flipH="1">
            <a:off x="2362310" y="2061984"/>
            <a:ext cx="1693267" cy="30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3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E5448E3-2F19-9443-B18B-D86FBE13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068" y="777927"/>
            <a:ext cx="8712332" cy="570238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Gotham HTF Book" pitchFamily="2" charset="0"/>
              </a:rPr>
              <a:t>Para obter-se um </a:t>
            </a:r>
            <a:r>
              <a:rPr lang="pt-BR" sz="1400" dirty="0" err="1">
                <a:latin typeface="Gotham HTF Book" pitchFamily="2" charset="0"/>
              </a:rPr>
              <a:t>Entity</a:t>
            </a:r>
            <a:r>
              <a:rPr lang="pt-BR" sz="1400" dirty="0">
                <a:latin typeface="Gotham HTF Book" pitchFamily="2" charset="0"/>
              </a:rPr>
              <a:t> Manager pela aplicação é necessário primeiro uma</a:t>
            </a:r>
            <a:br>
              <a:rPr lang="pt-BR" sz="1400" dirty="0">
                <a:latin typeface="Gotham HTF Book" pitchFamily="2" charset="0"/>
              </a:rPr>
            </a:br>
            <a:r>
              <a:rPr lang="pt-BR" sz="1400" dirty="0">
                <a:latin typeface="Gotham HTF Book" pitchFamily="2" charset="0"/>
              </a:rPr>
              <a:t>referência a um </a:t>
            </a:r>
            <a:r>
              <a:rPr lang="pt-BR" sz="1400" b="1" dirty="0" err="1">
                <a:latin typeface="Gotham HTF Book" pitchFamily="2" charset="0"/>
              </a:rPr>
              <a:t>EntityManagerFactory</a:t>
            </a:r>
            <a:r>
              <a:rPr lang="pt-BR" sz="1400" dirty="0">
                <a:latin typeface="Gotham HTF Book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pt-BR" sz="1400" dirty="0">
                <a:latin typeface="Gotham HTF Book" pitchFamily="2" charset="0"/>
              </a:rPr>
            </a:br>
            <a:r>
              <a:rPr lang="pt-BR" sz="1400" dirty="0">
                <a:latin typeface="Gotham HTF Book" pitchFamily="2" charset="0"/>
              </a:rPr>
              <a:t>	</a:t>
            </a:r>
            <a:r>
              <a:rPr lang="pt-BR" sz="1400" b="1" dirty="0" err="1">
                <a:latin typeface="Gotham HTF Book" pitchFamily="2" charset="0"/>
              </a:rPr>
              <a:t>EntityManagerFactory</a:t>
            </a:r>
            <a:r>
              <a:rPr lang="pt-BR" sz="1400" b="1" dirty="0">
                <a:latin typeface="Gotham HTF Book" pitchFamily="2" charset="0"/>
              </a:rPr>
              <a:t> </a:t>
            </a:r>
            <a:r>
              <a:rPr lang="pt-BR" sz="1400" b="1" dirty="0">
                <a:solidFill>
                  <a:schemeClr val="accent1"/>
                </a:solidFill>
                <a:latin typeface="Gotham HTF Book" pitchFamily="2" charset="0"/>
              </a:rPr>
              <a:t>f</a:t>
            </a:r>
            <a:r>
              <a:rPr lang="pt-BR" sz="1400" b="1" dirty="0">
                <a:latin typeface="Gotham HTF Book" pitchFamily="2" charset="0"/>
              </a:rPr>
              <a:t> = </a:t>
            </a:r>
            <a:r>
              <a:rPr lang="pt-BR" sz="1400" b="1" dirty="0" err="1">
                <a:latin typeface="Gotham HTF Book" pitchFamily="2" charset="0"/>
              </a:rPr>
              <a:t>Persistence.createEntityManagerFactory</a:t>
            </a:r>
            <a:r>
              <a:rPr lang="pt-BR" sz="1400" b="1" dirty="0">
                <a:latin typeface="Gotham HTF Book" pitchFamily="2" charset="0"/>
              </a:rPr>
              <a:t>("cliente");</a:t>
            </a:r>
            <a:br>
              <a:rPr lang="pt-BR" sz="1400" dirty="0">
                <a:latin typeface="Gotham HTF Book" pitchFamily="2" charset="0"/>
              </a:rPr>
            </a:br>
            <a:endParaRPr lang="pt-BR" sz="1400" dirty="0">
              <a:latin typeface="Gotham HTF Book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1400" dirty="0">
                <a:latin typeface="Gotham HTF Book" pitchFamily="2" charset="0"/>
              </a:rPr>
              <a:t>Onde o </a:t>
            </a:r>
            <a:r>
              <a:rPr lang="pt-BR" sz="1400" b="1" dirty="0">
                <a:latin typeface="Gotham HTF Book" pitchFamily="2" charset="0"/>
              </a:rPr>
              <a:t>parâmetro</a:t>
            </a:r>
            <a:r>
              <a:rPr lang="pt-BR" sz="1400" dirty="0">
                <a:latin typeface="Gotham HTF Book" pitchFamily="2" charset="0"/>
              </a:rPr>
              <a:t>, no exemplo “</a:t>
            </a:r>
            <a:r>
              <a:rPr lang="pt-BR" sz="1400" b="1" dirty="0">
                <a:latin typeface="Gotham HTF Book" pitchFamily="2" charset="0"/>
              </a:rPr>
              <a:t>cliente</a:t>
            </a:r>
            <a:r>
              <a:rPr lang="pt-BR" sz="1400" dirty="0">
                <a:latin typeface="Gotham HTF Book" pitchFamily="2" charset="0"/>
              </a:rPr>
              <a:t>”, corresponde ao </a:t>
            </a:r>
            <a:r>
              <a:rPr lang="pt-BR" sz="1400" b="1" dirty="0">
                <a:latin typeface="Gotham HTF Book" pitchFamily="2" charset="0"/>
              </a:rPr>
              <a:t>nome</a:t>
            </a:r>
            <a:r>
              <a:rPr lang="pt-BR" sz="1400" dirty="0">
                <a:latin typeface="Gotham HTF Book" pitchFamily="2" charset="0"/>
              </a:rPr>
              <a:t> de uma</a:t>
            </a:r>
            <a:br>
              <a:rPr lang="pt-BR" sz="1400" dirty="0">
                <a:latin typeface="Gotham HTF Book" pitchFamily="2" charset="0"/>
              </a:rPr>
            </a:br>
            <a:r>
              <a:rPr lang="pt-BR" sz="1400" i="1" dirty="0" err="1">
                <a:latin typeface="Gotham HTF Book" pitchFamily="2" charset="0"/>
              </a:rPr>
              <a:t>persistence</a:t>
            </a:r>
            <a:r>
              <a:rPr lang="pt-BR" sz="1400" i="1" dirty="0">
                <a:latin typeface="Gotham HTF Book" pitchFamily="2" charset="0"/>
              </a:rPr>
              <a:t> </a:t>
            </a:r>
            <a:r>
              <a:rPr lang="pt-BR" sz="1400" i="1" dirty="0" err="1">
                <a:latin typeface="Gotham HTF Book" pitchFamily="2" charset="0"/>
              </a:rPr>
              <a:t>unit</a:t>
            </a:r>
            <a:r>
              <a:rPr lang="pt-BR" sz="1400" i="1" dirty="0">
                <a:latin typeface="Gotham HTF Book" pitchFamily="2" charset="0"/>
              </a:rPr>
              <a:t> </a:t>
            </a:r>
            <a:r>
              <a:rPr lang="pt-BR" sz="1400" dirty="0">
                <a:latin typeface="Gotham HTF Book" pitchFamily="2" charset="0"/>
              </a:rPr>
              <a:t>definida no arquivo </a:t>
            </a:r>
            <a:r>
              <a:rPr lang="pt-BR" sz="1400" b="1" i="1" dirty="0" err="1">
                <a:latin typeface="Gotham HTF Book" pitchFamily="2" charset="0"/>
              </a:rPr>
              <a:t>persistence.xml</a:t>
            </a:r>
            <a:endParaRPr lang="pt-BR" sz="1400" b="1" i="1" dirty="0">
              <a:latin typeface="Gotham HTF Book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400" b="1" dirty="0">
              <a:latin typeface="Gotham HTF Book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latin typeface="Gotham HTF Book" pitchFamily="2" charset="0"/>
              </a:rPr>
              <a:t>Depois é só obter o </a:t>
            </a:r>
            <a:r>
              <a:rPr lang="pt-BR" sz="1400" b="1" dirty="0" err="1">
                <a:latin typeface="Gotham HTF Book" pitchFamily="2" charset="0"/>
              </a:rPr>
              <a:t>Entity</a:t>
            </a:r>
            <a:r>
              <a:rPr lang="pt-BR" sz="1400" b="1" dirty="0">
                <a:latin typeface="Gotham HTF Book" pitchFamily="2" charset="0"/>
              </a:rPr>
              <a:t> Manager </a:t>
            </a:r>
            <a:r>
              <a:rPr lang="pt-BR" sz="1400" dirty="0">
                <a:latin typeface="Gotham HTF Book" pitchFamily="2" charset="0"/>
              </a:rPr>
              <a:t>a partir do </a:t>
            </a:r>
            <a:r>
              <a:rPr lang="pt-BR" sz="1400" b="1" dirty="0" err="1">
                <a:latin typeface="Gotham HTF Book" pitchFamily="2" charset="0"/>
              </a:rPr>
              <a:t>EntityManagerFactory</a:t>
            </a:r>
            <a:r>
              <a:rPr lang="pt-BR" sz="1400" dirty="0">
                <a:latin typeface="Gotham HTF Book" pitchFamily="2" charset="0"/>
              </a:rPr>
              <a:t>:</a:t>
            </a:r>
            <a:br>
              <a:rPr lang="pt-BR" sz="1400" b="1" dirty="0">
                <a:latin typeface="Gotham HTF Book" pitchFamily="2" charset="0"/>
              </a:rPr>
            </a:br>
            <a:endParaRPr lang="pt-BR" sz="1400" b="1" dirty="0">
              <a:latin typeface="Gotham HTF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400" b="1" dirty="0">
                <a:latin typeface="Gotham HTF Book" pitchFamily="2" charset="0"/>
              </a:rPr>
              <a:t>	</a:t>
            </a:r>
            <a:r>
              <a:rPr lang="pt-BR" sz="1400" b="1" dirty="0" err="1">
                <a:latin typeface="Gotham HTF Book" pitchFamily="2" charset="0"/>
              </a:rPr>
              <a:t>EntityManager</a:t>
            </a:r>
            <a:r>
              <a:rPr lang="pt-BR" sz="1400" b="1" dirty="0">
                <a:latin typeface="Gotham HTF Book" pitchFamily="2" charset="0"/>
              </a:rPr>
              <a:t> em = </a:t>
            </a:r>
            <a:r>
              <a:rPr lang="pt-BR" sz="1400" b="1" dirty="0" err="1">
                <a:solidFill>
                  <a:schemeClr val="accent1"/>
                </a:solidFill>
                <a:latin typeface="Gotham HTF Book" pitchFamily="2" charset="0"/>
              </a:rPr>
              <a:t>f</a:t>
            </a:r>
            <a:r>
              <a:rPr lang="pt-BR" sz="1400" b="1" dirty="0" err="1">
                <a:latin typeface="Gotham HTF Book" pitchFamily="2" charset="0"/>
              </a:rPr>
              <a:t>.createEntityManager</a:t>
            </a:r>
            <a:r>
              <a:rPr lang="pt-BR" sz="1400" b="1" dirty="0">
                <a:latin typeface="Gotham HTF Book" pitchFamily="2" charset="0"/>
              </a:rPr>
              <a:t>();</a:t>
            </a:r>
            <a:br>
              <a:rPr lang="pt-BR" sz="1400" b="1" dirty="0">
                <a:latin typeface="Gotham HTF Book" pitchFamily="2" charset="0"/>
              </a:rPr>
            </a:br>
            <a:endParaRPr lang="pt-BR" sz="1400" b="1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Gotham HTF Book" pitchFamily="2" charset="0"/>
              </a:rPr>
              <a:t>Para </a:t>
            </a:r>
            <a:r>
              <a:rPr lang="pt-BR" sz="1400" b="1" dirty="0">
                <a:latin typeface="Gotham HTF Book" pitchFamily="2" charset="0"/>
              </a:rPr>
              <a:t>fechar</a:t>
            </a:r>
            <a:r>
              <a:rPr lang="pt-BR" sz="1400" dirty="0">
                <a:latin typeface="Gotham HTF Book" pitchFamily="2" charset="0"/>
              </a:rPr>
              <a:t> o </a:t>
            </a:r>
            <a:r>
              <a:rPr lang="pt-BR" sz="1400" b="1" dirty="0" err="1">
                <a:latin typeface="Gotham HTF Book" pitchFamily="2" charset="0"/>
              </a:rPr>
              <a:t>Entity</a:t>
            </a:r>
            <a:r>
              <a:rPr lang="pt-BR" sz="1400" b="1" dirty="0">
                <a:latin typeface="Gotham HTF Book" pitchFamily="2" charset="0"/>
              </a:rPr>
              <a:t> Manager </a:t>
            </a:r>
            <a:r>
              <a:rPr lang="pt-BR" sz="1400" dirty="0">
                <a:latin typeface="Gotham HTF Book" pitchFamily="2" charset="0"/>
              </a:rPr>
              <a:t>basta utilizar o método close: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400" b="1" dirty="0">
              <a:latin typeface="Gotham HTF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400" b="1" dirty="0">
                <a:latin typeface="Gotham HTF Book" pitchFamily="2" charset="0"/>
              </a:rPr>
              <a:t>	</a:t>
            </a:r>
            <a:r>
              <a:rPr lang="pt-BR" sz="1400" b="1" dirty="0" err="1">
                <a:latin typeface="Gotham HTF Book" pitchFamily="2" charset="0"/>
              </a:rPr>
              <a:t>em.close</a:t>
            </a:r>
            <a:r>
              <a:rPr lang="pt-BR" sz="1400" b="1" dirty="0">
                <a:latin typeface="Gotham HTF Book" pitchFamily="2" charset="0"/>
              </a:rPr>
              <a:t>();</a:t>
            </a:r>
            <a:br>
              <a:rPr lang="pt-BR" b="1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641C61-71C5-6044-A9C9-46301F4D2776}"/>
              </a:ext>
            </a:extLst>
          </p:cNvPr>
          <p:cNvSpPr/>
          <p:nvPr/>
        </p:nvSpPr>
        <p:spPr>
          <a:xfrm>
            <a:off x="487018" y="1659834"/>
            <a:ext cx="8428382" cy="655983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5718F3-D7C1-BD40-BA99-2984AAB29777}"/>
              </a:ext>
            </a:extLst>
          </p:cNvPr>
          <p:cNvSpPr/>
          <p:nvPr/>
        </p:nvSpPr>
        <p:spPr>
          <a:xfrm>
            <a:off x="512550" y="4098235"/>
            <a:ext cx="5112998" cy="655983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4CD801-FB5B-104F-A598-195CD78FC05D}"/>
              </a:ext>
            </a:extLst>
          </p:cNvPr>
          <p:cNvSpPr/>
          <p:nvPr/>
        </p:nvSpPr>
        <p:spPr>
          <a:xfrm>
            <a:off x="512550" y="5533130"/>
            <a:ext cx="1644241" cy="546944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INSTANCIA DE ENTITY MANAGER</a:t>
            </a:r>
          </a:p>
        </p:txBody>
      </p:sp>
    </p:spTree>
    <p:extLst>
      <p:ext uri="{BB962C8B-B14F-4D97-AF65-F5344CB8AC3E}">
        <p14:creationId xmlns:p14="http://schemas.microsoft.com/office/powerpoint/2010/main" val="33296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TRANSAÇÕES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FE0CB3AA-1561-F146-BFBF-3120E2F0D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068" y="877316"/>
            <a:ext cx="8682515" cy="50165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As </a:t>
            </a:r>
            <a:r>
              <a:rPr lang="pt-BR" b="1" dirty="0">
                <a:latin typeface="Gotham HTF Book" pitchFamily="2" charset="0"/>
              </a:rPr>
              <a:t>transações</a:t>
            </a:r>
            <a:r>
              <a:rPr lang="pt-BR" dirty="0">
                <a:latin typeface="Gotham HTF Book" pitchFamily="2" charset="0"/>
              </a:rPr>
              <a:t> definem quanto as </a:t>
            </a:r>
            <a:r>
              <a:rPr lang="pt-BR" b="1" dirty="0">
                <a:latin typeface="Gotham HTF Book" pitchFamily="2" charset="0"/>
              </a:rPr>
              <a:t>entidades</a:t>
            </a:r>
            <a:r>
              <a:rPr lang="pt-BR" dirty="0">
                <a:latin typeface="Gotham HTF Book" pitchFamily="2" charset="0"/>
              </a:rPr>
              <a:t> devem ser </a:t>
            </a:r>
            <a:r>
              <a:rPr lang="pt-BR" b="1" dirty="0">
                <a:latin typeface="Gotham HTF Book" pitchFamily="2" charset="0"/>
              </a:rPr>
              <a:t>sincronizadas</a:t>
            </a:r>
            <a:r>
              <a:rPr lang="pt-BR" dirty="0">
                <a:latin typeface="Gotham HTF Book" pitchFamily="2" charset="0"/>
              </a:rPr>
              <a:t> com a</a:t>
            </a:r>
            <a:br>
              <a:rPr lang="pt-BR" dirty="0">
                <a:latin typeface="Gotham HTF Book" pitchFamily="2" charset="0"/>
              </a:rPr>
            </a:br>
            <a:r>
              <a:rPr lang="pt-BR" b="1" dirty="0">
                <a:latin typeface="Gotham HTF Book" pitchFamily="2" charset="0"/>
              </a:rPr>
              <a:t>base de dados</a:t>
            </a:r>
            <a:r>
              <a:rPr lang="pt-BR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Quando uma transação é confirmada (</a:t>
            </a:r>
            <a:r>
              <a:rPr lang="pt-BR" b="1" dirty="0" err="1">
                <a:latin typeface="Gotham HTF Book" pitchFamily="2" charset="0"/>
              </a:rPr>
              <a:t>commit</a:t>
            </a:r>
            <a:r>
              <a:rPr lang="pt-BR" dirty="0">
                <a:latin typeface="Gotham HTF Book" pitchFamily="2" charset="0"/>
              </a:rPr>
              <a:t>) todas as alterações realizadas nas entidades são sincronizadas com a base de dados ou, pelo contrário, podem ser descartadas (</a:t>
            </a:r>
            <a:r>
              <a:rPr lang="pt-BR" b="1" dirty="0" err="1">
                <a:latin typeface="Gotham HTF Book" pitchFamily="2" charset="0"/>
              </a:rPr>
              <a:t>rollback</a:t>
            </a:r>
            <a:r>
              <a:rPr lang="pt-BR" dirty="0">
                <a:latin typeface="Gotham HTF Book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O </a:t>
            </a:r>
            <a:r>
              <a:rPr lang="pt-BR" b="1" dirty="0" err="1">
                <a:latin typeface="Gotham HTF Book" pitchFamily="2" charset="0"/>
              </a:rPr>
              <a:t>Entity</a:t>
            </a:r>
            <a:r>
              <a:rPr lang="pt-BR" b="1" dirty="0">
                <a:latin typeface="Gotham HTF Book" pitchFamily="2" charset="0"/>
              </a:rPr>
              <a:t> Manager </a:t>
            </a:r>
            <a:r>
              <a:rPr lang="pt-BR" dirty="0">
                <a:latin typeface="Gotham HTF Book" pitchFamily="2" charset="0"/>
              </a:rPr>
              <a:t>só pode ter uma </a:t>
            </a:r>
            <a:r>
              <a:rPr lang="pt-BR" b="1" dirty="0">
                <a:latin typeface="Gotham HTF Book" pitchFamily="2" charset="0"/>
              </a:rPr>
              <a:t>única</a:t>
            </a:r>
            <a:r>
              <a:rPr lang="pt-BR" dirty="0">
                <a:latin typeface="Gotham HTF Book" pitchFamily="2" charset="0"/>
              </a:rPr>
              <a:t> </a:t>
            </a:r>
            <a:r>
              <a:rPr lang="pt-BR" b="1" dirty="0">
                <a:latin typeface="Gotham HTF Book" pitchFamily="2" charset="0"/>
              </a:rPr>
              <a:t>transação</a:t>
            </a:r>
            <a:r>
              <a:rPr lang="pt-BR" dirty="0">
                <a:latin typeface="Gotham HTF Book" pitchFamily="2" charset="0"/>
              </a:rPr>
              <a:t> </a:t>
            </a:r>
            <a:r>
              <a:rPr lang="pt-BR" b="1" dirty="0">
                <a:latin typeface="Gotham HTF Book" pitchFamily="2" charset="0"/>
              </a:rPr>
              <a:t>ativa</a:t>
            </a:r>
            <a:r>
              <a:rPr lang="pt-BR" dirty="0">
                <a:latin typeface="Gotham HTF Book" pitchFamily="2" charset="0"/>
              </a:rPr>
              <a:t> por vez;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Existem dois tipos de abordagem suportadas pela </a:t>
            </a:r>
            <a:r>
              <a:rPr lang="pt-BR" b="1" dirty="0">
                <a:latin typeface="Gotham HTF Book" pitchFamily="2" charset="0"/>
              </a:rPr>
              <a:t>JPA</a:t>
            </a:r>
            <a:r>
              <a:rPr lang="pt-BR" dirty="0">
                <a:latin typeface="Gotham HTF Book" pitchFamily="2" charset="0"/>
              </a:rPr>
              <a:t> (definidos no</a:t>
            </a:r>
            <a:br>
              <a:rPr lang="pt-BR" dirty="0">
                <a:latin typeface="Gotham HTF Book" pitchFamily="2" charset="0"/>
              </a:rPr>
            </a:br>
            <a:r>
              <a:rPr lang="pt-BR" b="1" dirty="0">
                <a:latin typeface="Gotham HTF Book" pitchFamily="2" charset="0"/>
              </a:rPr>
              <a:t>persistence.xml </a:t>
            </a:r>
            <a:r>
              <a:rPr lang="pt-BR" dirty="0">
                <a:latin typeface="Gotham HTF Book" pitchFamily="2" charset="0"/>
              </a:rPr>
              <a:t>para cada </a:t>
            </a:r>
            <a:r>
              <a:rPr lang="pt-BR" i="1" dirty="0" err="1">
                <a:latin typeface="Gotham HTF Book" pitchFamily="2" charset="0"/>
              </a:rPr>
              <a:t>persistence</a:t>
            </a:r>
            <a:r>
              <a:rPr lang="pt-BR" i="1" dirty="0">
                <a:latin typeface="Gotham HTF Book" pitchFamily="2" charset="0"/>
              </a:rPr>
              <a:t> </a:t>
            </a:r>
            <a:r>
              <a:rPr lang="pt-BR" i="1" dirty="0" err="1">
                <a:latin typeface="Gotham HTF Book" pitchFamily="2" charset="0"/>
              </a:rPr>
              <a:t>unit</a:t>
            </a:r>
            <a:r>
              <a:rPr lang="pt-BR" dirty="0">
                <a:latin typeface="Gotham HTF Book" pitchFamily="2" charset="0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pt-BR" b="1" dirty="0" err="1">
                <a:latin typeface="Gotham HTF Book" pitchFamily="2" charset="0"/>
              </a:rPr>
              <a:t>Resource</a:t>
            </a:r>
            <a:r>
              <a:rPr lang="pt-BR" b="1" dirty="0">
                <a:latin typeface="Gotham HTF Book" pitchFamily="2" charset="0"/>
              </a:rPr>
              <a:t> Local</a:t>
            </a:r>
            <a:r>
              <a:rPr lang="pt-BR" dirty="0">
                <a:latin typeface="Gotham HTF Book" pitchFamily="2" charset="0"/>
              </a:rPr>
              <a:t>: transação nativa JDBC (mais simples, de responsabilidade da aplicação);</a:t>
            </a:r>
          </a:p>
          <a:p>
            <a:pPr lvl="1" algn="just">
              <a:lnSpc>
                <a:spcPct val="150000"/>
              </a:lnSpc>
            </a:pPr>
            <a:r>
              <a:rPr lang="pt-BR" b="1" dirty="0">
                <a:latin typeface="Gotham HTF Book" pitchFamily="2" charset="0"/>
              </a:rPr>
              <a:t>Java </a:t>
            </a:r>
            <a:r>
              <a:rPr lang="pt-BR" b="1" dirty="0" err="1">
                <a:latin typeface="Gotham HTF Book" pitchFamily="2" charset="0"/>
              </a:rPr>
              <a:t>Transaction</a:t>
            </a:r>
            <a:r>
              <a:rPr lang="pt-BR" b="1" dirty="0">
                <a:latin typeface="Gotham HTF Book" pitchFamily="2" charset="0"/>
              </a:rPr>
              <a:t> API (JTA)</a:t>
            </a:r>
            <a:r>
              <a:rPr lang="pt-BR" dirty="0">
                <a:latin typeface="Gotham HTF Book" pitchFamily="2" charset="0"/>
              </a:rPr>
              <a:t>: mecanismo padrão do Java EE (mais elaborado, o container Java EE gerencia, é transparente para a aplicação);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3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TRANSAÇÕES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252808AD-D2CE-6E4F-89D4-7AE67122D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068" y="828548"/>
            <a:ext cx="8839332" cy="405156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Para obter-se uma transação do </a:t>
            </a:r>
            <a:r>
              <a:rPr lang="pt-BR" b="1" dirty="0" err="1">
                <a:latin typeface="Gotham HTF Book" pitchFamily="2" charset="0"/>
              </a:rPr>
              <a:t>Entity</a:t>
            </a:r>
            <a:r>
              <a:rPr lang="pt-BR" b="1" dirty="0">
                <a:latin typeface="Gotham HTF Book" pitchFamily="2" charset="0"/>
              </a:rPr>
              <a:t> Manager </a:t>
            </a:r>
            <a:r>
              <a:rPr lang="pt-BR" dirty="0">
                <a:latin typeface="Gotham HTF Book" pitchFamily="2" charset="0"/>
              </a:rPr>
              <a:t>utilizar o método</a:t>
            </a:r>
            <a:br>
              <a:rPr lang="pt-BR" dirty="0">
                <a:latin typeface="Gotham HTF Book" pitchFamily="2" charset="0"/>
              </a:rPr>
            </a:br>
            <a:r>
              <a:rPr lang="pt-BR" b="1" dirty="0" err="1">
                <a:latin typeface="Gotham HTF Book" pitchFamily="2" charset="0"/>
              </a:rPr>
              <a:t>getTransaction</a:t>
            </a:r>
            <a:r>
              <a:rPr lang="pt-BR" b="1" dirty="0">
                <a:latin typeface="Gotham HTF Book" pitchFamily="2" charset="0"/>
              </a:rPr>
              <a:t>();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Uma transação é representada pela classe </a:t>
            </a:r>
            <a:r>
              <a:rPr lang="pt-BR" b="1" dirty="0" err="1">
                <a:latin typeface="Gotham HTF Book" pitchFamily="2" charset="0"/>
              </a:rPr>
              <a:t>EntityTransaction</a:t>
            </a:r>
            <a:r>
              <a:rPr lang="pt-BR" b="1" dirty="0">
                <a:latin typeface="Gotham HTF Book" pitchFamily="2" charset="0"/>
              </a:rPr>
              <a:t> </a:t>
            </a:r>
            <a:r>
              <a:rPr lang="pt-BR" dirty="0">
                <a:latin typeface="Gotham HTF Book" pitchFamily="2" charset="0"/>
              </a:rPr>
              <a:t>que contém os</a:t>
            </a:r>
            <a:br>
              <a:rPr lang="pt-BR" dirty="0">
                <a:latin typeface="Gotham HTF Book" pitchFamily="2" charset="0"/>
              </a:rPr>
            </a:br>
            <a:r>
              <a:rPr lang="pt-BR" dirty="0">
                <a:latin typeface="Gotham HTF Book" pitchFamily="2" charset="0"/>
              </a:rPr>
              <a:t>métodos principais:</a:t>
            </a:r>
          </a:p>
          <a:p>
            <a:pPr lvl="1" algn="just">
              <a:lnSpc>
                <a:spcPct val="150000"/>
              </a:lnSpc>
            </a:pPr>
            <a:r>
              <a:rPr lang="pt-BR" b="1" dirty="0" err="1">
                <a:latin typeface="Gotham HTF Book" pitchFamily="2" charset="0"/>
              </a:rPr>
              <a:t>begin</a:t>
            </a:r>
            <a:r>
              <a:rPr lang="pt-BR" b="1" dirty="0">
                <a:latin typeface="Gotham HTF Book" pitchFamily="2" charset="0"/>
              </a:rPr>
              <a:t>()</a:t>
            </a:r>
            <a:r>
              <a:rPr lang="pt-BR" dirty="0">
                <a:latin typeface="Gotham HTF Book" pitchFamily="2" charset="0"/>
              </a:rPr>
              <a:t>: delimita o início de uma transação (é obrigatório, um por vez);</a:t>
            </a:r>
          </a:p>
          <a:p>
            <a:pPr lvl="1" algn="just">
              <a:lnSpc>
                <a:spcPct val="150000"/>
              </a:lnSpc>
            </a:pPr>
            <a:r>
              <a:rPr lang="pt-BR" b="1" dirty="0" err="1">
                <a:latin typeface="Gotham HTF Book" pitchFamily="2" charset="0"/>
              </a:rPr>
              <a:t>commit</a:t>
            </a:r>
            <a:r>
              <a:rPr lang="pt-BR" b="1" dirty="0">
                <a:latin typeface="Gotham HTF Book" pitchFamily="2" charset="0"/>
              </a:rPr>
              <a:t>()</a:t>
            </a:r>
            <a:r>
              <a:rPr lang="pt-BR" dirty="0">
                <a:latin typeface="Gotham HTF Book" pitchFamily="2" charset="0"/>
              </a:rPr>
              <a:t>: confirma a transação (sincroniza o contexto de persistência com a base de dados);</a:t>
            </a:r>
          </a:p>
          <a:p>
            <a:pPr lvl="1" algn="just">
              <a:lnSpc>
                <a:spcPct val="150000"/>
              </a:lnSpc>
            </a:pPr>
            <a:r>
              <a:rPr lang="pt-BR" b="1" dirty="0" err="1">
                <a:latin typeface="Gotham HTF Book" pitchFamily="2" charset="0"/>
              </a:rPr>
              <a:t>rollback</a:t>
            </a:r>
            <a:r>
              <a:rPr lang="pt-BR" b="1" dirty="0">
                <a:latin typeface="Gotham HTF Book" pitchFamily="2" charset="0"/>
              </a:rPr>
              <a:t>()</a:t>
            </a:r>
            <a:r>
              <a:rPr lang="pt-BR" dirty="0">
                <a:latin typeface="Gotham HTF Book" pitchFamily="2" charset="0"/>
              </a:rPr>
              <a:t>: desfaz a transação;</a:t>
            </a:r>
          </a:p>
          <a:p>
            <a:pPr lvl="1" algn="just">
              <a:lnSpc>
                <a:spcPct val="150000"/>
              </a:lnSpc>
            </a:pPr>
            <a:r>
              <a:rPr lang="pt-BR" b="1" dirty="0" err="1">
                <a:latin typeface="Gotham HTF Book" pitchFamily="2" charset="0"/>
              </a:rPr>
              <a:t>isActive</a:t>
            </a:r>
            <a:r>
              <a:rPr lang="pt-BR" b="1" dirty="0">
                <a:latin typeface="Gotham HTF Book" pitchFamily="2" charset="0"/>
              </a:rPr>
              <a:t>()</a:t>
            </a:r>
            <a:r>
              <a:rPr lang="pt-BR" dirty="0">
                <a:latin typeface="Gotham HTF Book" pitchFamily="2" charset="0"/>
              </a:rPr>
              <a:t>: verifica se a transação encontra-se em andamento, isto é, não</a:t>
            </a:r>
            <a:br>
              <a:rPr lang="pt-BR" dirty="0">
                <a:latin typeface="Gotham HTF Book" pitchFamily="2" charset="0"/>
              </a:rPr>
            </a:br>
            <a:r>
              <a:rPr lang="pt-BR" dirty="0">
                <a:latin typeface="Gotham HTF Book" pitchFamily="2" charset="0"/>
              </a:rPr>
              <a:t>ocorreu </a:t>
            </a:r>
            <a:r>
              <a:rPr lang="pt-BR" i="1" dirty="0" err="1">
                <a:latin typeface="Gotham HTF Book" pitchFamily="2" charset="0"/>
              </a:rPr>
              <a:t>commit</a:t>
            </a:r>
            <a:r>
              <a:rPr lang="pt-BR" dirty="0">
                <a:latin typeface="Gotham HTF Book" pitchFamily="2" charset="0"/>
              </a:rPr>
              <a:t> ou </a:t>
            </a:r>
            <a:r>
              <a:rPr lang="pt-BR" i="1" dirty="0" err="1">
                <a:latin typeface="Gotham HTF Book" pitchFamily="2" charset="0"/>
              </a:rPr>
              <a:t>rollback</a:t>
            </a:r>
            <a:r>
              <a:rPr lang="pt-BR" dirty="0">
                <a:latin typeface="Gotham HTF Book" pitchFamily="2" charset="0"/>
              </a:rPr>
              <a:t> ainda;</a:t>
            </a:r>
          </a:p>
          <a:p>
            <a:pPr marL="457200" lvl="1" indent="0" algn="just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  <a:p>
            <a:pPr marL="0" indent="0"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dirty="0"/>
            </a:br>
            <a:br>
              <a:rPr lang="pt-BR" dirty="0"/>
            </a:br>
            <a:br>
              <a:rPr lang="pt-BR" b="1" dirty="0"/>
            </a:br>
            <a:br>
              <a:rPr lang="pt-BR" b="1" dirty="0"/>
            </a:b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4BCDD6-ADC0-FD49-9603-400C107C9458}"/>
              </a:ext>
            </a:extLst>
          </p:cNvPr>
          <p:cNvSpPr/>
          <p:nvPr/>
        </p:nvSpPr>
        <p:spPr>
          <a:xfrm>
            <a:off x="2300908" y="5104357"/>
            <a:ext cx="47556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err="1">
                <a:latin typeface="Gotham HTF Book" pitchFamily="2" charset="0"/>
                <a:cs typeface="Consolas" panose="020B0609020204030204" pitchFamily="49" charset="0"/>
              </a:rPr>
              <a:t>EntityManager</a:t>
            </a:r>
            <a: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  <a:t> em = ...;</a:t>
            </a:r>
            <a:b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400" b="1" dirty="0" err="1">
                <a:latin typeface="Gotham HTF Book" pitchFamily="2" charset="0"/>
                <a:cs typeface="Consolas" panose="020B0609020204030204" pitchFamily="49" charset="0"/>
              </a:rPr>
              <a:t>EntityTransaction</a:t>
            </a:r>
            <a: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400" b="1" dirty="0" err="1">
                <a:latin typeface="Gotham HTF Book" pitchFamily="2" charset="0"/>
                <a:cs typeface="Consolas" panose="020B0609020204030204" pitchFamily="49" charset="0"/>
              </a:rPr>
              <a:t>t</a:t>
            </a:r>
            <a: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  <a:t> = </a:t>
            </a:r>
            <a:r>
              <a:rPr lang="pt-BR" sz="1400" b="1" dirty="0" err="1">
                <a:latin typeface="Gotham HTF Book" pitchFamily="2" charset="0"/>
                <a:cs typeface="Consolas" panose="020B0609020204030204" pitchFamily="49" charset="0"/>
              </a:rPr>
              <a:t>em.getTransaction</a:t>
            </a:r>
            <a: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  <a:t>();</a:t>
            </a:r>
            <a:b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400" b="1" dirty="0" err="1">
                <a:latin typeface="Gotham HTF Book" pitchFamily="2" charset="0"/>
                <a:cs typeface="Consolas" panose="020B0609020204030204" pitchFamily="49" charset="0"/>
              </a:rPr>
              <a:t>t.begin</a:t>
            </a:r>
            <a: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  <a:t>();</a:t>
            </a:r>
            <a:b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  <a:t>// métodos da JPA</a:t>
            </a:r>
            <a:b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400" b="1" dirty="0" err="1">
                <a:latin typeface="Gotham HTF Book" pitchFamily="2" charset="0"/>
                <a:cs typeface="Consolas" panose="020B0609020204030204" pitchFamily="49" charset="0"/>
              </a:rPr>
              <a:t>t.commit</a:t>
            </a:r>
            <a: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  <a:t>(); // ou </a:t>
            </a:r>
            <a:r>
              <a:rPr lang="pt-BR" sz="1400" b="1" dirty="0" err="1">
                <a:latin typeface="Gotham HTF Book" pitchFamily="2" charset="0"/>
                <a:cs typeface="Consolas" panose="020B0609020204030204" pitchFamily="49" charset="0"/>
              </a:rPr>
              <a:t>t.rollback</a:t>
            </a:r>
            <a:r>
              <a:rPr lang="pt-BR" sz="1400" b="1" dirty="0">
                <a:latin typeface="Gotham HTF Book" pitchFamily="2" charset="0"/>
                <a:cs typeface="Consolas" panose="020B0609020204030204" pitchFamily="49" charset="0"/>
              </a:rPr>
              <a:t>();</a:t>
            </a:r>
            <a:endParaRPr lang="pt-BR" b="1" dirty="0">
              <a:latin typeface="Gotham HTF Book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5E56F5-76AF-8F42-9DB0-B105F65269C9}"/>
              </a:ext>
            </a:extLst>
          </p:cNvPr>
          <p:cNvSpPr/>
          <p:nvPr/>
        </p:nvSpPr>
        <p:spPr>
          <a:xfrm>
            <a:off x="2072308" y="4917553"/>
            <a:ext cx="4999383" cy="1500809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95D0C-B604-F346-9BDB-E71E1832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386983" y="5220252"/>
            <a:ext cx="1210365" cy="12103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E6CD97-387A-1649-940B-EFED6BB66172}"/>
              </a:ext>
            </a:extLst>
          </p:cNvPr>
          <p:cNvSpPr/>
          <p:nvPr/>
        </p:nvSpPr>
        <p:spPr>
          <a:xfrm>
            <a:off x="544825" y="5483291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Exemplo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ESTADOS DA ENTIDADE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CA8B35A2-658F-5643-9898-7970B15C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950" y="925024"/>
            <a:ext cx="8653736" cy="60721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Gotham HTF Book" pitchFamily="2" charset="0"/>
              </a:rPr>
              <a:t>Uma entidade pode encontrar-se em um dos quatro estados abaixo:</a:t>
            </a:r>
          </a:p>
          <a:p>
            <a:pPr algn="just">
              <a:lnSpc>
                <a:spcPct val="150000"/>
              </a:lnSpc>
            </a:pP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new</a:t>
            </a:r>
            <a:r>
              <a:rPr lang="pt-BR" sz="1800" dirty="0">
                <a:latin typeface="Gotham HTF Book" pitchFamily="2" charset="0"/>
              </a:rPr>
              <a:t>: </a:t>
            </a:r>
            <a:r>
              <a:rPr lang="pt-BR" sz="1800" b="1" dirty="0">
                <a:latin typeface="Gotham HTF Book" pitchFamily="2" charset="0"/>
              </a:rPr>
              <a:t>instância da entidade criada</a:t>
            </a:r>
            <a:r>
              <a:rPr lang="pt-BR" sz="1800" dirty="0">
                <a:latin typeface="Gotham HTF Book" pitchFamily="2" charset="0"/>
              </a:rPr>
              <a:t> em memória mas nunca foi associada a um contexto de persistência e </a:t>
            </a:r>
            <a:r>
              <a:rPr lang="pt-BR" sz="1800" b="1" dirty="0">
                <a:latin typeface="Gotham HTF Book" pitchFamily="2" charset="0"/>
              </a:rPr>
              <a:t>não possui id </a:t>
            </a:r>
            <a:r>
              <a:rPr lang="pt-BR" sz="1800" dirty="0">
                <a:latin typeface="Gotham HTF Book" pitchFamily="2" charset="0"/>
              </a:rPr>
              <a:t>equivalente no banco de dados;</a:t>
            </a:r>
            <a:endParaRPr lang="pt-BR" sz="1800" b="1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 err="1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managed</a:t>
            </a:r>
            <a:r>
              <a:rPr lang="pt-BR" sz="1800" dirty="0">
                <a:latin typeface="Gotham HTF Book" pitchFamily="2" charset="0"/>
              </a:rPr>
              <a:t>: </a:t>
            </a:r>
            <a:r>
              <a:rPr lang="pt-BR" sz="1800" b="1" dirty="0">
                <a:latin typeface="Gotham HTF Book" pitchFamily="2" charset="0"/>
              </a:rPr>
              <a:t>tem um id no banco de dados </a:t>
            </a:r>
            <a:r>
              <a:rPr lang="pt-BR" sz="1800" dirty="0">
                <a:latin typeface="Gotham HTF Book" pitchFamily="2" charset="0"/>
              </a:rPr>
              <a:t>e está atualmente associada a um contexto de persistência;</a:t>
            </a:r>
            <a:endParaRPr lang="pt-BR" sz="1800" b="1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 err="1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detached</a:t>
            </a:r>
            <a:r>
              <a:rPr lang="pt-BR" sz="1800" dirty="0">
                <a:latin typeface="Gotham HTF Book" pitchFamily="2" charset="0"/>
              </a:rPr>
              <a:t>: </a:t>
            </a:r>
            <a:r>
              <a:rPr lang="pt-BR" sz="1800" b="1" dirty="0">
                <a:latin typeface="Gotham HTF Book" pitchFamily="2" charset="0"/>
              </a:rPr>
              <a:t>tem um id no bando de dados </a:t>
            </a:r>
            <a:r>
              <a:rPr lang="pt-BR" sz="1800" dirty="0">
                <a:latin typeface="Gotham HTF Book" pitchFamily="2" charset="0"/>
              </a:rPr>
              <a:t>mas </a:t>
            </a:r>
            <a:r>
              <a:rPr lang="pt-BR" sz="1800" b="1" dirty="0">
                <a:latin typeface="Gotham HTF Book" pitchFamily="2" charset="0"/>
              </a:rPr>
              <a:t>não</a:t>
            </a:r>
            <a:r>
              <a:rPr lang="pt-BR" sz="1800" dirty="0">
                <a:latin typeface="Gotham HTF Book" pitchFamily="2" charset="0"/>
              </a:rPr>
              <a:t> está atualmente</a:t>
            </a:r>
            <a:br>
              <a:rPr lang="pt-BR" sz="1800" dirty="0">
                <a:latin typeface="Gotham HTF Book" pitchFamily="2" charset="0"/>
              </a:rPr>
            </a:br>
            <a:r>
              <a:rPr lang="pt-BR" sz="1800" b="1" dirty="0">
                <a:latin typeface="Gotham HTF Book" pitchFamily="2" charset="0"/>
              </a:rPr>
              <a:t>associada ao contexto de persistência;</a:t>
            </a:r>
          </a:p>
          <a:p>
            <a:pPr algn="just">
              <a:lnSpc>
                <a:spcPct val="150000"/>
              </a:lnSpc>
            </a:pPr>
            <a:r>
              <a:rPr lang="pt-BR" sz="1800" b="1" dirty="0" err="1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removed</a:t>
            </a:r>
            <a:r>
              <a:rPr lang="pt-BR" sz="1800" dirty="0">
                <a:latin typeface="Gotham HTF Book" pitchFamily="2" charset="0"/>
              </a:rPr>
              <a:t>: instância da entidade associada a um contexto de persistência mas está </a:t>
            </a:r>
            <a:r>
              <a:rPr lang="pt-BR" sz="1800" b="1" dirty="0">
                <a:latin typeface="Gotham HTF Book" pitchFamily="2" charset="0"/>
              </a:rPr>
              <a:t>programada para ser removida </a:t>
            </a:r>
            <a:r>
              <a:rPr lang="pt-BR" sz="1800" dirty="0">
                <a:latin typeface="Gotham HTF Book" pitchFamily="2" charset="0"/>
              </a:rPr>
              <a:t>do banco de dados;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b="1" dirty="0">
                <a:latin typeface="Gotham HTF Book" pitchFamily="2" charset="0"/>
              </a:rPr>
            </a:br>
            <a:br>
              <a:rPr lang="pt-BR" b="1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0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ESTADOS DA ENTIDADE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CCD02-CB8E-C24B-8C49-73E2F07B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08" y="920168"/>
            <a:ext cx="7870516" cy="54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40F1-60AD-AC42-9EB5-348CBA65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461" y="2766219"/>
            <a:ext cx="5324889" cy="1325563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Gotham HTF Book" pitchFamily="2" charset="0"/>
              </a:rPr>
              <a:t>MÉTODOS DO ENTITY MANAGER</a:t>
            </a:r>
          </a:p>
        </p:txBody>
      </p:sp>
    </p:spTree>
    <p:extLst>
      <p:ext uri="{BB962C8B-B14F-4D97-AF65-F5344CB8AC3E}">
        <p14:creationId xmlns:p14="http://schemas.microsoft.com/office/powerpoint/2010/main" val="202360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PERSIST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71437001-9F43-E642-B66C-71AAB13BA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947" y="826693"/>
            <a:ext cx="8762027" cy="23041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persist</a:t>
            </a:r>
            <a:r>
              <a:rPr lang="pt-BR" sz="1800" b="1" dirty="0">
                <a:latin typeface="Gotham HTF Book" pitchFamily="2" charset="0"/>
              </a:rPr>
              <a:t> (</a:t>
            </a:r>
            <a:r>
              <a:rPr lang="pt-BR" sz="1800" b="1" dirty="0" err="1">
                <a:latin typeface="Gotham HTF Book" pitchFamily="2" charset="0"/>
              </a:rPr>
              <a:t>Object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b="1" dirty="0" err="1">
                <a:latin typeface="Gotham HTF Book" pitchFamily="2" charset="0"/>
              </a:rPr>
              <a:t>entity</a:t>
            </a:r>
            <a:r>
              <a:rPr lang="pt-BR" sz="1800" b="1" dirty="0">
                <a:latin typeface="Gotham HTF Book" pitchFamily="2" charset="0"/>
              </a:rPr>
              <a:t>)</a:t>
            </a:r>
            <a:r>
              <a:rPr lang="pt-BR" sz="1800" dirty="0">
                <a:latin typeface="Gotham HTF Book" pitchFamily="2" charset="0"/>
              </a:rPr>
              <a:t>: enfileira uma nova entidade para ser inserida no</a:t>
            </a:r>
            <a:br>
              <a:rPr lang="pt-BR" sz="1800" dirty="0">
                <a:latin typeface="Gotham HTF Book" pitchFamily="2" charset="0"/>
              </a:rPr>
            </a:br>
            <a:r>
              <a:rPr lang="pt-BR" sz="1800" dirty="0">
                <a:latin typeface="Gotham HTF Book" pitchFamily="2" charset="0"/>
              </a:rPr>
              <a:t>banco de dados e a torna gerenciada;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NEW </a:t>
            </a:r>
            <a:r>
              <a:rPr lang="pt-BR" sz="1800" dirty="0">
                <a:latin typeface="Gotham HTF Book" pitchFamily="2" charset="0"/>
              </a:rPr>
              <a:t>então torna-se </a:t>
            </a:r>
            <a:r>
              <a:rPr lang="pt-BR" sz="1800" b="1" dirty="0">
                <a:latin typeface="Gotham HTF Book" pitchFamily="2" charset="0"/>
              </a:rPr>
              <a:t>MANAGED;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MANAGED </a:t>
            </a:r>
            <a:r>
              <a:rPr lang="pt-BR" sz="1800" dirty="0">
                <a:latin typeface="Gotham HTF Book" pitchFamily="2" charset="0"/>
              </a:rPr>
              <a:t>ela é ignorada;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REMOVED </a:t>
            </a:r>
            <a:r>
              <a:rPr lang="pt-BR" sz="1800" dirty="0">
                <a:latin typeface="Gotham HTF Book" pitchFamily="2" charset="0"/>
              </a:rPr>
              <a:t>então torna-se </a:t>
            </a:r>
            <a:r>
              <a:rPr lang="pt-BR" sz="1800" b="1" dirty="0">
                <a:latin typeface="Gotham HTF Book" pitchFamily="2" charset="0"/>
              </a:rPr>
              <a:t>MANAGED;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DETACHED</a:t>
            </a:r>
            <a:r>
              <a:rPr lang="pt-BR" sz="1800" dirty="0">
                <a:latin typeface="Gotham HTF Book" pitchFamily="2" charset="0"/>
              </a:rPr>
              <a:t>, uma </a:t>
            </a:r>
            <a:r>
              <a:rPr lang="pt-BR" sz="1800" b="1" dirty="0" err="1">
                <a:latin typeface="Gotham HTF Book" pitchFamily="2" charset="0"/>
              </a:rPr>
              <a:t>IllegalArgumentException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é lançada;</a:t>
            </a: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  <a:p>
            <a:pPr marL="0" indent="0">
              <a:buNone/>
            </a:pPr>
            <a:b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800" dirty="0"/>
            </a:br>
            <a:br>
              <a:rPr lang="pt-BR" b="1" dirty="0"/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91BE6-69EA-7B45-9C61-03D0C3AA0949}"/>
              </a:ext>
            </a:extLst>
          </p:cNvPr>
          <p:cNvSpPr/>
          <p:nvPr/>
        </p:nvSpPr>
        <p:spPr>
          <a:xfrm>
            <a:off x="2415208" y="4163272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dirty="0">
                <a:latin typeface="Gotham HTF Book" pitchFamily="2" charset="0"/>
              </a:rPr>
            </a:b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Veiculo veiculo = new Veiculo();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veiculo.setPlaca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("DHZ-5678");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veiculo.setModelo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(”Gol");</a:t>
            </a:r>
          </a:p>
          <a:p>
            <a:br>
              <a:rPr lang="pt-BR" dirty="0">
                <a:solidFill>
                  <a:srgbClr val="FF0000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manager.persist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(veiculo);</a:t>
            </a:r>
            <a:endParaRPr lang="pt-BR" dirty="0">
              <a:solidFill>
                <a:schemeClr val="tx2"/>
              </a:solidFill>
              <a:latin typeface="Gotham HTF Book" pitchFamily="2" charset="0"/>
            </a:endParaRPr>
          </a:p>
          <a:p>
            <a:endParaRPr lang="pt-BR" dirty="0">
              <a:latin typeface="Gotham HTF Book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99FB08-C7B9-8844-8A27-8731BD30B4E8}"/>
              </a:ext>
            </a:extLst>
          </p:cNvPr>
          <p:cNvSpPr/>
          <p:nvPr/>
        </p:nvSpPr>
        <p:spPr>
          <a:xfrm>
            <a:off x="2072308" y="4163273"/>
            <a:ext cx="4999383" cy="2031324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A5C0C-9480-3642-8F4F-6CBB539B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513" y="549633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1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PERSIST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BD584-DAB9-7444-9BB3-CA510677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7" y="717564"/>
            <a:ext cx="8058532" cy="57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1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378" y="2610379"/>
            <a:ext cx="82092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Gotham HTF Book" pitchFamily="2" charset="0"/>
              </a:rPr>
              <a:t>ENTERPRISE APPLICATION DEVELOPMENT</a:t>
            </a:r>
          </a:p>
          <a:p>
            <a:r>
              <a:rPr lang="pt-BR" sz="2400" dirty="0">
                <a:latin typeface="Gotham HTF Book" pitchFamily="2" charset="0"/>
              </a:rPr>
              <a:t>Prof. Me. Thiago T. I. Yamamoto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181" y="4667317"/>
            <a:ext cx="213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20000"/>
                </a:solidFill>
                <a:latin typeface="Gotham HTF Book" pitchFamily="2" charset="0"/>
              </a:rPr>
              <a:t>#03 – JPA 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79135" y="4521160"/>
            <a:ext cx="2711302" cy="692425"/>
          </a:xfrm>
          <a:prstGeom prst="rect">
            <a:avLst/>
          </a:prstGeom>
          <a:noFill/>
          <a:ln>
            <a:solidFill>
              <a:srgbClr val="0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4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FIND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4E431F23-FBD9-9E4A-908B-C867E2613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068" y="926084"/>
            <a:ext cx="8652697" cy="18568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latin typeface="Gotham HTF Book" pitchFamily="2" charset="0"/>
              </a:rPr>
              <a:t>&lt;T&gt; T </a:t>
            </a:r>
            <a:r>
              <a:rPr lang="pt-BR" sz="1800" b="1" dirty="0" err="1">
                <a:latin typeface="Gotham HTF Book" pitchFamily="2" charset="0"/>
              </a:rPr>
              <a:t>find</a:t>
            </a:r>
            <a:r>
              <a:rPr lang="pt-BR" sz="1800" b="1" dirty="0">
                <a:latin typeface="Gotham HTF Book" pitchFamily="2" charset="0"/>
              </a:rPr>
              <a:t> (</a:t>
            </a:r>
            <a:r>
              <a:rPr lang="pt-BR" sz="1800" b="1" dirty="0" err="1">
                <a:latin typeface="Gotham HTF Book" pitchFamily="2" charset="0"/>
              </a:rPr>
              <a:t>Class</a:t>
            </a:r>
            <a:r>
              <a:rPr lang="pt-BR" sz="1800" b="1" dirty="0">
                <a:latin typeface="Gotham HTF Book" pitchFamily="2" charset="0"/>
              </a:rPr>
              <a:t>&lt;T&gt; </a:t>
            </a:r>
            <a:r>
              <a:rPr lang="pt-BR" sz="1800" b="1" dirty="0" err="1">
                <a:latin typeface="Gotham HTF Book" pitchFamily="2" charset="0"/>
              </a:rPr>
              <a:t>classeEntidade</a:t>
            </a:r>
            <a:r>
              <a:rPr lang="pt-BR" sz="1800" b="1" dirty="0">
                <a:latin typeface="Gotham HTF Book" pitchFamily="2" charset="0"/>
              </a:rPr>
              <a:t>, </a:t>
            </a:r>
            <a:r>
              <a:rPr lang="pt-BR" sz="1800" b="1" dirty="0" err="1">
                <a:latin typeface="Gotham HTF Book" pitchFamily="2" charset="0"/>
              </a:rPr>
              <a:t>Object</a:t>
            </a:r>
            <a:r>
              <a:rPr lang="pt-BR" sz="1800" b="1" dirty="0">
                <a:latin typeface="Gotham HTF Book" pitchFamily="2" charset="0"/>
              </a:rPr>
              <a:t> PK)</a:t>
            </a:r>
            <a:r>
              <a:rPr lang="pt-BR" sz="1800" dirty="0">
                <a:latin typeface="Gotham HTF Book" pitchFamily="2" charset="0"/>
              </a:rPr>
              <a:t>: realiza uma busca por meio da chave primária da entidade;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Retorna uma instância </a:t>
            </a:r>
            <a:r>
              <a:rPr lang="pt-BR" sz="1800" b="1" dirty="0">
                <a:latin typeface="Gotham HTF Book" pitchFamily="2" charset="0"/>
              </a:rPr>
              <a:t>MANAGED </a:t>
            </a:r>
            <a:r>
              <a:rPr lang="pt-BR" sz="1800" dirty="0">
                <a:latin typeface="Gotham HTF Book" pitchFamily="2" charset="0"/>
              </a:rPr>
              <a:t>caso seja localizada ou </a:t>
            </a:r>
            <a:r>
              <a:rPr lang="pt-BR" sz="1800" i="1" dirty="0" err="1">
                <a:latin typeface="Gotham HTF Book" pitchFamily="2" charset="0"/>
              </a:rPr>
              <a:t>null</a:t>
            </a:r>
            <a:r>
              <a:rPr lang="pt-BR" sz="1800" i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caso  contrário;</a:t>
            </a:r>
          </a:p>
          <a:p>
            <a:pPr marL="0" indent="0"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b="1" dirty="0"/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FFE6D-3780-A544-99D0-9A72B63361FE}"/>
              </a:ext>
            </a:extLst>
          </p:cNvPr>
          <p:cNvSpPr/>
          <p:nvPr/>
        </p:nvSpPr>
        <p:spPr>
          <a:xfrm>
            <a:off x="1828800" y="3463031"/>
            <a:ext cx="7026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// Busca veiculo com id igual a 10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Veiculo veiculo = </a:t>
            </a: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manager.find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Veiculo.class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, 10);</a:t>
            </a:r>
            <a:endParaRPr lang="pt-BR" dirty="0">
              <a:solidFill>
                <a:schemeClr val="tx2"/>
              </a:solidFill>
              <a:latin typeface="Gotham HTF Book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1FC853-F8C5-B547-84DA-3DE7275A8238}"/>
              </a:ext>
            </a:extLst>
          </p:cNvPr>
          <p:cNvSpPr/>
          <p:nvPr/>
        </p:nvSpPr>
        <p:spPr>
          <a:xfrm>
            <a:off x="1008822" y="3258812"/>
            <a:ext cx="7101509" cy="1054771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E31CB-B519-EC4B-B543-DE1C49D0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96" y="5190434"/>
            <a:ext cx="1059070" cy="10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FIND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D14BB-A533-4E4E-939C-316DBC33D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0" y="933259"/>
            <a:ext cx="8938075" cy="47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MERGE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45C39C49-1EC1-0342-96E9-7A2305D9D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334" y="746120"/>
            <a:ext cx="8839332" cy="416381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latin typeface="Gotham HTF Book" pitchFamily="2" charset="0"/>
              </a:rPr>
              <a:t>&lt;T&gt; T merge (T entidade)</a:t>
            </a:r>
            <a:r>
              <a:rPr lang="pt-BR" sz="1800" dirty="0">
                <a:latin typeface="Gotham HTF Book" pitchFamily="2" charset="0"/>
              </a:rPr>
              <a:t>: retorna uma cópia gerenciada de uma entidade não gerenciada;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DETACHED</a:t>
            </a:r>
            <a:r>
              <a:rPr lang="pt-BR" sz="1800" dirty="0">
                <a:latin typeface="Gotham HTF Book" pitchFamily="2" charset="0"/>
              </a:rPr>
              <a:t>, seu estado é copiado para uma instância </a:t>
            </a:r>
            <a:r>
              <a:rPr lang="pt-BR" sz="1800" b="1" dirty="0">
                <a:latin typeface="Gotham HTF Book" pitchFamily="2" charset="0"/>
              </a:rPr>
              <a:t>MANAGED </a:t>
            </a:r>
            <a:r>
              <a:rPr lang="pt-BR" sz="1800" dirty="0">
                <a:latin typeface="Gotham HTF Book" pitchFamily="2" charset="0"/>
              </a:rPr>
              <a:t>com a mesma identidade ou uma nova cópia </a:t>
            </a:r>
            <a:r>
              <a:rPr lang="pt-BR" sz="1800" b="1" dirty="0">
                <a:latin typeface="Gotham HTF Book" pitchFamily="2" charset="0"/>
              </a:rPr>
              <a:t>MANAGED </a:t>
            </a:r>
            <a:r>
              <a:rPr lang="pt-BR" sz="1800" dirty="0">
                <a:latin typeface="Gotham HTF Book" pitchFamily="2" charset="0"/>
              </a:rPr>
              <a:t>da entidade é criada;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NEW</a:t>
            </a:r>
            <a:r>
              <a:rPr lang="pt-BR" sz="1800" dirty="0">
                <a:latin typeface="Gotham HTF Book" pitchFamily="2" charset="0"/>
              </a:rPr>
              <a:t>, uma nova entidade </a:t>
            </a:r>
            <a:r>
              <a:rPr lang="pt-BR" sz="1800" b="1" dirty="0">
                <a:latin typeface="Gotham HTF Book" pitchFamily="2" charset="0"/>
              </a:rPr>
              <a:t>MANAGED </a:t>
            </a:r>
            <a:r>
              <a:rPr lang="pt-BR" sz="1800" dirty="0">
                <a:latin typeface="Gotham HTF Book" pitchFamily="2" charset="0"/>
              </a:rPr>
              <a:t>é criada com o estado copiado da entidade original;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MANAGED </a:t>
            </a:r>
            <a:r>
              <a:rPr lang="pt-BR" sz="1800" dirty="0">
                <a:latin typeface="Gotham HTF Book" pitchFamily="2" charset="0"/>
              </a:rPr>
              <a:t>ela é ignorada;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REMOVED</a:t>
            </a:r>
            <a:r>
              <a:rPr lang="pt-BR" sz="1800" dirty="0">
                <a:latin typeface="Gotham HTF Book" pitchFamily="2" charset="0"/>
              </a:rPr>
              <a:t>, uma </a:t>
            </a:r>
            <a:r>
              <a:rPr lang="pt-BR" sz="1800" b="1" dirty="0" err="1">
                <a:latin typeface="Gotham HTF Book" pitchFamily="2" charset="0"/>
              </a:rPr>
              <a:t>IllegalArgumentException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é lançada;</a:t>
            </a:r>
          </a:p>
          <a:p>
            <a:pPr marL="0" indent="0"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b="1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  <a:cs typeface="Consolas" panose="020B0609020204030204" pitchFamily="49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b="1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F17AEB-656B-0A4B-8723-9ABC6096B524}"/>
              </a:ext>
            </a:extLst>
          </p:cNvPr>
          <p:cNvSpPr/>
          <p:nvPr/>
        </p:nvSpPr>
        <p:spPr>
          <a:xfrm>
            <a:off x="2136913" y="5403071"/>
            <a:ext cx="7007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Veiculo v2 = </a:t>
            </a: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manager.merge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(veiculo);</a:t>
            </a:r>
          </a:p>
          <a:p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v2.setPlaca("DHZ-5678");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v2.setModelo("Fusca");</a:t>
            </a:r>
            <a:endParaRPr lang="pt-BR" dirty="0">
              <a:latin typeface="Gotham HTF Book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A14BBB-E67F-7A4A-A441-00D3B0E94B3F}"/>
              </a:ext>
            </a:extLst>
          </p:cNvPr>
          <p:cNvSpPr/>
          <p:nvPr/>
        </p:nvSpPr>
        <p:spPr>
          <a:xfrm>
            <a:off x="1868557" y="5267739"/>
            <a:ext cx="5526155" cy="1154199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F44DA-1343-7A4A-8B59-FD9E76BD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305" y="5430234"/>
            <a:ext cx="961887" cy="9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MERGE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A4402-FF72-CD41-AFAE-FEAB3A94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8" y="851534"/>
            <a:ext cx="8548697" cy="52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9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MERGE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B40DE-41A0-7F4B-9986-B31D1E0A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7" y="771609"/>
            <a:ext cx="8217408" cy="56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51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REFRESH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FF853D84-BF82-3042-BC28-A986EED9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334" y="757119"/>
            <a:ext cx="8839332" cy="25029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refresh</a:t>
            </a:r>
            <a:r>
              <a:rPr lang="pt-BR" sz="1800" b="1" dirty="0">
                <a:latin typeface="Gotham HTF Book" pitchFamily="2" charset="0"/>
              </a:rPr>
              <a:t>(</a:t>
            </a:r>
            <a:r>
              <a:rPr lang="pt-BR" sz="1800" b="1" dirty="0" err="1">
                <a:latin typeface="Gotham HTF Book" pitchFamily="2" charset="0"/>
              </a:rPr>
              <a:t>Object</a:t>
            </a:r>
            <a:r>
              <a:rPr lang="pt-BR" sz="1800" b="1" dirty="0">
                <a:latin typeface="Gotham HTF Book" pitchFamily="2" charset="0"/>
              </a:rPr>
              <a:t> entidade)</a:t>
            </a:r>
            <a:r>
              <a:rPr lang="pt-BR" sz="1800" dirty="0">
                <a:latin typeface="Gotham HTF Book" pitchFamily="2" charset="0"/>
              </a:rPr>
              <a:t>: certifica que o estado da entidade encontra-se sincronizado com a base de dados;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NEW </a:t>
            </a:r>
            <a:r>
              <a:rPr lang="pt-BR" sz="1800" dirty="0">
                <a:latin typeface="Gotham HTF Book" pitchFamily="2" charset="0"/>
              </a:rPr>
              <a:t>ela é ignorada;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MANAGED</a:t>
            </a:r>
            <a:r>
              <a:rPr lang="pt-BR" sz="1800" dirty="0">
                <a:latin typeface="Gotham HTF Book" pitchFamily="2" charset="0"/>
              </a:rPr>
              <a:t>, seu estado é atualizado com a base de dados;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REMOVED</a:t>
            </a:r>
            <a:r>
              <a:rPr lang="pt-BR" sz="1800" dirty="0">
                <a:latin typeface="Gotham HTF Book" pitchFamily="2" charset="0"/>
              </a:rPr>
              <a:t>, ela é ignorada;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DETACHED</a:t>
            </a:r>
            <a:r>
              <a:rPr lang="pt-BR" sz="1800" dirty="0">
                <a:latin typeface="Gotham HTF Book" pitchFamily="2" charset="0"/>
              </a:rPr>
              <a:t>, uma </a:t>
            </a:r>
            <a:r>
              <a:rPr lang="pt-BR" sz="1800" b="1" dirty="0" err="1">
                <a:latin typeface="Gotham HTF Book" pitchFamily="2" charset="0"/>
              </a:rPr>
              <a:t>IllegalArgumentException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é lançada;</a:t>
            </a: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  <a:p>
            <a:pPr marL="0" indent="0">
              <a:buNone/>
            </a:pPr>
            <a:br>
              <a:rPr lang="pt-BR" sz="1800" b="1" dirty="0">
                <a:latin typeface="Gotham HTF Book" pitchFamily="2" charset="0"/>
              </a:rPr>
            </a:br>
            <a:endParaRPr lang="pt-BR" sz="1800" b="1" dirty="0">
              <a:latin typeface="Gotham HTF Book" pitchFamily="2" charset="0"/>
            </a:endParaRPr>
          </a:p>
          <a:p>
            <a:pPr marL="0" indent="0">
              <a:buNone/>
            </a:pPr>
            <a:b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b="1" dirty="0"/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768B51-6371-144E-A69E-51F1930FC3DD}"/>
              </a:ext>
            </a:extLst>
          </p:cNvPr>
          <p:cNvSpPr/>
          <p:nvPr/>
        </p:nvSpPr>
        <p:spPr>
          <a:xfrm>
            <a:off x="2291153" y="4752763"/>
            <a:ext cx="6043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Veiculo veiculo = new Veiculo();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veiculo =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manager.find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Veiculo.class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, 1);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veiculo.setPlaca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("DHZ-5678");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veiculo.setModelo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("Fusca");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manager.refresh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(veiculo);</a:t>
            </a:r>
            <a:endParaRPr lang="pt-BR" dirty="0">
              <a:solidFill>
                <a:schemeClr val="tx2"/>
              </a:solidFill>
              <a:latin typeface="Gotham HTF Book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47B8E3-9899-7C49-BC89-B39F9415D684}"/>
              </a:ext>
            </a:extLst>
          </p:cNvPr>
          <p:cNvSpPr/>
          <p:nvPr/>
        </p:nvSpPr>
        <p:spPr>
          <a:xfrm>
            <a:off x="1620078" y="4512366"/>
            <a:ext cx="6043503" cy="1899634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D57AB-5F73-A242-A7AC-DCDFA8C8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331" y="5298021"/>
            <a:ext cx="932070" cy="9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9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REFRESH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35182-94D5-734F-8D6D-8FDEED27D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" y="961336"/>
            <a:ext cx="8935887" cy="49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0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REMOVE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30B91C3D-8612-2E4D-B06D-DE2ADF6A2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068" y="757121"/>
            <a:ext cx="8839332" cy="403354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latin typeface="Gotham HTF Book" pitchFamily="2" charset="0"/>
              </a:rPr>
              <a:t>remove(</a:t>
            </a:r>
            <a:r>
              <a:rPr lang="pt-BR" sz="1800" b="1" dirty="0" err="1">
                <a:latin typeface="Gotham HTF Book" pitchFamily="2" charset="0"/>
              </a:rPr>
              <a:t>Object</a:t>
            </a:r>
            <a:r>
              <a:rPr lang="pt-BR" sz="1800" b="1" dirty="0">
                <a:latin typeface="Gotham HTF Book" pitchFamily="2" charset="0"/>
              </a:rPr>
              <a:t> entidade)</a:t>
            </a:r>
            <a:r>
              <a:rPr lang="pt-BR" sz="1800" dirty="0">
                <a:latin typeface="Gotham HTF Book" pitchFamily="2" charset="0"/>
              </a:rPr>
              <a:t>: marca uma entidade como </a:t>
            </a:r>
            <a:r>
              <a:rPr lang="pt-BR" sz="1800" b="1" dirty="0">
                <a:latin typeface="Gotham HTF Book" pitchFamily="2" charset="0"/>
              </a:rPr>
              <a:t>REMOVED </a:t>
            </a:r>
            <a:r>
              <a:rPr lang="pt-BR" sz="1800" dirty="0">
                <a:latin typeface="Gotham HTF Book" pitchFamily="2" charset="0"/>
              </a:rPr>
              <a:t>que será excluída do banco de dados após uma instrução </a:t>
            </a:r>
            <a:r>
              <a:rPr lang="pt-BR" sz="1800" b="1" dirty="0" err="1">
                <a:latin typeface="Gotham HTF Book" pitchFamily="2" charset="0"/>
              </a:rPr>
              <a:t>commit</a:t>
            </a:r>
            <a:r>
              <a:rPr lang="pt-BR" sz="1800" b="1" dirty="0">
                <a:latin typeface="Gotham HTF Book" pitchFamily="2" charset="0"/>
              </a:rPr>
              <a:t>;</a:t>
            </a:r>
            <a:endParaRPr lang="pt-BR" sz="1800" dirty="0">
              <a:latin typeface="Gotham HTF Book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NEW</a:t>
            </a:r>
            <a:r>
              <a:rPr lang="pt-BR" sz="1800" dirty="0">
                <a:latin typeface="Gotham HTF Book" pitchFamily="2" charset="0"/>
              </a:rPr>
              <a:t>, ela é ignorada;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MANAGED</a:t>
            </a:r>
            <a:r>
              <a:rPr lang="pt-BR" sz="1800" dirty="0">
                <a:latin typeface="Gotham HTF Book" pitchFamily="2" charset="0"/>
              </a:rPr>
              <a:t>, ela torna-se </a:t>
            </a:r>
            <a:r>
              <a:rPr lang="pt-BR" sz="1800" b="1" dirty="0">
                <a:latin typeface="Gotham HTF Book" pitchFamily="2" charset="0"/>
              </a:rPr>
              <a:t>REMOVED;</a:t>
            </a:r>
            <a:endParaRPr lang="pt-BR" sz="1800" dirty="0">
              <a:latin typeface="Gotham HTF Book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REMOVED </a:t>
            </a:r>
            <a:r>
              <a:rPr lang="pt-BR" sz="1800" dirty="0">
                <a:latin typeface="Gotham HTF Book" pitchFamily="2" charset="0"/>
              </a:rPr>
              <a:t>ela é ignorada;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dirty="0">
                <a:latin typeface="Gotham HTF Book" pitchFamily="2" charset="0"/>
              </a:rPr>
              <a:t>Caso a entidade seja </a:t>
            </a:r>
            <a:r>
              <a:rPr lang="pt-BR" sz="1800" b="1" dirty="0">
                <a:latin typeface="Gotham HTF Book" pitchFamily="2" charset="0"/>
              </a:rPr>
              <a:t>DETACHED</a:t>
            </a:r>
            <a:r>
              <a:rPr lang="pt-BR" sz="1800" dirty="0">
                <a:latin typeface="Gotham HTF Book" pitchFamily="2" charset="0"/>
              </a:rPr>
              <a:t>, uma </a:t>
            </a:r>
            <a:r>
              <a:rPr lang="pt-BR" sz="1800" b="1" dirty="0" err="1">
                <a:latin typeface="Gotham HTF Book" pitchFamily="2" charset="0"/>
              </a:rPr>
              <a:t>IllegalArgumentException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é lançada;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Gotham HTF Book" pitchFamily="2" charset="0"/>
              </a:rPr>
              <a:t>Para excluir entidades desacopladas primeiro deve-se torná-la </a:t>
            </a:r>
            <a:r>
              <a:rPr lang="pt-BR" sz="1800" b="1" dirty="0">
                <a:latin typeface="Gotham HTF Book" pitchFamily="2" charset="0"/>
              </a:rPr>
              <a:t>MANAGED</a:t>
            </a:r>
            <a:r>
              <a:rPr lang="pt-BR" sz="1800" dirty="0">
                <a:latin typeface="Gotham HTF Book" pitchFamily="2" charset="0"/>
              </a:rPr>
              <a:t>,</a:t>
            </a:r>
            <a:br>
              <a:rPr lang="pt-BR" sz="1800" dirty="0">
                <a:latin typeface="Gotham HTF Book" pitchFamily="2" charset="0"/>
              </a:rPr>
            </a:br>
            <a:r>
              <a:rPr lang="pt-BR" sz="1800" dirty="0">
                <a:latin typeface="Gotham HTF Book" pitchFamily="2" charset="0"/>
              </a:rPr>
              <a:t>por exemplo, utilizando o método </a:t>
            </a:r>
            <a:r>
              <a:rPr lang="pt-BR" sz="1800" b="1" dirty="0" err="1">
                <a:latin typeface="Gotham HTF Book" pitchFamily="2" charset="0"/>
              </a:rPr>
              <a:t>find</a:t>
            </a:r>
            <a:r>
              <a:rPr lang="pt-BR" sz="1800" b="1" dirty="0">
                <a:latin typeface="Gotham HTF Book" pitchFamily="2" charset="0"/>
              </a:rPr>
              <a:t>;</a:t>
            </a: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b="1" dirty="0"/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B95C4-33F6-BB41-95D2-237E12911FE9}"/>
              </a:ext>
            </a:extLst>
          </p:cNvPr>
          <p:cNvSpPr/>
          <p:nvPr/>
        </p:nvSpPr>
        <p:spPr>
          <a:xfrm>
            <a:off x="1152940" y="5472566"/>
            <a:ext cx="7195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Veiculo veiculo =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manager.find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Veiculo.class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, 10);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manager.remove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(veiculo);</a:t>
            </a:r>
            <a:endParaRPr lang="pt-BR" dirty="0">
              <a:solidFill>
                <a:schemeClr val="tx2"/>
              </a:solidFill>
              <a:latin typeface="Gotham HTF Book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8BF5BB-F93F-3749-B64A-3D0D57475A8E}"/>
              </a:ext>
            </a:extLst>
          </p:cNvPr>
          <p:cNvSpPr/>
          <p:nvPr/>
        </p:nvSpPr>
        <p:spPr>
          <a:xfrm>
            <a:off x="884584" y="5198164"/>
            <a:ext cx="7464286" cy="1213835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333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REMOVE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BE8D1-68B6-5340-A22B-3C8E3590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" y="841695"/>
            <a:ext cx="8592884" cy="53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3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MÉTODOS DO CICLO DE VIDA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FF2807CD-85F1-6547-9EB4-0532AE6B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068" y="926084"/>
            <a:ext cx="8839332" cy="60721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Pode-se realizar ações em cada fase do ciclo de vida de uma entidade;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Para tanto, basta utilizar as anotações abaixo: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b="1" dirty="0">
                <a:latin typeface="Gotham HTF Book" pitchFamily="2" charset="0"/>
              </a:rPr>
              <a:t>@</a:t>
            </a:r>
            <a:r>
              <a:rPr lang="pt-BR" sz="1800" b="1" dirty="0" err="1">
                <a:latin typeface="Gotham HTF Book" pitchFamily="2" charset="0"/>
              </a:rPr>
              <a:t>PrePersist</a:t>
            </a:r>
            <a:endParaRPr lang="pt-BR" sz="1800" b="1" dirty="0">
              <a:latin typeface="Gotham HTF Book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b="1" dirty="0">
                <a:latin typeface="Gotham HTF Book" pitchFamily="2" charset="0"/>
              </a:rPr>
              <a:t>@</a:t>
            </a:r>
            <a:r>
              <a:rPr lang="pt-BR" sz="1800" b="1" dirty="0" err="1">
                <a:latin typeface="Gotham HTF Book" pitchFamily="2" charset="0"/>
              </a:rPr>
              <a:t>PostPersist</a:t>
            </a:r>
            <a:endParaRPr lang="pt-BR" sz="1800" b="1" dirty="0">
              <a:latin typeface="Gotham HTF Book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b="1" dirty="0">
                <a:latin typeface="Gotham HTF Book" pitchFamily="2" charset="0"/>
              </a:rPr>
              <a:t>@</a:t>
            </a:r>
            <a:r>
              <a:rPr lang="pt-BR" sz="1800" b="1" dirty="0" err="1">
                <a:latin typeface="Gotham HTF Book" pitchFamily="2" charset="0"/>
              </a:rPr>
              <a:t>PreRemove</a:t>
            </a:r>
            <a:endParaRPr lang="pt-BR" sz="1800" b="1" dirty="0">
              <a:latin typeface="Gotham HTF Book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b="1" dirty="0">
                <a:latin typeface="Gotham HTF Book" pitchFamily="2" charset="0"/>
              </a:rPr>
              <a:t>@</a:t>
            </a:r>
            <a:r>
              <a:rPr lang="pt-BR" sz="1800" b="1" dirty="0" err="1">
                <a:latin typeface="Gotham HTF Book" pitchFamily="2" charset="0"/>
              </a:rPr>
              <a:t>PostRemove</a:t>
            </a:r>
            <a:endParaRPr lang="pt-BR" sz="1800" b="1" dirty="0">
              <a:latin typeface="Gotham HTF Book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b="1" dirty="0">
                <a:latin typeface="Gotham HTF Book" pitchFamily="2" charset="0"/>
              </a:rPr>
              <a:t>@</a:t>
            </a:r>
            <a:r>
              <a:rPr lang="pt-BR" sz="1800" b="1" dirty="0" err="1">
                <a:latin typeface="Gotham HTF Book" pitchFamily="2" charset="0"/>
              </a:rPr>
              <a:t>PreUpdate</a:t>
            </a:r>
            <a:endParaRPr lang="pt-BR" sz="1800" b="1" dirty="0">
              <a:latin typeface="Gotham HTF Book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b="1" dirty="0">
                <a:latin typeface="Gotham HTF Book" pitchFamily="2" charset="0"/>
              </a:rPr>
              <a:t>@PostUpdate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800" b="1" dirty="0">
                <a:latin typeface="Gotham HTF Book" pitchFamily="2" charset="0"/>
              </a:rPr>
              <a:t>@</a:t>
            </a:r>
            <a:r>
              <a:rPr lang="pt-BR" sz="1800" b="1" dirty="0" err="1">
                <a:latin typeface="Gotham HTF Book" pitchFamily="2" charset="0"/>
              </a:rPr>
              <a:t>PostLoad</a:t>
            </a: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b="1" dirty="0"/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endParaRPr lang="pt-BR" dirty="0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8B9E23-E872-5A4C-A242-A8B5464CE7E1}"/>
              </a:ext>
            </a:extLst>
          </p:cNvPr>
          <p:cNvCxnSpPr/>
          <p:nvPr/>
        </p:nvCxnSpPr>
        <p:spPr>
          <a:xfrm>
            <a:off x="3210472" y="1040524"/>
            <a:ext cx="0" cy="50554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8212FD-CD42-A744-89E8-62FB08FD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TRAJETÓRIA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CF0B4-BA8C-BC4C-81EC-AEBC503A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5" y="1263874"/>
            <a:ext cx="434421" cy="434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163EC2-7B2D-3B4A-A27B-24356C535E20}"/>
              </a:ext>
            </a:extLst>
          </p:cNvPr>
          <p:cNvSpPr/>
          <p:nvPr/>
        </p:nvSpPr>
        <p:spPr>
          <a:xfrm>
            <a:off x="3439510" y="1310575"/>
            <a:ext cx="195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JPA Introdução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6FF70-AF71-774F-AB3D-487FD648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5" y="1857652"/>
            <a:ext cx="434421" cy="4344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09EC2F-67DB-2041-BB98-8E3CBB36BF2B}"/>
              </a:ext>
            </a:extLst>
          </p:cNvPr>
          <p:cNvSpPr/>
          <p:nvPr/>
        </p:nvSpPr>
        <p:spPr>
          <a:xfrm>
            <a:off x="3439510" y="1904353"/>
            <a:ext cx="110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JPA API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9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384F2-43EB-344C-9877-71ED891F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215" y="142182"/>
            <a:ext cx="9409471" cy="783226"/>
          </a:xfrm>
        </p:spPr>
        <p:txBody>
          <a:bodyPr>
            <a:normAutofit/>
          </a:bodyPr>
          <a:lstStyle/>
          <a:p>
            <a:pPr algn="l"/>
            <a:r>
              <a:rPr lang="pt-BR" sz="2800" dirty="0">
                <a:solidFill>
                  <a:schemeClr val="tx2"/>
                </a:solidFill>
                <a:latin typeface="Gotham HTF Book" pitchFamily="2" charset="0"/>
              </a:rPr>
              <a:t>VOCÊ APRENDEU...</a:t>
            </a:r>
            <a:endParaRPr lang="pt-BR" sz="2400" dirty="0">
              <a:solidFill>
                <a:schemeClr val="tx2"/>
              </a:solidFill>
              <a:latin typeface="Gotham HTF Book" pitchFamily="2" charset="0"/>
            </a:endParaRP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D8370322-32AD-6E4E-8167-EA07A99B0A03}"/>
              </a:ext>
            </a:extLst>
          </p:cNvPr>
          <p:cNvSpPr txBox="1">
            <a:spLocks/>
          </p:cNvSpPr>
          <p:nvPr/>
        </p:nvSpPr>
        <p:spPr>
          <a:xfrm>
            <a:off x="2544417" y="1064556"/>
            <a:ext cx="6420679" cy="5016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800" dirty="0">
                <a:latin typeface="Gotham HTF Book" pitchFamily="2" charset="0"/>
              </a:rPr>
              <a:t>O que é o </a:t>
            </a:r>
            <a:r>
              <a:rPr lang="pt-BR" sz="1800" b="1" dirty="0" err="1">
                <a:latin typeface="Gotham HTF Book" pitchFamily="2" charset="0"/>
              </a:rPr>
              <a:t>Entity</a:t>
            </a:r>
            <a:r>
              <a:rPr lang="pt-BR" sz="1800" b="1" dirty="0">
                <a:latin typeface="Gotham HTF Book" pitchFamily="2" charset="0"/>
              </a:rPr>
              <a:t> Manager</a:t>
            </a:r>
            <a:r>
              <a:rPr lang="pt-BR" sz="1800" dirty="0">
                <a:latin typeface="Gotham HTF Book" pitchFamily="2" charset="0"/>
              </a:rPr>
              <a:t>, </a:t>
            </a:r>
            <a:r>
              <a:rPr lang="pt-BR" sz="1800" b="1" dirty="0" err="1">
                <a:latin typeface="Gotham HTF Book" pitchFamily="2" charset="0"/>
              </a:rPr>
              <a:t>Persistence</a:t>
            </a:r>
            <a:r>
              <a:rPr lang="pt-BR" sz="1800" b="1" dirty="0">
                <a:latin typeface="Gotham HTF Book" pitchFamily="2" charset="0"/>
              </a:rPr>
              <a:t> Unit </a:t>
            </a:r>
            <a:r>
              <a:rPr lang="pt-BR" sz="1800" dirty="0">
                <a:latin typeface="Gotham HTF Book" pitchFamily="2" charset="0"/>
              </a:rPr>
              <a:t>e </a:t>
            </a:r>
            <a:r>
              <a:rPr lang="pt-BR" sz="1800" b="1" dirty="0" err="1">
                <a:latin typeface="Gotham HTF Book" pitchFamily="2" charset="0"/>
              </a:rPr>
              <a:t>Persistence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b="1" dirty="0" err="1">
                <a:latin typeface="Gotham HTF Book" pitchFamily="2" charset="0"/>
              </a:rPr>
              <a:t>Context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800" dirty="0">
                <a:latin typeface="Gotham HTF Book" pitchFamily="2" charset="0"/>
              </a:rPr>
              <a:t>Obter uma </a:t>
            </a:r>
            <a:r>
              <a:rPr lang="pt-BR" sz="1800" b="1" dirty="0">
                <a:latin typeface="Gotham HTF Book" pitchFamily="2" charset="0"/>
              </a:rPr>
              <a:t>instância</a:t>
            </a:r>
            <a:r>
              <a:rPr lang="pt-BR" sz="1800" dirty="0">
                <a:latin typeface="Gotham HTF Book" pitchFamily="2" charset="0"/>
              </a:rPr>
              <a:t> do </a:t>
            </a:r>
            <a:r>
              <a:rPr lang="pt-BR" sz="1800" dirty="0" err="1">
                <a:latin typeface="Gotham HTF Book" pitchFamily="2" charset="0"/>
              </a:rPr>
              <a:t>Entity</a:t>
            </a:r>
            <a:r>
              <a:rPr lang="pt-BR" sz="1800" dirty="0">
                <a:latin typeface="Gotham HTF Book" pitchFamily="2" charset="0"/>
              </a:rPr>
              <a:t> Manager e a controlar as </a:t>
            </a:r>
            <a:r>
              <a:rPr lang="pt-BR" sz="1800" b="1" dirty="0">
                <a:latin typeface="Gotham HTF Book" pitchFamily="2" charset="0"/>
              </a:rPr>
              <a:t>transações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800" dirty="0">
                <a:latin typeface="Gotham HTF Book" pitchFamily="2" charset="0"/>
              </a:rPr>
              <a:t>Sobre os </a:t>
            </a:r>
            <a:r>
              <a:rPr lang="pt-BR" sz="1800" b="1" dirty="0">
                <a:latin typeface="Gotham HTF Book" pitchFamily="2" charset="0"/>
              </a:rPr>
              <a:t>estados</a:t>
            </a:r>
            <a:r>
              <a:rPr lang="pt-BR" sz="1800" dirty="0">
                <a:latin typeface="Gotham HTF Book" pitchFamily="2" charset="0"/>
              </a:rPr>
              <a:t> da </a:t>
            </a:r>
            <a:r>
              <a:rPr lang="pt-BR" sz="1800" b="1" dirty="0">
                <a:latin typeface="Gotham HTF Book" pitchFamily="2" charset="0"/>
              </a:rPr>
              <a:t>entidade</a:t>
            </a:r>
            <a:r>
              <a:rPr lang="pt-BR" sz="1800" dirty="0">
                <a:latin typeface="Gotham HTF Book" pitchFamily="2" charset="0"/>
              </a:rPr>
              <a:t> e os </a:t>
            </a:r>
            <a:r>
              <a:rPr lang="pt-BR" sz="1800" b="1" dirty="0">
                <a:latin typeface="Gotham HTF Book" pitchFamily="2" charset="0"/>
              </a:rPr>
              <a:t>métodos: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 err="1">
                <a:latin typeface="Gotham HTF Book" pitchFamily="2" charset="0"/>
              </a:rPr>
              <a:t>Persist</a:t>
            </a:r>
            <a:r>
              <a:rPr lang="pt-BR" sz="1600" dirty="0">
                <a:latin typeface="Gotham HTF Book" pitchFamily="2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>
                <a:latin typeface="Gotham HTF Book" pitchFamily="2" charset="0"/>
              </a:rPr>
              <a:t>Merge;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 err="1">
                <a:latin typeface="Gotham HTF Book" pitchFamily="2" charset="0"/>
              </a:rPr>
              <a:t>Find</a:t>
            </a:r>
            <a:r>
              <a:rPr lang="pt-BR" sz="1600" dirty="0">
                <a:latin typeface="Gotham HTF Book" pitchFamily="2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 err="1">
                <a:latin typeface="Gotham HTF Book" pitchFamily="2" charset="0"/>
              </a:rPr>
              <a:t>Refresh</a:t>
            </a:r>
            <a:r>
              <a:rPr lang="pt-BR" sz="1600" dirty="0">
                <a:latin typeface="Gotham HTF Book" pitchFamily="2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>
                <a:latin typeface="Gotham HTF Book" pitchFamily="2" charset="0"/>
              </a:rPr>
              <a:t>Remove;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800" dirty="0">
                <a:latin typeface="Gotham HTF Book" pitchFamily="2" charset="0"/>
              </a:rPr>
              <a:t>Métodos do </a:t>
            </a:r>
            <a:r>
              <a:rPr lang="pt-BR" sz="1800" b="1" dirty="0">
                <a:latin typeface="Gotham HTF Book" pitchFamily="2" charset="0"/>
              </a:rPr>
              <a:t>ciclo de vida </a:t>
            </a:r>
            <a:r>
              <a:rPr lang="pt-BR" sz="1800" dirty="0">
                <a:latin typeface="Gotham HTF Book" pitchFamily="2" charset="0"/>
              </a:rPr>
              <a:t>da entidade;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endParaRPr lang="pt-BR" sz="1400" dirty="0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171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BD78D8-5F76-134E-B2C0-CF063B49F493}"/>
              </a:ext>
            </a:extLst>
          </p:cNvPr>
          <p:cNvSpPr txBox="1"/>
          <p:nvPr/>
        </p:nvSpPr>
        <p:spPr>
          <a:xfrm>
            <a:off x="3888000" y="6159756"/>
            <a:ext cx="5100480" cy="602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>
                <a:solidFill>
                  <a:srgbClr val="000000"/>
                </a:solidFill>
              </a:defRPr>
            </a:pPr>
            <a:r>
              <a:rPr lang="pt-BR" sz="1300" b="0" i="1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Noto Sans CJK SC Thin" pitchFamily="2"/>
                <a:cs typeface="DejaVu Sans Condensed" pitchFamily="2"/>
              </a:rPr>
              <a:t>“Aprender é a única coisa que a mente nunca se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>
                <a:solidFill>
                  <a:srgbClr val="000000"/>
                </a:solidFill>
              </a:defRPr>
            </a:pPr>
            <a:r>
              <a:rPr lang="pt-BR" sz="1300" b="0" i="1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Noto Sans CJK SC Thin" pitchFamily="2"/>
                <a:cs typeface="DejaVu Sans Condensed" pitchFamily="2"/>
              </a:rPr>
              <a:t>cansa, nunca tem medo e nunca se arrepende”</a:t>
            </a:r>
          </a:p>
        </p:txBody>
      </p:sp>
    </p:spTree>
    <p:extLst>
      <p:ext uri="{BB962C8B-B14F-4D97-AF65-F5344CB8AC3E}">
        <p14:creationId xmlns:p14="http://schemas.microsoft.com/office/powerpoint/2010/main" val="368401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6A22F6A-D5CD-8C40-A5B5-EC664A89C563}"/>
              </a:ext>
            </a:extLst>
          </p:cNvPr>
          <p:cNvSpPr txBox="1">
            <a:spLocks/>
          </p:cNvSpPr>
          <p:nvPr/>
        </p:nvSpPr>
        <p:spPr>
          <a:xfrm>
            <a:off x="2354317" y="447839"/>
            <a:ext cx="3035300" cy="39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Gotham HTF Book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Gotham-Book"/>
              </a:rPr>
              <a:t>#03 - AGENDA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5FE1A678-9EA2-B44C-85C2-5543A70E6005}"/>
              </a:ext>
            </a:extLst>
          </p:cNvPr>
          <p:cNvSpPr txBox="1">
            <a:spLocks/>
          </p:cNvSpPr>
          <p:nvPr/>
        </p:nvSpPr>
        <p:spPr>
          <a:xfrm>
            <a:off x="2723274" y="1172543"/>
            <a:ext cx="5937250" cy="39512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Entity</a:t>
            </a: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 Manager</a:t>
            </a: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Persistence</a:t>
            </a: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 Unit e </a:t>
            </a: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Persistence</a:t>
            </a: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Context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Obter um </a:t>
            </a: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Entity</a:t>
            </a: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 Manager</a:t>
            </a: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Controlar as transações</a:t>
            </a: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Estados de uma Entidade</a:t>
            </a: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Métodos do </a:t>
            </a: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Entity</a:t>
            </a: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 Manager:</a:t>
            </a: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 err="1">
                <a:solidFill>
                  <a:schemeClr val="bg1"/>
                </a:solidFill>
                <a:latin typeface="Gotham HTF Book" pitchFamily="2" charset="0"/>
              </a:rPr>
              <a:t>Persist</a:t>
            </a:r>
            <a:endParaRPr lang="pt-BR" altLang="pt-BR" sz="1600" dirty="0">
              <a:solidFill>
                <a:schemeClr val="bg1"/>
              </a:solidFill>
              <a:latin typeface="Gotham HTF Book" pitchFamily="2" charset="0"/>
            </a:endParaRP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 err="1">
                <a:solidFill>
                  <a:schemeClr val="bg1"/>
                </a:solidFill>
                <a:latin typeface="Gotham HTF Book" pitchFamily="2" charset="0"/>
              </a:rPr>
              <a:t>Find</a:t>
            </a:r>
            <a:endParaRPr lang="pt-BR" altLang="pt-BR" sz="1600" dirty="0">
              <a:solidFill>
                <a:schemeClr val="bg1"/>
              </a:solidFill>
              <a:latin typeface="Gotham HTF Book" pitchFamily="2" charset="0"/>
            </a:endParaRP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Merge</a:t>
            </a: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 err="1">
                <a:solidFill>
                  <a:schemeClr val="bg1"/>
                </a:solidFill>
                <a:latin typeface="Gotham HTF Book" pitchFamily="2" charset="0"/>
              </a:rPr>
              <a:t>Refresh</a:t>
            </a:r>
            <a:endParaRPr lang="pt-BR" altLang="pt-BR" sz="1600" dirty="0">
              <a:solidFill>
                <a:schemeClr val="bg1"/>
              </a:solidFill>
              <a:latin typeface="Gotham HTF Book" pitchFamily="2" charset="0"/>
            </a:endParaRP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Remove</a:t>
            </a: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Métodos do ciclo de vida da Entidade</a:t>
            </a:r>
          </a:p>
          <a:p>
            <a:pPr>
              <a:buFont typeface="Wingdings" pitchFamily="2" charset="2"/>
              <a:buChar char="§"/>
            </a:pP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31449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JPA –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JAVA PERSISTENCE API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39AEB5C-0151-0E41-BB3B-4354295EF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384" y="1055480"/>
            <a:ext cx="8293231" cy="3951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latin typeface="Gotham HTF Book" pitchFamily="2" charset="0"/>
              </a:rPr>
              <a:t>Especificação</a:t>
            </a:r>
            <a:r>
              <a:rPr lang="pt-BR" sz="2000" dirty="0">
                <a:latin typeface="Gotham HTF Book" pitchFamily="2" charset="0"/>
              </a:rPr>
              <a:t> independente de fabricante;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Elementos principais:</a:t>
            </a:r>
          </a:p>
          <a:p>
            <a:pPr lvl="1">
              <a:lnSpc>
                <a:spcPct val="150000"/>
              </a:lnSpc>
            </a:pPr>
            <a:r>
              <a:rPr lang="pt-BR" sz="2000" b="1" dirty="0">
                <a:latin typeface="Gotham HTF Book" pitchFamily="2" charset="0"/>
              </a:rPr>
              <a:t>Anotações</a:t>
            </a:r>
            <a:r>
              <a:rPr lang="pt-BR" sz="2000" dirty="0">
                <a:latin typeface="Gotham HTF Book" pitchFamily="2" charset="0"/>
              </a:rPr>
              <a:t> para mapeamento O/R;</a:t>
            </a:r>
          </a:p>
          <a:p>
            <a:pPr lvl="1">
              <a:lnSpc>
                <a:spcPct val="150000"/>
              </a:lnSpc>
            </a:pPr>
            <a:r>
              <a:rPr lang="pt-BR" sz="2000" b="1" dirty="0">
                <a:latin typeface="Gotham HTF Book" pitchFamily="2" charset="0"/>
              </a:rPr>
              <a:t>API</a:t>
            </a:r>
            <a:r>
              <a:rPr lang="pt-BR" sz="2000" dirty="0">
                <a:latin typeface="Gotham HTF Book" pitchFamily="2" charset="0"/>
              </a:rPr>
              <a:t> para </a:t>
            </a:r>
            <a:r>
              <a:rPr lang="pt-BR" sz="2000" b="1" dirty="0">
                <a:latin typeface="Gotham HTF Book" pitchFamily="2" charset="0"/>
              </a:rPr>
              <a:t>persistência</a:t>
            </a:r>
            <a:r>
              <a:rPr lang="pt-BR" sz="2000" dirty="0">
                <a:latin typeface="Gotham HTF Book" pitchFamily="2" charset="0"/>
              </a:rPr>
              <a:t> de entidades;</a:t>
            </a:r>
          </a:p>
          <a:p>
            <a:pPr lvl="1"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Linguagem de consultas </a:t>
            </a:r>
            <a:r>
              <a:rPr lang="pt-BR" sz="2000" b="1" dirty="0">
                <a:latin typeface="Gotham HTF Book" pitchFamily="2" charset="0"/>
              </a:rPr>
              <a:t>JPQL</a:t>
            </a:r>
            <a:r>
              <a:rPr lang="pt-BR" sz="2000" dirty="0">
                <a:latin typeface="Gotham HTF Book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Implementação </a:t>
            </a:r>
            <a:r>
              <a:rPr lang="pt-BR" sz="2000" dirty="0" err="1">
                <a:latin typeface="Gotham HTF Book" pitchFamily="2" charset="0"/>
              </a:rPr>
              <a:t>Hibernate</a:t>
            </a:r>
            <a:r>
              <a:rPr lang="pt-BR" sz="2000" dirty="0">
                <a:latin typeface="Gotham HTF Book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sz="2000" dirty="0" err="1">
                <a:latin typeface="Gotham HTF Book" pitchFamily="2" charset="0"/>
              </a:rPr>
              <a:t>Hibernate</a:t>
            </a:r>
            <a:r>
              <a:rPr lang="pt-BR" sz="2000" dirty="0">
                <a:latin typeface="Gotham HTF Book" pitchFamily="2" charset="0"/>
              </a:rPr>
              <a:t> Core;</a:t>
            </a:r>
          </a:p>
          <a:p>
            <a:pPr lvl="1">
              <a:lnSpc>
                <a:spcPct val="150000"/>
              </a:lnSpc>
            </a:pPr>
            <a:r>
              <a:rPr lang="pt-BR" sz="2000" dirty="0" err="1">
                <a:latin typeface="Gotham HTF Book" pitchFamily="2" charset="0"/>
              </a:rPr>
              <a:t>Hibernate</a:t>
            </a:r>
            <a:r>
              <a:rPr lang="pt-BR" sz="2000" dirty="0">
                <a:latin typeface="Gotham HTF Book" pitchFamily="2" charset="0"/>
              </a:rPr>
              <a:t> </a:t>
            </a:r>
            <a:r>
              <a:rPr lang="pt-BR" sz="2000" dirty="0" err="1">
                <a:latin typeface="Gotham HTF Book" pitchFamily="2" charset="0"/>
              </a:rPr>
              <a:t>Annotations</a:t>
            </a:r>
            <a:r>
              <a:rPr lang="pt-BR" sz="2000" dirty="0">
                <a:latin typeface="Gotham HTF Book" pitchFamily="2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pt-BR" sz="2000" dirty="0" err="1">
                <a:latin typeface="Gotham HTF Book" pitchFamily="2" charset="0"/>
              </a:rPr>
              <a:t>Hibernate</a:t>
            </a:r>
            <a:r>
              <a:rPr lang="pt-BR" sz="2000" dirty="0">
                <a:latin typeface="Gotham HTF Book" pitchFamily="2" charset="0"/>
              </a:rPr>
              <a:t> </a:t>
            </a:r>
            <a:r>
              <a:rPr lang="pt-BR" sz="2000" dirty="0" err="1">
                <a:latin typeface="Gotham HTF Book" pitchFamily="2" charset="0"/>
              </a:rPr>
              <a:t>Entity</a:t>
            </a:r>
            <a:r>
              <a:rPr lang="pt-BR" sz="2000" dirty="0">
                <a:latin typeface="Gotham HTF Book" pitchFamily="2" charset="0"/>
              </a:rPr>
              <a:t> Manager;</a:t>
            </a: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7D28E-1058-0F48-8FC1-6A0F144E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47" y="438536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8894" y="2685547"/>
            <a:ext cx="5882982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Gotham HTF Book" pitchFamily="2" charset="0"/>
              </a:rPr>
              <a:t>ENTITY MANAGER</a:t>
            </a:r>
          </a:p>
        </p:txBody>
      </p:sp>
    </p:spTree>
    <p:extLst>
      <p:ext uri="{BB962C8B-B14F-4D97-AF65-F5344CB8AC3E}">
        <p14:creationId xmlns:p14="http://schemas.microsoft.com/office/powerpoint/2010/main" val="6533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ENTITY MANAGER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96AC03E-1F66-D24C-BA7B-8F72DE9AD096}"/>
              </a:ext>
            </a:extLst>
          </p:cNvPr>
          <p:cNvSpPr txBox="1">
            <a:spLocks/>
          </p:cNvSpPr>
          <p:nvPr/>
        </p:nvSpPr>
        <p:spPr>
          <a:xfrm>
            <a:off x="361884" y="1025663"/>
            <a:ext cx="8420232" cy="395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Unidade central para </a:t>
            </a:r>
            <a:r>
              <a:rPr lang="pt-BR" sz="2000" b="1" dirty="0">
                <a:latin typeface="Gotham HTF Book" pitchFamily="2" charset="0"/>
              </a:rPr>
              <a:t>gerenciamento</a:t>
            </a:r>
            <a:r>
              <a:rPr lang="pt-BR" sz="2000" dirty="0">
                <a:latin typeface="Gotham HTF Book" pitchFamily="2" charset="0"/>
              </a:rPr>
              <a:t> de </a:t>
            </a:r>
            <a:r>
              <a:rPr lang="pt-BR" sz="2000" b="1" dirty="0">
                <a:latin typeface="Gotham HTF Book" pitchFamily="2" charset="0"/>
              </a:rPr>
              <a:t>entidades</a:t>
            </a:r>
            <a:r>
              <a:rPr lang="pt-BR" sz="2000" dirty="0">
                <a:latin typeface="Gotham HTF Book" pitchFamily="2" charset="0"/>
              </a:rPr>
              <a:t> na JPA por meio de uma </a:t>
            </a:r>
            <a:r>
              <a:rPr lang="pt-BR" sz="2000" b="1" dirty="0">
                <a:latin typeface="Gotham HTF Book" pitchFamily="2" charset="0"/>
              </a:rPr>
              <a:t>API padronizada</a:t>
            </a:r>
            <a:r>
              <a:rPr lang="pt-BR" sz="2000" dirty="0">
                <a:latin typeface="Gotham HTF Book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latin typeface="Gotham HTF Book" pitchFamily="2" charset="0"/>
              </a:rPr>
              <a:t>Responsável</a:t>
            </a:r>
            <a:r>
              <a:rPr lang="pt-BR" sz="2000" dirty="0">
                <a:latin typeface="Gotham HTF Book" pitchFamily="2" charset="0"/>
              </a:rPr>
              <a:t> pela </a:t>
            </a:r>
            <a:r>
              <a:rPr lang="pt-BR" sz="2000" b="1" dirty="0">
                <a:latin typeface="Gotham HTF Book" pitchFamily="2" charset="0"/>
              </a:rPr>
              <a:t>criação</a:t>
            </a:r>
            <a:r>
              <a:rPr lang="pt-BR" sz="2000" dirty="0">
                <a:latin typeface="Gotham HTF Book" pitchFamily="2" charset="0"/>
              </a:rPr>
              <a:t>, </a:t>
            </a:r>
            <a:r>
              <a:rPr lang="pt-BR" sz="2000" b="1" dirty="0">
                <a:latin typeface="Gotham HTF Book" pitchFamily="2" charset="0"/>
              </a:rPr>
              <a:t>atualização</a:t>
            </a:r>
            <a:r>
              <a:rPr lang="pt-BR" sz="2000" dirty="0">
                <a:latin typeface="Gotham HTF Book" pitchFamily="2" charset="0"/>
              </a:rPr>
              <a:t>, </a:t>
            </a:r>
            <a:r>
              <a:rPr lang="pt-BR" sz="2000" b="1" dirty="0">
                <a:latin typeface="Gotham HTF Book" pitchFamily="2" charset="0"/>
              </a:rPr>
              <a:t>remoção</a:t>
            </a:r>
            <a:r>
              <a:rPr lang="pt-BR" sz="2000" dirty="0">
                <a:latin typeface="Gotham HTF Book" pitchFamily="2" charset="0"/>
              </a:rPr>
              <a:t> e </a:t>
            </a:r>
            <a:r>
              <a:rPr lang="pt-BR" sz="2000" b="1" dirty="0">
                <a:latin typeface="Gotham HTF Book" pitchFamily="2" charset="0"/>
              </a:rPr>
              <a:t>consultas</a:t>
            </a:r>
            <a:r>
              <a:rPr lang="pt-BR" sz="2000" dirty="0">
                <a:latin typeface="Gotham HTF Book" pitchFamily="2" charset="0"/>
              </a:rPr>
              <a:t> às entidades;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Outras atribuições: controle de transações, gerenciamento de </a:t>
            </a:r>
            <a:r>
              <a:rPr lang="pt-BR" sz="2000" i="1" dirty="0">
                <a:latin typeface="Gotham HTF Book" pitchFamily="2" charset="0"/>
              </a:rPr>
              <a:t>cache</a:t>
            </a:r>
            <a:r>
              <a:rPr lang="pt-BR" sz="2000" dirty="0">
                <a:latin typeface="Gotham HTF Book" pitchFamily="2" charset="0"/>
              </a:rPr>
              <a:t>, etc...;</a:t>
            </a: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F5BBB7-954D-D048-AC5D-CCCFC3D3C034}"/>
              </a:ext>
            </a:extLst>
          </p:cNvPr>
          <p:cNvSpPr/>
          <p:nvPr/>
        </p:nvSpPr>
        <p:spPr>
          <a:xfrm>
            <a:off x="496957" y="4400480"/>
            <a:ext cx="1987826" cy="1103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Gotham HTF Book" pitchFamily="2" charset="0"/>
              </a:rPr>
              <a:t>Entidade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09AB69-AF12-C847-AF96-2DD19E15BE1E}"/>
              </a:ext>
            </a:extLst>
          </p:cNvPr>
          <p:cNvSpPr/>
          <p:nvPr/>
        </p:nvSpPr>
        <p:spPr>
          <a:xfrm>
            <a:off x="3771007" y="4400479"/>
            <a:ext cx="2136913" cy="1103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latin typeface="Gotham HTF Book" pitchFamily="2" charset="0"/>
              </a:rPr>
              <a:t>Entity</a:t>
            </a:r>
            <a:r>
              <a:rPr lang="pt-BR" b="1" dirty="0">
                <a:latin typeface="Gotham HTF Book" pitchFamily="2" charset="0"/>
              </a:rPr>
              <a:t> Manager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EFA9B39-0F57-ED4D-B09D-3F29C82490E6}"/>
              </a:ext>
            </a:extLst>
          </p:cNvPr>
          <p:cNvSpPr/>
          <p:nvPr/>
        </p:nvSpPr>
        <p:spPr>
          <a:xfrm>
            <a:off x="7194144" y="4350783"/>
            <a:ext cx="1391478" cy="115293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Gotham HTF Book" pitchFamily="2" charset="0"/>
              </a:rPr>
              <a:t>Banco de Dados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E8CA5C87-0243-EF43-ABBE-3229C03DD59E}"/>
              </a:ext>
            </a:extLst>
          </p:cNvPr>
          <p:cNvSpPr/>
          <p:nvPr/>
        </p:nvSpPr>
        <p:spPr>
          <a:xfrm>
            <a:off x="2648779" y="4768227"/>
            <a:ext cx="964095" cy="41744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F75CB15-A914-5B49-9B1A-2A232C0E7385}"/>
              </a:ext>
            </a:extLst>
          </p:cNvPr>
          <p:cNvSpPr/>
          <p:nvPr/>
        </p:nvSpPr>
        <p:spPr>
          <a:xfrm>
            <a:off x="6077779" y="4775611"/>
            <a:ext cx="964095" cy="41744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ENTITY MANAGER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5789A0AF-8E7E-6D44-B2E5-2944FCA1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5834" y="806726"/>
            <a:ext cx="8712332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Uma aplicação deve ter acesso a uma instância do </a:t>
            </a:r>
            <a:r>
              <a:rPr lang="pt-BR" sz="1800" b="1" dirty="0" err="1">
                <a:latin typeface="Gotham HTF Book" pitchFamily="2" charset="0"/>
              </a:rPr>
              <a:t>Entity</a:t>
            </a:r>
            <a:r>
              <a:rPr lang="pt-BR" sz="1800" b="1" dirty="0">
                <a:latin typeface="Gotham HTF Book" pitchFamily="2" charset="0"/>
              </a:rPr>
              <a:t> Manager </a:t>
            </a:r>
            <a:r>
              <a:rPr lang="pt-BR" sz="1800" dirty="0">
                <a:latin typeface="Gotham HTF Book" pitchFamily="2" charset="0"/>
              </a:rPr>
              <a:t>para realizar as operações de persistência;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r>
              <a:rPr lang="pt-BR" sz="1800" dirty="0">
                <a:latin typeface="Gotham HTF Book" pitchFamily="2" charset="0"/>
              </a:rPr>
              <a:t>Existem </a:t>
            </a:r>
            <a:r>
              <a:rPr lang="pt-BR" sz="1800" b="1" dirty="0">
                <a:latin typeface="Gotham HTF Book" pitchFamily="2" charset="0"/>
              </a:rPr>
              <a:t>duas</a:t>
            </a:r>
            <a:r>
              <a:rPr lang="pt-BR" sz="1800" dirty="0">
                <a:latin typeface="Gotham HTF Book" pitchFamily="2" charset="0"/>
              </a:rPr>
              <a:t> formas de obter-se um </a:t>
            </a:r>
            <a:r>
              <a:rPr lang="pt-BR" sz="1800" b="1" dirty="0" err="1">
                <a:latin typeface="Gotham HTF Book" pitchFamily="2" charset="0"/>
              </a:rPr>
              <a:t>Entity</a:t>
            </a:r>
            <a:r>
              <a:rPr lang="pt-BR" sz="1800" b="1" dirty="0">
                <a:latin typeface="Gotham HTF Book" pitchFamily="2" charset="0"/>
              </a:rPr>
              <a:t> Manager</a:t>
            </a:r>
            <a:r>
              <a:rPr lang="pt-BR" sz="1800" dirty="0">
                <a:latin typeface="Gotham HTF Book" pitchFamily="2" charset="0"/>
              </a:rPr>
              <a:t>:</a:t>
            </a: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t-BR" sz="1800" b="1" i="1" dirty="0" err="1">
                <a:latin typeface="Gotham HTF Book" pitchFamily="2" charset="0"/>
              </a:rPr>
              <a:t>Application</a:t>
            </a:r>
            <a:r>
              <a:rPr lang="pt-BR" sz="1800" b="1" i="1" dirty="0">
                <a:latin typeface="Gotham HTF Book" pitchFamily="2" charset="0"/>
              </a:rPr>
              <a:t> </a:t>
            </a:r>
            <a:r>
              <a:rPr lang="pt-BR" sz="1800" b="1" i="1" dirty="0" err="1">
                <a:latin typeface="Gotham HTF Book" pitchFamily="2" charset="0"/>
              </a:rPr>
              <a:t>Managed</a:t>
            </a:r>
            <a:r>
              <a:rPr lang="pt-BR" sz="1800" b="1" i="1" dirty="0">
                <a:latin typeface="Gotham HTF Book" pitchFamily="2" charset="0"/>
              </a:rPr>
              <a:t> </a:t>
            </a:r>
            <a:r>
              <a:rPr lang="pt-BR" sz="1800" b="1" i="1" dirty="0" err="1">
                <a:latin typeface="Gotham HTF Book" pitchFamily="2" charset="0"/>
              </a:rPr>
              <a:t>Entity</a:t>
            </a:r>
            <a:r>
              <a:rPr lang="pt-BR" sz="1800" b="1" i="1" dirty="0">
                <a:latin typeface="Gotham HTF Book" pitchFamily="2" charset="0"/>
              </a:rPr>
              <a:t> Manager:</a:t>
            </a:r>
            <a:r>
              <a:rPr lang="pt-BR" sz="1800" i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A </a:t>
            </a:r>
            <a:r>
              <a:rPr lang="pt-BR" sz="1800" b="1" dirty="0">
                <a:latin typeface="Gotham HTF Book" pitchFamily="2" charset="0"/>
              </a:rPr>
              <a:t>própria aplicação </a:t>
            </a:r>
            <a:r>
              <a:rPr lang="pt-BR" sz="1800" dirty="0">
                <a:latin typeface="Gotham HTF Book" pitchFamily="2" charset="0"/>
              </a:rPr>
              <a:t>obtém um </a:t>
            </a:r>
            <a:r>
              <a:rPr lang="pt-BR" sz="1800" dirty="0" err="1">
                <a:latin typeface="Gotham HTF Book" pitchFamily="2" charset="0"/>
              </a:rPr>
              <a:t>Entity</a:t>
            </a:r>
            <a:r>
              <a:rPr lang="pt-BR" sz="1800" dirty="0">
                <a:latin typeface="Gotham HTF Book" pitchFamily="2" charset="0"/>
              </a:rPr>
              <a:t> Manager e o fecha utilizando métodos da API apropriados;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pt-BR" sz="1800" dirty="0">
              <a:latin typeface="Gotham HTF Book" pitchFamily="2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t-BR" sz="1800" b="1" i="1" dirty="0">
                <a:latin typeface="Gotham HTF Book" pitchFamily="2" charset="0"/>
              </a:rPr>
              <a:t>Container </a:t>
            </a:r>
            <a:r>
              <a:rPr lang="pt-BR" sz="1800" b="1" i="1" dirty="0" err="1">
                <a:latin typeface="Gotham HTF Book" pitchFamily="2" charset="0"/>
              </a:rPr>
              <a:t>Managed</a:t>
            </a:r>
            <a:r>
              <a:rPr lang="pt-BR" sz="1800" b="1" i="1" dirty="0">
                <a:latin typeface="Gotham HTF Book" pitchFamily="2" charset="0"/>
              </a:rPr>
              <a:t> </a:t>
            </a:r>
            <a:r>
              <a:rPr lang="pt-BR" sz="1800" b="1" i="1" dirty="0" err="1">
                <a:latin typeface="Gotham HTF Book" pitchFamily="2" charset="0"/>
              </a:rPr>
              <a:t>Entity</a:t>
            </a:r>
            <a:r>
              <a:rPr lang="pt-BR" sz="1800" b="1" i="1" dirty="0">
                <a:latin typeface="Gotham HTF Book" pitchFamily="2" charset="0"/>
              </a:rPr>
              <a:t> Manager:</a:t>
            </a:r>
            <a:r>
              <a:rPr lang="pt-BR" sz="1800" i="1" dirty="0">
                <a:latin typeface="Gotham HTF Book" pitchFamily="2" charset="0"/>
              </a:rPr>
              <a:t> </a:t>
            </a:r>
            <a:r>
              <a:rPr lang="pt-BR" sz="1800" dirty="0">
                <a:latin typeface="Gotham HTF Book" pitchFamily="2" charset="0"/>
              </a:rPr>
              <a:t>Um </a:t>
            </a:r>
            <a:r>
              <a:rPr lang="pt-BR" sz="1800" b="1" dirty="0">
                <a:latin typeface="Gotham HTF Book" pitchFamily="2" charset="0"/>
              </a:rPr>
              <a:t>container</a:t>
            </a:r>
            <a:r>
              <a:rPr lang="pt-BR" sz="1800" dirty="0">
                <a:latin typeface="Gotham HTF Book" pitchFamily="2" charset="0"/>
              </a:rPr>
              <a:t> instância e </a:t>
            </a:r>
            <a:r>
              <a:rPr lang="pt-BR" sz="1800" b="1" dirty="0">
                <a:latin typeface="Gotham HTF Book" pitchFamily="2" charset="0"/>
              </a:rPr>
              <a:t>gerencia</a:t>
            </a:r>
            <a:r>
              <a:rPr lang="pt-BR" sz="1800" dirty="0">
                <a:latin typeface="Gotham HTF Book" pitchFamily="2" charset="0"/>
              </a:rPr>
              <a:t> o </a:t>
            </a:r>
            <a:r>
              <a:rPr lang="pt-BR" sz="1800" b="1" dirty="0" err="1">
                <a:latin typeface="Gotham HTF Book" pitchFamily="2" charset="0"/>
              </a:rPr>
              <a:t>Entity</a:t>
            </a:r>
            <a:r>
              <a:rPr lang="pt-BR" sz="1800" b="1" dirty="0">
                <a:latin typeface="Gotham HTF Book" pitchFamily="2" charset="0"/>
              </a:rPr>
              <a:t> Manager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Gotham HTF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r>
              <a:rPr lang="pt-BR" sz="1800" dirty="0">
                <a:latin typeface="Gotham HTF Book" pitchFamily="2" charset="0"/>
              </a:rPr>
              <a:t>			Vamos trabalhar neste momento com o </a:t>
            </a:r>
            <a:r>
              <a:rPr lang="pt-BR" sz="1800" b="1" dirty="0" err="1">
                <a:latin typeface="Gotham HTF Book" pitchFamily="2" charset="0"/>
              </a:rPr>
              <a:t>Application</a:t>
            </a:r>
            <a:r>
              <a:rPr lang="pt-BR" sz="1800" b="1" dirty="0">
                <a:latin typeface="Gotham HTF Book" pitchFamily="2" charset="0"/>
              </a:rPr>
              <a:t> </a:t>
            </a:r>
            <a:r>
              <a:rPr lang="pt-BR" sz="1800" b="1" dirty="0" err="1">
                <a:latin typeface="Gotham HTF Book" pitchFamily="2" charset="0"/>
              </a:rPr>
              <a:t>Managed</a:t>
            </a:r>
            <a:r>
              <a:rPr lang="pt-BR" sz="1800" dirty="0">
                <a:latin typeface="Gotham HTF Book" pitchFamily="2" charset="0"/>
              </a:rPr>
              <a:t>.</a:t>
            </a: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1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PERSISTENCE UNIT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0C5295A3-EF19-5D4B-84E9-D0442A68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334" y="746668"/>
            <a:ext cx="8839332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Uma </a:t>
            </a:r>
            <a:r>
              <a:rPr lang="pt-BR" sz="1800" b="1" dirty="0" err="1">
                <a:latin typeface="Gotham HTF Book" pitchFamily="2" charset="0"/>
              </a:rPr>
              <a:t>Persistence</a:t>
            </a:r>
            <a:r>
              <a:rPr lang="pt-BR" sz="1800" b="1" dirty="0">
                <a:latin typeface="Gotham HTF Book" pitchFamily="2" charset="0"/>
              </a:rPr>
              <a:t> Unit </a:t>
            </a:r>
            <a:r>
              <a:rPr lang="pt-BR" sz="1800" dirty="0">
                <a:latin typeface="Gotham HTF Book" pitchFamily="2" charset="0"/>
              </a:rPr>
              <a:t>define todas as configurações necessárias para que um </a:t>
            </a:r>
            <a:r>
              <a:rPr lang="pt-BR" sz="1800" b="1" dirty="0" err="1">
                <a:latin typeface="Gotham HTF Book" pitchFamily="2" charset="0"/>
              </a:rPr>
              <a:t>Entity</a:t>
            </a:r>
            <a:r>
              <a:rPr lang="pt-BR" sz="1800" b="1" dirty="0">
                <a:latin typeface="Gotham HTF Book" pitchFamily="2" charset="0"/>
              </a:rPr>
              <a:t> Manager </a:t>
            </a:r>
            <a:r>
              <a:rPr lang="pt-BR" sz="1800" dirty="0">
                <a:latin typeface="Gotham HTF Book" pitchFamily="2" charset="0"/>
              </a:rPr>
              <a:t>consiga efetuar a persistência de um conjunto de entidades;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Na </a:t>
            </a:r>
            <a:r>
              <a:rPr lang="pt-BR" sz="1800" b="1" dirty="0" err="1">
                <a:latin typeface="Gotham HTF Book" pitchFamily="2" charset="0"/>
              </a:rPr>
              <a:t>Persistence</a:t>
            </a:r>
            <a:r>
              <a:rPr lang="pt-BR" sz="1800" b="1" dirty="0">
                <a:latin typeface="Gotham HTF Book" pitchFamily="2" charset="0"/>
              </a:rPr>
              <a:t> Unit </a:t>
            </a:r>
            <a:r>
              <a:rPr lang="pt-BR" sz="1800" dirty="0">
                <a:latin typeface="Gotham HTF Book" pitchFamily="2" charset="0"/>
              </a:rPr>
              <a:t>definimos as configurações do banco de dados, a </a:t>
            </a:r>
            <a:r>
              <a:rPr lang="pt-BR" sz="1800" b="1" dirty="0">
                <a:latin typeface="Gotham HTF Book" pitchFamily="2" charset="0"/>
              </a:rPr>
              <a:t>URL</a:t>
            </a:r>
            <a:r>
              <a:rPr lang="pt-BR" sz="1800" dirty="0">
                <a:latin typeface="Gotham HTF Book" pitchFamily="2" charset="0"/>
              </a:rPr>
              <a:t> de conexão, usuário, senha e etc..;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Cada </a:t>
            </a:r>
            <a:r>
              <a:rPr lang="pt-BR" sz="1800" b="1" dirty="0" err="1">
                <a:latin typeface="Gotham HTF Book" pitchFamily="2" charset="0"/>
              </a:rPr>
              <a:t>Persistence</a:t>
            </a:r>
            <a:r>
              <a:rPr lang="pt-BR" sz="1800" b="1" dirty="0">
                <a:latin typeface="Gotham HTF Book" pitchFamily="2" charset="0"/>
              </a:rPr>
              <a:t> Unit </a:t>
            </a:r>
            <a:r>
              <a:rPr lang="pt-BR" sz="1800" dirty="0">
                <a:latin typeface="Gotham HTF Book" pitchFamily="2" charset="0"/>
              </a:rPr>
              <a:t>é identificada por um nome dentro do arquivo </a:t>
            </a:r>
            <a:r>
              <a:rPr lang="pt-BR" sz="1800" b="1" dirty="0">
                <a:latin typeface="Gotham HTF Book" pitchFamily="2" charset="0"/>
              </a:rPr>
              <a:t>persistence.xml </a:t>
            </a:r>
            <a:r>
              <a:rPr lang="pt-BR" sz="1800" dirty="0">
                <a:latin typeface="Gotham HTF Book" pitchFamily="2" charset="0"/>
              </a:rPr>
              <a:t>na pasta </a:t>
            </a:r>
            <a:r>
              <a:rPr lang="pt-BR" sz="1800" b="1" dirty="0">
                <a:latin typeface="Gotham HTF Book" pitchFamily="2" charset="0"/>
              </a:rPr>
              <a:t>META-INF;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B1E497-E93F-ED4F-AF48-002DC2981CD8}"/>
              </a:ext>
            </a:extLst>
          </p:cNvPr>
          <p:cNvSpPr/>
          <p:nvPr/>
        </p:nvSpPr>
        <p:spPr>
          <a:xfrm>
            <a:off x="496957" y="4032737"/>
            <a:ext cx="1987826" cy="1103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Gotham Book" panose="02000504050000020004" pitchFamily="2" charset="0"/>
              </a:rPr>
              <a:t>Entidade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0F9C20-A12F-674F-ACF5-F38575CADB61}"/>
              </a:ext>
            </a:extLst>
          </p:cNvPr>
          <p:cNvSpPr/>
          <p:nvPr/>
        </p:nvSpPr>
        <p:spPr>
          <a:xfrm>
            <a:off x="3771007" y="4032736"/>
            <a:ext cx="2136913" cy="1103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latin typeface="Gotham HTF Book" pitchFamily="2" charset="0"/>
              </a:rPr>
              <a:t>Entity</a:t>
            </a:r>
            <a:r>
              <a:rPr lang="pt-BR" b="1" dirty="0">
                <a:latin typeface="Gotham HTF Book" pitchFamily="2" charset="0"/>
              </a:rPr>
              <a:t> Manager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58A14B9-2D7F-0A42-81C2-6AF5EE8E36B0}"/>
              </a:ext>
            </a:extLst>
          </p:cNvPr>
          <p:cNvSpPr/>
          <p:nvPr/>
        </p:nvSpPr>
        <p:spPr>
          <a:xfrm>
            <a:off x="7194144" y="3983040"/>
            <a:ext cx="1391478" cy="115293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Gotham HTF Book" pitchFamily="2" charset="0"/>
              </a:rPr>
              <a:t>Banco de Dados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C899E17-CA90-E342-8412-2CF1EB5F7648}"/>
              </a:ext>
            </a:extLst>
          </p:cNvPr>
          <p:cNvSpPr/>
          <p:nvPr/>
        </p:nvSpPr>
        <p:spPr>
          <a:xfrm>
            <a:off x="2648779" y="4400484"/>
            <a:ext cx="964095" cy="41744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9DB01989-63DE-5448-9086-DD345ECD0E05}"/>
              </a:ext>
            </a:extLst>
          </p:cNvPr>
          <p:cNvSpPr/>
          <p:nvPr/>
        </p:nvSpPr>
        <p:spPr>
          <a:xfrm>
            <a:off x="6077779" y="4407868"/>
            <a:ext cx="964095" cy="41744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C93977-52CA-F243-AA68-2C223497D0D9}"/>
              </a:ext>
            </a:extLst>
          </p:cNvPr>
          <p:cNvSpPr/>
          <p:nvPr/>
        </p:nvSpPr>
        <p:spPr>
          <a:xfrm>
            <a:off x="5590504" y="5711686"/>
            <a:ext cx="1997765" cy="7752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latin typeface="Gotham HTF Book" pitchFamily="2" charset="0"/>
              </a:rPr>
              <a:t>Persistence</a:t>
            </a:r>
            <a:r>
              <a:rPr lang="pt-BR" sz="1600" b="1" dirty="0">
                <a:latin typeface="Gotham HTF Book" pitchFamily="2" charset="0"/>
              </a:rPr>
              <a:t> Unit</a:t>
            </a:r>
            <a:endParaRPr lang="pt-BR" b="1" dirty="0">
              <a:latin typeface="Gotham HTF Book" pitchFamily="2" charset="0"/>
            </a:endParaRP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37915052-3FF2-8947-8983-485B3ADCDBF7}"/>
              </a:ext>
            </a:extLst>
          </p:cNvPr>
          <p:cNvSpPr/>
          <p:nvPr/>
        </p:nvSpPr>
        <p:spPr>
          <a:xfrm rot="5400000">
            <a:off x="6176016" y="5020023"/>
            <a:ext cx="806861" cy="417444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341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756</TotalTime>
  <Words>1567</Words>
  <Application>Microsoft Office PowerPoint</Application>
  <PresentationFormat>Apresentação na tela (4:3)</PresentationFormat>
  <Paragraphs>185</Paragraphs>
  <Slides>31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31</vt:i4>
      </vt:variant>
    </vt:vector>
  </HeadingPairs>
  <TitlesOfParts>
    <vt:vector size="49" baseType="lpstr">
      <vt:lpstr>Arial</vt:lpstr>
      <vt:lpstr>Calibri</vt:lpstr>
      <vt:lpstr>Consolas</vt:lpstr>
      <vt:lpstr>Gotham Book</vt:lpstr>
      <vt:lpstr>Gotham HTF</vt:lpstr>
      <vt:lpstr>Gotham HTF Book</vt:lpstr>
      <vt:lpstr>Gotham-Bold</vt:lpstr>
      <vt:lpstr>Gotham-Book</vt:lpstr>
      <vt:lpstr>Wingdings</vt:lpstr>
      <vt:lpstr>Default Theme</vt:lpstr>
      <vt:lpstr>1_Personalizar design</vt:lpstr>
      <vt:lpstr>6_Personalizar design</vt:lpstr>
      <vt:lpstr>Office Theme</vt:lpstr>
      <vt:lpstr>2_Personalizar design</vt:lpstr>
      <vt:lpstr>3_Personalizar design</vt:lpstr>
      <vt:lpstr>4_Personalizar design</vt:lpstr>
      <vt:lpstr>5_Personalizar design</vt:lpstr>
      <vt:lpstr>Personalizar design</vt:lpstr>
      <vt:lpstr>Apresentação do PowerPoint</vt:lpstr>
      <vt:lpstr>Apresentação do PowerPoint</vt:lpstr>
      <vt:lpstr>TRAJETÓRIA</vt:lpstr>
      <vt:lpstr>Apresentação do PowerPoint</vt:lpstr>
      <vt:lpstr>JPA – JAVA PERSISTENCE API</vt:lpstr>
      <vt:lpstr>ENTITY MANAGER</vt:lpstr>
      <vt:lpstr>ENTITY MANAGER</vt:lpstr>
      <vt:lpstr>ENTITY MANAGER</vt:lpstr>
      <vt:lpstr>PERSISTENCE UNIT</vt:lpstr>
      <vt:lpstr>PERSISTENCE CONTEXT</vt:lpstr>
      <vt:lpstr>JPA – JAVA PERSISTENCE API</vt:lpstr>
      <vt:lpstr>INSTANCIA DE ENTITY MANAGER</vt:lpstr>
      <vt:lpstr>TRANSAÇÕES</vt:lpstr>
      <vt:lpstr>TRANSAÇÕES</vt:lpstr>
      <vt:lpstr>ESTADOS DA ENTIDADE</vt:lpstr>
      <vt:lpstr>ESTADOS DA ENTIDADE</vt:lpstr>
      <vt:lpstr>MÉTODOS DO ENTITY MANAGER</vt:lpstr>
      <vt:lpstr>PERSIST</vt:lpstr>
      <vt:lpstr>PERSIST</vt:lpstr>
      <vt:lpstr>FIND</vt:lpstr>
      <vt:lpstr>FIND</vt:lpstr>
      <vt:lpstr>MERGE</vt:lpstr>
      <vt:lpstr>MERGE</vt:lpstr>
      <vt:lpstr>MERGE</vt:lpstr>
      <vt:lpstr>REFRESH</vt:lpstr>
      <vt:lpstr>REFRESH</vt:lpstr>
      <vt:lpstr>REMOVE</vt:lpstr>
      <vt:lpstr>REMOVE</vt:lpstr>
      <vt:lpstr>MÉTODOS DO CICLO DE VIDA</vt:lpstr>
      <vt:lpstr>VOCÊ APRENDEU...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Thiago Toshiyuki Izumi Yamamoto</cp:lastModifiedBy>
  <cp:revision>254</cp:revision>
  <dcterms:created xsi:type="dcterms:W3CDTF">2015-01-30T10:46:50Z</dcterms:created>
  <dcterms:modified xsi:type="dcterms:W3CDTF">2023-01-12T13:38:30Z</dcterms:modified>
</cp:coreProperties>
</file>