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774" r:id="rId3"/>
    <p:sldMasterId id="2147483739" r:id="rId4"/>
    <p:sldMasterId id="2147483751" r:id="rId5"/>
    <p:sldMasterId id="2147483767" r:id="rId6"/>
    <p:sldMasterId id="2147483769" r:id="rId7"/>
    <p:sldMasterId id="2147483771" r:id="rId8"/>
    <p:sldMasterId id="2147483749" r:id="rId9"/>
  </p:sldMasterIdLst>
  <p:notesMasterIdLst>
    <p:notesMasterId r:id="rId25"/>
  </p:notesMasterIdLst>
  <p:handoutMasterIdLst>
    <p:handoutMasterId r:id="rId26"/>
  </p:handoutMasterIdLst>
  <p:sldIdLst>
    <p:sldId id="256" r:id="rId10"/>
    <p:sldId id="266" r:id="rId11"/>
    <p:sldId id="276" r:id="rId12"/>
    <p:sldId id="292" r:id="rId13"/>
    <p:sldId id="277" r:id="rId14"/>
    <p:sldId id="270" r:id="rId15"/>
    <p:sldId id="289" r:id="rId16"/>
    <p:sldId id="278" r:id="rId17"/>
    <p:sldId id="291" r:id="rId18"/>
    <p:sldId id="279" r:id="rId19"/>
    <p:sldId id="280" r:id="rId20"/>
    <p:sldId id="281" r:id="rId21"/>
    <p:sldId id="282" r:id="rId22"/>
    <p:sldId id="287" r:id="rId23"/>
    <p:sldId id="269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7DD6"/>
    <a:srgbClr val="020000"/>
    <a:srgbClr val="F0265D"/>
    <a:srgbClr val="F6F6F6"/>
    <a:srgbClr val="EBAFB5"/>
    <a:srgbClr val="F4D3D6"/>
    <a:srgbClr val="F9E8EA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25" autoAdjust="0"/>
    <p:restoredTop sz="94422" autoAdjust="0"/>
  </p:normalViewPr>
  <p:slideViewPr>
    <p:cSldViewPr snapToGrid="0" snapToObjects="1">
      <p:cViewPr varScale="1">
        <p:scale>
          <a:sx n="108" d="100"/>
          <a:sy n="108" d="100"/>
        </p:scale>
        <p:origin x="390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248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A63A9-F13B-46F1-A93F-27AA737FD7E7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F50FE-E718-42E3-9D8A-946F780C79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139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27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19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407D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716DE93D-0248-614D-BE3B-4770938B4D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69111" y="2947682"/>
            <a:ext cx="5783223" cy="6822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97CA8D-8A67-4C4F-A3FF-FA741C54EBD2}"/>
              </a:ext>
            </a:extLst>
          </p:cNvPr>
          <p:cNvSpPr txBox="1"/>
          <p:nvPr userDrawn="1"/>
        </p:nvSpPr>
        <p:spPr>
          <a:xfrm>
            <a:off x="2310581" y="22614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9581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ítulo 11"/>
          <p:cNvSpPr>
            <a:spLocks noGrp="1"/>
          </p:cNvSpPr>
          <p:nvPr>
            <p:ph type="title" hasCustomPrompt="1"/>
          </p:nvPr>
        </p:nvSpPr>
        <p:spPr>
          <a:xfrm>
            <a:off x="2477728" y="32852"/>
            <a:ext cx="9409471" cy="783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Font typeface="+mj-lt"/>
              <a:buNone/>
              <a:defRPr>
                <a:latin typeface="Gotham HTF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69663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2950" y="214619"/>
            <a:ext cx="7315197" cy="397308"/>
          </a:xfrm>
        </p:spPr>
        <p:txBody>
          <a:bodyPr>
            <a:noAutofit/>
          </a:bodyPr>
          <a:lstStyle>
            <a:lvl1pPr algn="l">
              <a:defRPr sz="2800" b="1">
                <a:latin typeface="Gotham HTF" pitchFamily="2" charset="0"/>
              </a:defRPr>
            </a:lvl1pPr>
          </a:lstStyle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5379" y="996849"/>
            <a:ext cx="7483472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Gotham HTF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379" y="1835241"/>
            <a:ext cx="7618230" cy="3951288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1600">
                <a:latin typeface="Gotham-Book"/>
              </a:defRPr>
            </a:lvl1pPr>
            <a:lvl2pPr>
              <a:defRPr sz="1600">
                <a:latin typeface="Gotham-Book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latin typeface="Gotham-Book"/>
              </a:defRPr>
            </a:lvl3pPr>
            <a:lvl4pPr>
              <a:defRPr sz="1600">
                <a:latin typeface="Gotham-Book"/>
              </a:defRPr>
            </a:lvl4pPr>
            <a:lvl5pPr>
              <a:defRPr sz="1600">
                <a:latin typeface="Gotham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40CCA8-89A0-034C-BF08-223BAC7095AC}"/>
              </a:ext>
            </a:extLst>
          </p:cNvPr>
          <p:cNvSpPr txBox="1"/>
          <p:nvPr userDrawn="1"/>
        </p:nvSpPr>
        <p:spPr>
          <a:xfrm>
            <a:off x="8780206" y="2949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ítulo 11"/>
          <p:cNvSpPr>
            <a:spLocks noGrp="1"/>
          </p:cNvSpPr>
          <p:nvPr>
            <p:ph type="title" hasCustomPrompt="1"/>
          </p:nvPr>
        </p:nvSpPr>
        <p:spPr>
          <a:xfrm>
            <a:off x="4424516" y="2766219"/>
            <a:ext cx="40908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Font typeface="+mj-lt"/>
              <a:buNone/>
              <a:defRPr>
                <a:latin typeface="Gotham HTF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152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ítulo 11"/>
          <p:cNvSpPr>
            <a:spLocks noGrp="1"/>
          </p:cNvSpPr>
          <p:nvPr>
            <p:ph type="title" hasCustomPrompt="1"/>
          </p:nvPr>
        </p:nvSpPr>
        <p:spPr>
          <a:xfrm>
            <a:off x="2477728" y="32852"/>
            <a:ext cx="9409471" cy="783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Font typeface="+mj-lt"/>
              <a:buNone/>
              <a:defRPr>
                <a:latin typeface="Gotham HTF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20480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ítulo 11"/>
          <p:cNvSpPr>
            <a:spLocks noGrp="1"/>
          </p:cNvSpPr>
          <p:nvPr>
            <p:ph type="title" hasCustomPrompt="1"/>
          </p:nvPr>
        </p:nvSpPr>
        <p:spPr>
          <a:xfrm>
            <a:off x="4424516" y="2766219"/>
            <a:ext cx="40908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Font typeface="+mj-lt"/>
              <a:buNone/>
              <a:defRPr>
                <a:latin typeface="Gotham HTF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07920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ítulo 11"/>
          <p:cNvSpPr>
            <a:spLocks noGrp="1"/>
          </p:cNvSpPr>
          <p:nvPr>
            <p:ph type="title" hasCustomPrompt="1"/>
          </p:nvPr>
        </p:nvSpPr>
        <p:spPr>
          <a:xfrm>
            <a:off x="2497086" y="278658"/>
            <a:ext cx="8102088" cy="439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Font typeface="+mj-lt"/>
              <a:buNone/>
              <a:defRPr>
                <a:latin typeface="Gotham HTF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79781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solidFill>
          <a:srgbClr val="407D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337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tiff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tiff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tif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tiff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tiff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07D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1" name="Rectangle 22"/>
          <p:cNvSpPr/>
          <p:nvPr userDrawn="1"/>
        </p:nvSpPr>
        <p:spPr>
          <a:xfrm flipH="1">
            <a:off x="476230" y="2441967"/>
            <a:ext cx="45719" cy="124876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"/>
          <p:cNvSpPr/>
          <p:nvPr userDrawn="1"/>
        </p:nvSpPr>
        <p:spPr>
          <a:xfrm flipV="1">
            <a:off x="0" y="6291072"/>
            <a:ext cx="9144000" cy="591789"/>
          </a:xfrm>
          <a:prstGeom prst="rect">
            <a:avLst/>
          </a:prstGeom>
          <a:solidFill>
            <a:srgbClr val="407DD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39504" y="6436820"/>
            <a:ext cx="27366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0" i="1" dirty="0">
                <a:latin typeface="Gotham HTF Book" pitchFamily="2" charset="0"/>
              </a:rPr>
              <a:t>profthiagoy@fiap.com.br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3594541" y="6435148"/>
            <a:ext cx="11869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0" i="1" dirty="0" err="1">
                <a:latin typeface="Gotham HTF Book" pitchFamily="2" charset="0"/>
              </a:rPr>
              <a:t>thiagoyama</a:t>
            </a:r>
            <a:endParaRPr lang="pt-BR" sz="1600" b="0" i="1" dirty="0">
              <a:latin typeface="Gotham HTF Book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33A20B-E51C-5248-818A-087B1E17332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283566" y="6422127"/>
            <a:ext cx="346545" cy="3465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9B3DB8-C9D9-2B48-9C99-AA8A4378436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1405" y="6440283"/>
            <a:ext cx="334826" cy="3348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bg1"/>
          </a:solidFill>
          <a:latin typeface="Gotham-Bold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200" kern="1200">
          <a:solidFill>
            <a:schemeClr val="bg1"/>
          </a:solidFill>
          <a:latin typeface="Gotham-Book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2200" kern="1200">
          <a:solidFill>
            <a:schemeClr val="bg1"/>
          </a:solidFill>
          <a:latin typeface="Gotham-Book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bg1"/>
          </a:solidFill>
          <a:latin typeface="Gotham-Book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bg1"/>
          </a:solidFill>
          <a:latin typeface="Gotham-Book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2FD4EF8-800A-FB4D-9D5D-9641071AD5B9}"/>
              </a:ext>
            </a:extLst>
          </p:cNvPr>
          <p:cNvSpPr/>
          <p:nvPr userDrawn="1"/>
        </p:nvSpPr>
        <p:spPr>
          <a:xfrm flipH="1">
            <a:off x="0" y="0"/>
            <a:ext cx="2389240" cy="6858000"/>
          </a:xfrm>
          <a:prstGeom prst="rect">
            <a:avLst/>
          </a:prstGeom>
          <a:solidFill>
            <a:srgbClr val="407DD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14" name="Rectangle 28"/>
          <p:cNvSpPr>
            <a:spLocks noChangeArrowheads="1"/>
          </p:cNvSpPr>
          <p:nvPr userDrawn="1"/>
        </p:nvSpPr>
        <p:spPr bwMode="auto">
          <a:xfrm>
            <a:off x="8694721" y="6578093"/>
            <a:ext cx="352661" cy="262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fld id="{8F7506AB-1D79-4CD0-8D2E-1AD89BACC529}" type="slidenum">
              <a:rPr lang="en-US" sz="1100" b="1" i="0">
                <a:solidFill>
                  <a:schemeClr val="tx1"/>
                </a:solidFill>
                <a:latin typeface="Gotham HTF Book" pitchFamily="2" charset="0"/>
              </a:rPr>
              <a:pPr algn="ctr">
                <a:defRPr/>
              </a:pPr>
              <a:t>‹nº›</a:t>
            </a:fld>
            <a:endParaRPr lang="en-US" sz="1100" b="1" i="0" dirty="0">
              <a:solidFill>
                <a:schemeClr val="tx1"/>
              </a:solidFill>
              <a:latin typeface="Gotham HTF Book" pitchFamily="2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4EE1BB19-37F3-614C-8A0C-69335A40C4C7}"/>
              </a:ext>
            </a:extLst>
          </p:cNvPr>
          <p:cNvSpPr/>
          <p:nvPr userDrawn="1"/>
        </p:nvSpPr>
        <p:spPr>
          <a:xfrm rot="5400000">
            <a:off x="4971030" y="-1722933"/>
            <a:ext cx="45719" cy="497691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23482DAC-11EF-C94C-90DA-06A52F43C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432" y="203155"/>
            <a:ext cx="7443468" cy="5852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x-none" dirty="0"/>
              <a:t>CLICK TO EDIT MASTER TITLE STYLE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32398B-88EF-BD42-B16D-6DD7FA7C7BA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65393" y="2616200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7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Gotham HTF Book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568311"/>
            <a:ext cx="9144000" cy="303104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8099" y="117018"/>
            <a:ext cx="7443468" cy="585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6926" y="1090050"/>
            <a:ext cx="7921590" cy="497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11" name="Rectangle 20"/>
          <p:cNvSpPr/>
          <p:nvPr userDrawn="1"/>
        </p:nvSpPr>
        <p:spPr>
          <a:xfrm>
            <a:off x="189235" y="277077"/>
            <a:ext cx="72000" cy="284481"/>
          </a:xfrm>
          <a:prstGeom prst="rect">
            <a:avLst/>
          </a:prstGeom>
          <a:solidFill>
            <a:srgbClr val="407DD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6574706"/>
            <a:ext cx="4450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0" i="0" baseline="0" dirty="0">
                <a:solidFill>
                  <a:schemeClr val="bg1"/>
                </a:solidFill>
                <a:latin typeface="Gotham HTF Book" pitchFamily="2" charset="0"/>
              </a:rPr>
              <a:t>Enterprise </a:t>
            </a:r>
            <a:r>
              <a:rPr lang="pt-BR" sz="1100" b="0" i="0" baseline="0" dirty="0" err="1">
                <a:solidFill>
                  <a:schemeClr val="bg1"/>
                </a:solidFill>
                <a:latin typeface="Gotham HTF Book" pitchFamily="2" charset="0"/>
              </a:rPr>
              <a:t>Application</a:t>
            </a:r>
            <a:r>
              <a:rPr lang="pt-BR" sz="1100" b="0" i="0" baseline="0" dirty="0">
                <a:solidFill>
                  <a:schemeClr val="bg1"/>
                </a:solidFill>
                <a:latin typeface="Gotham HTF Book" pitchFamily="2" charset="0"/>
              </a:rPr>
              <a:t> </a:t>
            </a:r>
            <a:r>
              <a:rPr lang="pt-BR" sz="1100" b="0" i="0" baseline="0" dirty="0" err="1">
                <a:solidFill>
                  <a:schemeClr val="bg1"/>
                </a:solidFill>
                <a:latin typeface="Gotham HTF Book" pitchFamily="2" charset="0"/>
              </a:rPr>
              <a:t>Development</a:t>
            </a:r>
            <a:r>
              <a:rPr lang="pt-BR" sz="1100" b="0" i="0" baseline="0" dirty="0">
                <a:solidFill>
                  <a:schemeClr val="bg1"/>
                </a:solidFill>
                <a:latin typeface="Gotham HTF Book" pitchFamily="2" charset="0"/>
              </a:rPr>
              <a:t> | Thiago T. I. Yamamoto</a:t>
            </a:r>
            <a:endParaRPr lang="pt-BR" sz="1100" b="0" i="0" dirty="0">
              <a:solidFill>
                <a:schemeClr val="bg1"/>
              </a:solidFill>
              <a:latin typeface="Gotham HTF Book" pitchFamily="2" charset="0"/>
            </a:endParaRPr>
          </a:p>
        </p:txBody>
      </p:sp>
      <p:sp>
        <p:nvSpPr>
          <p:cNvPr id="14" name="Rectangle 28"/>
          <p:cNvSpPr>
            <a:spLocks noChangeArrowheads="1"/>
          </p:cNvSpPr>
          <p:nvPr userDrawn="1"/>
        </p:nvSpPr>
        <p:spPr bwMode="auto">
          <a:xfrm>
            <a:off x="8681897" y="6578093"/>
            <a:ext cx="378309" cy="262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fld id="{8F7506AB-1D79-4CD0-8D2E-1AD89BACC529}" type="slidenum">
              <a:rPr lang="en-US" sz="1100" b="1" i="0">
                <a:solidFill>
                  <a:schemeClr val="bg1"/>
                </a:solidFill>
                <a:latin typeface="Gotham HTF Book" pitchFamily="2" charset="0"/>
              </a:rPr>
              <a:pPr algn="ctr">
                <a:defRPr/>
              </a:pPr>
              <a:t>‹nº›</a:t>
            </a:fld>
            <a:endParaRPr lang="en-US" sz="1100" b="1" i="0" dirty="0">
              <a:solidFill>
                <a:schemeClr val="bg1"/>
              </a:solidFill>
              <a:latin typeface="Gotham HTF Book" pitchFamily="2" charset="0"/>
            </a:endParaRPr>
          </a:p>
        </p:txBody>
      </p:sp>
      <p:pic>
        <p:nvPicPr>
          <p:cNvPr id="10" name="Picture 18">
            <a:extLst>
              <a:ext uri="{FF2B5EF4-FFF2-40B4-BE49-F238E27FC236}">
                <a16:creationId xmlns:a16="http://schemas.microsoft.com/office/drawing/2014/main" id="{F4AAB385-15FA-8847-955F-22F817F7BB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Gotham HTF" pitchFamily="2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Gotham HTF Book" pitchFamily="2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Gotham HTF Book" pitchFamily="2" charset="0"/>
          <a:ea typeface="+mn-ea"/>
          <a:cs typeface="+mn-cs"/>
        </a:defRPr>
      </a:lvl2pPr>
      <a:lvl3pPr marL="1257300" indent="-3429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Gotham HTF Book" pitchFamily="2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otham HTF Book" pitchFamily="2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otham HTF Book" pitchFamily="2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2FD4EF8-800A-FB4D-9D5D-9641071AD5B9}"/>
              </a:ext>
            </a:extLst>
          </p:cNvPr>
          <p:cNvSpPr/>
          <p:nvPr userDrawn="1"/>
        </p:nvSpPr>
        <p:spPr>
          <a:xfrm>
            <a:off x="2397055" y="0"/>
            <a:ext cx="6778210" cy="6858000"/>
          </a:xfrm>
          <a:prstGeom prst="rect">
            <a:avLst/>
          </a:prstGeom>
          <a:solidFill>
            <a:srgbClr val="407DD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12" name="Espaço Reservado para Título 11"/>
          <p:cNvSpPr>
            <a:spLocks noGrp="1"/>
          </p:cNvSpPr>
          <p:nvPr>
            <p:ph type="title"/>
          </p:nvPr>
        </p:nvSpPr>
        <p:spPr>
          <a:xfrm>
            <a:off x="3126658" y="2766219"/>
            <a:ext cx="53886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4" name="Rectangle 28"/>
          <p:cNvSpPr>
            <a:spLocks noChangeArrowheads="1"/>
          </p:cNvSpPr>
          <p:nvPr userDrawn="1"/>
        </p:nvSpPr>
        <p:spPr bwMode="auto">
          <a:xfrm>
            <a:off x="8681897" y="6578093"/>
            <a:ext cx="378309" cy="262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fld id="{8F7506AB-1D79-4CD0-8D2E-1AD89BACC529}" type="slidenum">
              <a:rPr lang="en-US" sz="1100" b="1" i="0">
                <a:solidFill>
                  <a:schemeClr val="bg1"/>
                </a:solidFill>
                <a:latin typeface="Gotham HTF Book" pitchFamily="2" charset="0"/>
              </a:rPr>
              <a:pPr algn="ctr">
                <a:defRPr/>
              </a:pPr>
              <a:t>‹nº›</a:t>
            </a:fld>
            <a:endParaRPr lang="en-US" sz="1100" b="1" i="0" dirty="0">
              <a:solidFill>
                <a:schemeClr val="bg1"/>
              </a:solidFill>
              <a:latin typeface="Gotham HTF Book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9BC271-E5BE-0348-B23E-4A106BC7DE8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9549" y="2616200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3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Gotham HTF Book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2FD4EF8-800A-FB4D-9D5D-9641071AD5B9}"/>
              </a:ext>
            </a:extLst>
          </p:cNvPr>
          <p:cNvSpPr/>
          <p:nvPr userDrawn="1"/>
        </p:nvSpPr>
        <p:spPr>
          <a:xfrm flipH="1">
            <a:off x="0" y="0"/>
            <a:ext cx="2389240" cy="6858000"/>
          </a:xfrm>
          <a:prstGeom prst="rect">
            <a:avLst/>
          </a:prstGeom>
          <a:solidFill>
            <a:srgbClr val="407DD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14" name="Rectangle 28"/>
          <p:cNvSpPr>
            <a:spLocks noChangeArrowheads="1"/>
          </p:cNvSpPr>
          <p:nvPr userDrawn="1"/>
        </p:nvSpPr>
        <p:spPr bwMode="auto">
          <a:xfrm>
            <a:off x="8694721" y="6578093"/>
            <a:ext cx="352661" cy="262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fld id="{8F7506AB-1D79-4CD0-8D2E-1AD89BACC529}" type="slidenum">
              <a:rPr lang="en-US" sz="1100" b="1" i="0">
                <a:solidFill>
                  <a:schemeClr val="tx1"/>
                </a:solidFill>
                <a:latin typeface="Gotham HTF Book" pitchFamily="2" charset="0"/>
              </a:rPr>
              <a:pPr algn="ctr">
                <a:defRPr/>
              </a:pPr>
              <a:t>‹nº›</a:t>
            </a:fld>
            <a:endParaRPr lang="en-US" sz="1100" b="1" i="0" dirty="0">
              <a:solidFill>
                <a:schemeClr val="tx1"/>
              </a:solidFill>
              <a:latin typeface="Gotham HTF Book" pitchFamily="2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4EE1BB19-37F3-614C-8A0C-69335A40C4C7}"/>
              </a:ext>
            </a:extLst>
          </p:cNvPr>
          <p:cNvSpPr/>
          <p:nvPr userDrawn="1"/>
        </p:nvSpPr>
        <p:spPr>
          <a:xfrm rot="5400000">
            <a:off x="4971030" y="-1722933"/>
            <a:ext cx="45719" cy="497691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23482DAC-11EF-C94C-90DA-06A52F43C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432" y="203155"/>
            <a:ext cx="7443468" cy="5852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x-none" dirty="0"/>
              <a:t>CLICK TO EDIT MASTER 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DBAADB-C7AD-7E43-9BAF-488BC9D1F67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1820" y="2616200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1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Gotham HTF Book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2FD4EF8-800A-FB4D-9D5D-9641071AD5B9}"/>
              </a:ext>
            </a:extLst>
          </p:cNvPr>
          <p:cNvSpPr/>
          <p:nvPr userDrawn="1"/>
        </p:nvSpPr>
        <p:spPr>
          <a:xfrm>
            <a:off x="2389240" y="0"/>
            <a:ext cx="6778210" cy="6858000"/>
          </a:xfrm>
          <a:prstGeom prst="rect">
            <a:avLst/>
          </a:prstGeom>
          <a:solidFill>
            <a:srgbClr val="407DD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12" name="Espaço Reservado para Título 11"/>
          <p:cNvSpPr>
            <a:spLocks noGrp="1"/>
          </p:cNvSpPr>
          <p:nvPr>
            <p:ph type="title"/>
          </p:nvPr>
        </p:nvSpPr>
        <p:spPr>
          <a:xfrm>
            <a:off x="3126658" y="2766219"/>
            <a:ext cx="53886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4" name="Rectangle 28"/>
          <p:cNvSpPr>
            <a:spLocks noChangeArrowheads="1"/>
          </p:cNvSpPr>
          <p:nvPr userDrawn="1"/>
        </p:nvSpPr>
        <p:spPr bwMode="auto">
          <a:xfrm>
            <a:off x="8681897" y="6578093"/>
            <a:ext cx="378309" cy="262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fld id="{8F7506AB-1D79-4CD0-8D2E-1AD89BACC529}" type="slidenum">
              <a:rPr lang="en-US" sz="1100" b="1" i="0">
                <a:solidFill>
                  <a:schemeClr val="bg1"/>
                </a:solidFill>
                <a:latin typeface="Gotham HTF Book" pitchFamily="2" charset="0"/>
              </a:rPr>
              <a:pPr algn="ctr">
                <a:defRPr/>
              </a:pPr>
              <a:t>‹nº›</a:t>
            </a:fld>
            <a:endParaRPr lang="en-US" sz="1100" b="1" i="0" dirty="0">
              <a:solidFill>
                <a:schemeClr val="bg1"/>
              </a:solidFill>
              <a:latin typeface="Gotham HTF Book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E2A7C3-130D-114A-BCD0-828C8385945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9549" y="2616200"/>
            <a:ext cx="1625600" cy="1625600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D1D507FB-0EE9-DF40-A151-602B61190D5E}"/>
              </a:ext>
            </a:extLst>
          </p:cNvPr>
          <p:cNvSpPr/>
          <p:nvPr userDrawn="1"/>
        </p:nvSpPr>
        <p:spPr>
          <a:xfrm rot="5400000">
            <a:off x="4971030" y="-1532102"/>
            <a:ext cx="45719" cy="497691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Gotham HTF Book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2FD4EF8-800A-FB4D-9D5D-9641071AD5B9}"/>
              </a:ext>
            </a:extLst>
          </p:cNvPr>
          <p:cNvSpPr/>
          <p:nvPr userDrawn="1"/>
        </p:nvSpPr>
        <p:spPr>
          <a:xfrm flipH="1">
            <a:off x="0" y="0"/>
            <a:ext cx="2389240" cy="6858000"/>
          </a:xfrm>
          <a:prstGeom prst="rect">
            <a:avLst/>
          </a:prstGeom>
          <a:solidFill>
            <a:srgbClr val="407DD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37508" y="176404"/>
            <a:ext cx="975616" cy="267011"/>
          </a:xfrm>
          <a:prstGeom prst="rect">
            <a:avLst/>
          </a:prstGeom>
        </p:spPr>
      </p:pic>
      <p:sp>
        <p:nvSpPr>
          <p:cNvPr id="14" name="Rectangle 28"/>
          <p:cNvSpPr>
            <a:spLocks noChangeArrowheads="1"/>
          </p:cNvSpPr>
          <p:nvPr userDrawn="1"/>
        </p:nvSpPr>
        <p:spPr bwMode="auto">
          <a:xfrm>
            <a:off x="8694721" y="6578093"/>
            <a:ext cx="352661" cy="262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fld id="{8F7506AB-1D79-4CD0-8D2E-1AD89BACC529}" type="slidenum">
              <a:rPr lang="en-US" sz="1100" b="1" i="0">
                <a:solidFill>
                  <a:schemeClr val="tx1"/>
                </a:solidFill>
                <a:latin typeface="Gotham HTF Book" pitchFamily="2" charset="0"/>
              </a:rPr>
              <a:pPr algn="ctr">
                <a:defRPr/>
              </a:pPr>
              <a:t>‹nº›</a:t>
            </a:fld>
            <a:endParaRPr lang="en-US" sz="1100" b="1" i="0" dirty="0">
              <a:solidFill>
                <a:schemeClr val="tx1"/>
              </a:solidFill>
              <a:latin typeface="Gotham HTF Book" pitchFamily="2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35B51C0-34EB-F24C-A813-1802D6634817}"/>
              </a:ext>
            </a:extLst>
          </p:cNvPr>
          <p:cNvSpPr/>
          <p:nvPr userDrawn="1"/>
        </p:nvSpPr>
        <p:spPr>
          <a:xfrm rot="5400000">
            <a:off x="4971030" y="-1722933"/>
            <a:ext cx="45719" cy="497691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D754C080-A6A1-A342-9F6A-62F4D8289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090" y="-149843"/>
            <a:ext cx="7443468" cy="5852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x-none" dirty="0"/>
              <a:t>CLICK TO EDIT MASTER 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38D45F-3789-E047-9AD7-F9C4FC0C5B1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1820" y="2616200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7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Gotham HTF Book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7D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/>
          <p:nvPr userDrawn="1"/>
        </p:nvSpPr>
        <p:spPr>
          <a:xfrm>
            <a:off x="0" y="2580640"/>
            <a:ext cx="9144000" cy="282448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4"/>
          <p:cNvSpPr/>
          <p:nvPr userDrawn="1"/>
        </p:nvSpPr>
        <p:spPr>
          <a:xfrm>
            <a:off x="395265" y="3028007"/>
            <a:ext cx="45719" cy="1720974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12" name="Rectangle 1026"/>
          <p:cNvSpPr>
            <a:spLocks noChangeArrowheads="1"/>
          </p:cNvSpPr>
          <p:nvPr userDrawn="1"/>
        </p:nvSpPr>
        <p:spPr bwMode="auto">
          <a:xfrm>
            <a:off x="500427" y="2956857"/>
            <a:ext cx="8299634" cy="1890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en-US" sz="2400" b="1" dirty="0">
                <a:solidFill>
                  <a:schemeClr val="bg1"/>
                </a:solidFill>
                <a:latin typeface="Gotham HTF Book" pitchFamily="2" charset="0"/>
                <a:cs typeface="Gotham-Bold"/>
              </a:rPr>
              <a:t>Copyright ©</a:t>
            </a:r>
            <a:r>
              <a:rPr kumimoji="1" lang="en-US" sz="2400" b="1" baseline="0" dirty="0">
                <a:solidFill>
                  <a:schemeClr val="bg1"/>
                </a:solidFill>
                <a:latin typeface="Gotham HTF Book" pitchFamily="2" charset="0"/>
                <a:cs typeface="Gotham-Bold"/>
              </a:rPr>
              <a:t> </a:t>
            </a:r>
            <a:r>
              <a:rPr kumimoji="1" lang="en-US" sz="2400" b="1" dirty="0">
                <a:solidFill>
                  <a:schemeClr val="bg1"/>
                </a:solidFill>
                <a:latin typeface="Gotham HTF Book" pitchFamily="2" charset="0"/>
                <a:cs typeface="Gotham-Bold"/>
              </a:rPr>
              <a:t>2013 – 2023</a:t>
            </a:r>
          </a:p>
          <a:p>
            <a:pPr>
              <a:defRPr/>
            </a:pPr>
            <a:r>
              <a:rPr kumimoji="1" lang="en-US" sz="2400" b="1" dirty="0">
                <a:solidFill>
                  <a:schemeClr val="bg1"/>
                </a:solidFill>
                <a:latin typeface="Gotham HTF Book" pitchFamily="2" charset="0"/>
                <a:cs typeface="Gotham-Bold"/>
              </a:rPr>
              <a:t>Prof. Me. Thiago T. I. Yamamoto</a:t>
            </a:r>
          </a:p>
          <a:p>
            <a:pPr>
              <a:defRPr/>
            </a:pPr>
            <a:endParaRPr kumimoji="1" lang="en-US" sz="1800" dirty="0">
              <a:solidFill>
                <a:srgbClr val="FFC000"/>
              </a:solidFill>
              <a:latin typeface="Gotham HTF Book" pitchFamily="2" charset="0"/>
              <a:cs typeface="Gotham-Book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Todos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direitos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reservados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.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Reprodução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divulgação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total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parcial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deste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documento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é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expressamente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proíbido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sem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o </a:t>
            </a:r>
            <a:r>
              <a:rPr kumimoji="1" lang="pt-BR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consentimento formal, por escrito,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do Professor (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autor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447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519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50" y="214619"/>
            <a:ext cx="7315197" cy="397308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  <a:latin typeface="Gotham HTF Book" pitchFamily="2" charset="0"/>
              </a:rPr>
              <a:t>GENERICS</a:t>
            </a:r>
          </a:p>
        </p:txBody>
      </p:sp>
      <p:sp>
        <p:nvSpPr>
          <p:cNvPr id="3" name="Espaço Reservado para Conteúdo 4">
            <a:extLst>
              <a:ext uri="{FF2B5EF4-FFF2-40B4-BE49-F238E27FC236}">
                <a16:creationId xmlns:a16="http://schemas.microsoft.com/office/drawing/2014/main" id="{89D74638-2C69-3E49-9648-8961D15E9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2950" y="1002220"/>
            <a:ext cx="8407532" cy="395128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1800" b="1" dirty="0" err="1">
                <a:latin typeface="Gotham HTF Book" pitchFamily="2" charset="0"/>
              </a:rPr>
              <a:t>Generics</a:t>
            </a:r>
            <a:r>
              <a:rPr lang="pt-BR" sz="1800" dirty="0">
                <a:latin typeface="Gotham HTF Book" pitchFamily="2" charset="0"/>
              </a:rPr>
              <a:t> é uma funcionalidade incorporada ao Java na versão 5.0;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Gotham HTF Book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pt-BR" sz="1800" dirty="0">
                <a:latin typeface="Gotham HTF Book" pitchFamily="2" charset="0"/>
              </a:rPr>
              <a:t>Permite uma </a:t>
            </a:r>
            <a:r>
              <a:rPr lang="pt-BR" sz="1800" b="1" dirty="0">
                <a:latin typeface="Gotham HTF Book" pitchFamily="2" charset="0"/>
              </a:rPr>
              <a:t>verificação</a:t>
            </a:r>
            <a:r>
              <a:rPr lang="pt-BR" sz="1800" dirty="0">
                <a:latin typeface="Gotham HTF Book" pitchFamily="2" charset="0"/>
              </a:rPr>
              <a:t> </a:t>
            </a:r>
            <a:r>
              <a:rPr lang="pt-BR" sz="1800" i="1" dirty="0" err="1">
                <a:latin typeface="Gotham HTF Book" pitchFamily="2" charset="0"/>
              </a:rPr>
              <a:t>typed-safety</a:t>
            </a:r>
            <a:r>
              <a:rPr lang="pt-BR" sz="1800" dirty="0">
                <a:latin typeface="Gotham HTF Book" pitchFamily="2" charset="0"/>
              </a:rPr>
              <a:t> em </a:t>
            </a:r>
            <a:r>
              <a:rPr lang="pt-BR" sz="1800" b="1" dirty="0">
                <a:latin typeface="Gotham HTF Book" pitchFamily="2" charset="0"/>
              </a:rPr>
              <a:t>tempo de compilação</a:t>
            </a:r>
            <a:r>
              <a:rPr lang="pt-BR" sz="1800" dirty="0">
                <a:latin typeface="Gotham HTF Book" pitchFamily="2" charset="0"/>
              </a:rPr>
              <a:t>, ou seja, confirma se o que está sendo </a:t>
            </a:r>
            <a:r>
              <a:rPr lang="pt-BR" sz="1800" b="1" dirty="0">
                <a:latin typeface="Gotham HTF Book" pitchFamily="2" charset="0"/>
              </a:rPr>
              <a:t>atribuído</a:t>
            </a:r>
            <a:r>
              <a:rPr lang="pt-BR" sz="1800" dirty="0">
                <a:latin typeface="Gotham HTF Book" pitchFamily="2" charset="0"/>
              </a:rPr>
              <a:t> a uma </a:t>
            </a:r>
            <a:r>
              <a:rPr lang="pt-BR" sz="1800" b="1" dirty="0">
                <a:latin typeface="Gotham HTF Book" pitchFamily="2" charset="0"/>
              </a:rPr>
              <a:t>instância</a:t>
            </a:r>
            <a:r>
              <a:rPr lang="pt-BR" sz="1800" dirty="0">
                <a:latin typeface="Gotham HTF Book" pitchFamily="2" charset="0"/>
              </a:rPr>
              <a:t> está de acordo com o </a:t>
            </a:r>
            <a:r>
              <a:rPr lang="pt-BR" sz="1800" b="1" dirty="0">
                <a:latin typeface="Gotham HTF Book" pitchFamily="2" charset="0"/>
              </a:rPr>
              <a:t>especificado</a:t>
            </a:r>
            <a:r>
              <a:rPr lang="pt-BR" sz="1800" dirty="0">
                <a:latin typeface="Gotham HTF Book" pitchFamily="2" charset="0"/>
              </a:rPr>
              <a:t>;</a:t>
            </a:r>
          </a:p>
          <a:p>
            <a:pPr algn="just">
              <a:lnSpc>
                <a:spcPct val="150000"/>
              </a:lnSpc>
            </a:pPr>
            <a:endParaRPr lang="pt-BR" sz="1800" dirty="0">
              <a:latin typeface="Gotham HTF Book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br>
              <a:rPr lang="pt-BR" sz="1800" dirty="0">
                <a:latin typeface="Gotham HTF Book" pitchFamily="2" charset="0"/>
              </a:rPr>
            </a:br>
            <a:br>
              <a:rPr lang="pt-BR" sz="1800" dirty="0">
                <a:latin typeface="Gotham HTF Book" pitchFamily="2" charset="0"/>
              </a:rPr>
            </a:br>
            <a:br>
              <a:rPr lang="pt-BR" sz="1800" dirty="0">
                <a:latin typeface="Gotham HTF Book" pitchFamily="2" charset="0"/>
              </a:rPr>
            </a:br>
            <a:br>
              <a:rPr lang="pt-BR" sz="1800" dirty="0">
                <a:latin typeface="Gotham HTF Book" pitchFamily="2" charset="0"/>
              </a:rPr>
            </a:br>
            <a:endParaRPr lang="pt-BR" sz="1800" dirty="0">
              <a:latin typeface="Gotham HTF Book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005278-43DF-DD40-B3C5-123D6836399D}"/>
              </a:ext>
            </a:extLst>
          </p:cNvPr>
          <p:cNvSpPr/>
          <p:nvPr/>
        </p:nvSpPr>
        <p:spPr>
          <a:xfrm>
            <a:off x="2106122" y="4056131"/>
            <a:ext cx="6969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Gotham HTF Book" pitchFamily="2" charset="0"/>
              </a:rPr>
              <a:t>List&lt;</a:t>
            </a:r>
            <a:r>
              <a:rPr lang="en-US" sz="2000" b="1" dirty="0">
                <a:solidFill>
                  <a:schemeClr val="tx2"/>
                </a:solidFill>
                <a:latin typeface="Gotham HTF Book" pitchFamily="2" charset="0"/>
              </a:rPr>
              <a:t>String</a:t>
            </a:r>
            <a:r>
              <a:rPr lang="en-US" sz="2000" b="1" dirty="0">
                <a:latin typeface="Gotham HTF Book" pitchFamily="2" charset="0"/>
              </a:rPr>
              <a:t>&gt; </a:t>
            </a:r>
            <a:r>
              <a:rPr lang="en-US" sz="2000" b="1" dirty="0" err="1">
                <a:latin typeface="Gotham HTF Book" pitchFamily="2" charset="0"/>
              </a:rPr>
              <a:t>lista</a:t>
            </a:r>
            <a:r>
              <a:rPr lang="en-US" sz="2000" b="1" dirty="0">
                <a:latin typeface="Gotham HTF Book" pitchFamily="2" charset="0"/>
              </a:rPr>
              <a:t> = new </a:t>
            </a:r>
            <a:r>
              <a:rPr lang="en-US" sz="2000" b="1" dirty="0" err="1">
                <a:latin typeface="Gotham HTF Book" pitchFamily="2" charset="0"/>
              </a:rPr>
              <a:t>ArrayList</a:t>
            </a:r>
            <a:r>
              <a:rPr lang="en-US" sz="2000" b="1" dirty="0">
                <a:latin typeface="Gotham HTF Book" pitchFamily="2" charset="0"/>
              </a:rPr>
              <a:t>&lt;</a:t>
            </a:r>
            <a:r>
              <a:rPr lang="en-US" sz="2000" b="1" dirty="0">
                <a:solidFill>
                  <a:schemeClr val="tx2"/>
                </a:solidFill>
                <a:latin typeface="Gotham HTF Book" pitchFamily="2" charset="0"/>
              </a:rPr>
              <a:t>String</a:t>
            </a:r>
            <a:r>
              <a:rPr lang="en-US" sz="2000" b="1" dirty="0">
                <a:latin typeface="Gotham HTF Book" pitchFamily="2" charset="0"/>
              </a:rPr>
              <a:t>&gt;();</a:t>
            </a:r>
            <a:endParaRPr lang="en-US" sz="2000" b="1" dirty="0">
              <a:effectLst/>
              <a:latin typeface="Gotham HTF Book" pitchFamily="2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1CD5B50-8A34-DD4E-B7A3-C5DAB8408D3E}"/>
              </a:ext>
            </a:extLst>
          </p:cNvPr>
          <p:cNvSpPr/>
          <p:nvPr/>
        </p:nvSpPr>
        <p:spPr>
          <a:xfrm>
            <a:off x="1405054" y="3880625"/>
            <a:ext cx="6779941" cy="838709"/>
          </a:xfrm>
          <a:prstGeom prst="roundRect">
            <a:avLst/>
          </a:prstGeom>
          <a:noFill/>
          <a:ln w="1905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BC31DF-C560-7544-909B-686BC66AAC01}"/>
              </a:ext>
            </a:extLst>
          </p:cNvPr>
          <p:cNvSpPr/>
          <p:nvPr/>
        </p:nvSpPr>
        <p:spPr>
          <a:xfrm>
            <a:off x="1405054" y="5467725"/>
            <a:ext cx="7226300" cy="776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rgbClr val="000000"/>
                </a:solidFill>
                <a:latin typeface="Gotham HTF Book" pitchFamily="2" charset="0"/>
              </a:rPr>
              <a:t>A interface </a:t>
            </a:r>
            <a:r>
              <a:rPr lang="pt-BR" sz="1600" b="1" dirty="0" err="1">
                <a:solidFill>
                  <a:srgbClr val="000000"/>
                </a:solidFill>
                <a:latin typeface="Gotham HTF Book" pitchFamily="2" charset="0"/>
              </a:rPr>
              <a:t>List</a:t>
            </a:r>
            <a:r>
              <a:rPr lang="pt-BR" sz="1600" dirty="0">
                <a:solidFill>
                  <a:srgbClr val="000000"/>
                </a:solidFill>
                <a:latin typeface="Gotham HTF Book" pitchFamily="2" charset="0"/>
              </a:rPr>
              <a:t> e a classe </a:t>
            </a:r>
            <a:r>
              <a:rPr lang="pt-BR" sz="1600" b="1" dirty="0" err="1">
                <a:solidFill>
                  <a:srgbClr val="000000"/>
                </a:solidFill>
                <a:latin typeface="Gotham HTF Book" pitchFamily="2" charset="0"/>
              </a:rPr>
              <a:t>ArrayList</a:t>
            </a:r>
            <a:r>
              <a:rPr lang="pt-BR" sz="1600" dirty="0">
                <a:solidFill>
                  <a:srgbClr val="000000"/>
                </a:solidFill>
                <a:latin typeface="Gotham HTF Book" pitchFamily="2" charset="0"/>
              </a:rPr>
              <a:t> utilizam </a:t>
            </a:r>
            <a:r>
              <a:rPr lang="pt-BR" sz="1600" dirty="0" err="1">
                <a:solidFill>
                  <a:srgbClr val="000000"/>
                </a:solidFill>
                <a:latin typeface="Gotham HTF Book" pitchFamily="2" charset="0"/>
              </a:rPr>
              <a:t>generics</a:t>
            </a:r>
            <a:r>
              <a:rPr lang="pt-BR" sz="1600" dirty="0">
                <a:solidFill>
                  <a:srgbClr val="000000"/>
                </a:solidFill>
                <a:latin typeface="Gotham HTF Book" pitchFamily="2" charset="0"/>
              </a:rPr>
              <a:t> para determinar o tipo de objeto que será armazenado na coleção;</a:t>
            </a:r>
            <a:endParaRPr lang="pt-BR" sz="1600" dirty="0">
              <a:latin typeface="Gotham HTF Book" pitchFamily="2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F6E850-93FA-5B45-950A-F6AB9571CF83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2977376" y="4513707"/>
            <a:ext cx="2040828" cy="95401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22D100-DA2D-344B-B579-735535E74E2F}"/>
              </a:ext>
            </a:extLst>
          </p:cNvPr>
          <p:cNvCxnSpPr>
            <a:cxnSpLocks/>
          </p:cNvCxnSpPr>
          <p:nvPr/>
        </p:nvCxnSpPr>
        <p:spPr>
          <a:xfrm flipV="1">
            <a:off x="5018204" y="4462226"/>
            <a:ext cx="1772889" cy="100549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306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2"/>
                </a:solidFill>
                <a:latin typeface="Gotham HTF Book" pitchFamily="2" charset="0"/>
              </a:rPr>
              <a:t>GENERICS</a:t>
            </a:r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44C084FA-5E1C-2649-B373-92C4D4DAE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9645" y="946262"/>
            <a:ext cx="8407532" cy="19766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b="1" dirty="0" err="1">
                <a:latin typeface="Gotham HTF Book" pitchFamily="2" charset="0"/>
                <a:cs typeface="Consolas" panose="020B0609020204030204" pitchFamily="49" charset="0"/>
              </a:rPr>
              <a:t>public</a:t>
            </a:r>
            <a:r>
              <a:rPr lang="pt-BR" b="1" dirty="0">
                <a:latin typeface="Gotham HTF Book" pitchFamily="2" charset="0"/>
                <a:cs typeface="Consolas" panose="020B0609020204030204" pitchFamily="49" charset="0"/>
              </a:rPr>
              <a:t> </a:t>
            </a:r>
            <a:r>
              <a:rPr lang="pt-BR" b="1" dirty="0" err="1">
                <a:latin typeface="Gotham HTF Book" pitchFamily="2" charset="0"/>
                <a:cs typeface="Consolas" panose="020B0609020204030204" pitchFamily="49" charset="0"/>
              </a:rPr>
              <a:t>class</a:t>
            </a:r>
            <a:r>
              <a:rPr lang="pt-BR" b="1" dirty="0">
                <a:latin typeface="Gotham HTF Book" pitchFamily="2" charset="0"/>
                <a:cs typeface="Consolas" panose="020B0609020204030204" pitchFamily="49" charset="0"/>
              </a:rPr>
              <a:t> </a:t>
            </a:r>
            <a:r>
              <a:rPr lang="pt-BR" b="1" dirty="0" err="1">
                <a:latin typeface="Gotham HTF Book" pitchFamily="2" charset="0"/>
                <a:cs typeface="Consolas" panose="020B0609020204030204" pitchFamily="49" charset="0"/>
              </a:rPr>
              <a:t>TesteGenerico</a:t>
            </a:r>
            <a:r>
              <a:rPr lang="pt-BR" b="1" dirty="0">
                <a:latin typeface="Gotham HTF Book" pitchFamily="2" charset="0"/>
                <a:cs typeface="Consolas" panose="020B0609020204030204" pitchFamily="49" charset="0"/>
              </a:rPr>
              <a:t>&lt;</a:t>
            </a:r>
            <a:r>
              <a:rPr lang="pt-BR" b="1" dirty="0">
                <a:solidFill>
                  <a:schemeClr val="tx2"/>
                </a:solidFill>
                <a:latin typeface="Gotham HTF Book" pitchFamily="2" charset="0"/>
                <a:cs typeface="Consolas" panose="020B0609020204030204" pitchFamily="49" charset="0"/>
              </a:rPr>
              <a:t>T</a:t>
            </a:r>
            <a:r>
              <a:rPr lang="pt-BR" b="1" dirty="0">
                <a:latin typeface="Gotham HTF Book" pitchFamily="2" charset="0"/>
                <a:cs typeface="Consolas" panose="020B0609020204030204" pitchFamily="49" charset="0"/>
              </a:rPr>
              <a:t>&gt; {</a:t>
            </a:r>
            <a:br>
              <a:rPr lang="pt-BR" dirty="0">
                <a:latin typeface="Gotham HTF Book" pitchFamily="2" charset="0"/>
                <a:cs typeface="Consolas" panose="020B0609020204030204" pitchFamily="49" charset="0"/>
              </a:rPr>
            </a:br>
            <a:r>
              <a:rPr lang="pt-BR" dirty="0">
                <a:latin typeface="Gotham HTF Book" pitchFamily="2" charset="0"/>
                <a:cs typeface="Consolas" panose="020B0609020204030204" pitchFamily="49" charset="0"/>
              </a:rPr>
              <a:t>	</a:t>
            </a:r>
            <a:r>
              <a:rPr lang="pt-BR" b="1" dirty="0" err="1">
                <a:latin typeface="Gotham HTF Book" pitchFamily="2" charset="0"/>
                <a:cs typeface="Consolas" panose="020B0609020204030204" pitchFamily="49" charset="0"/>
              </a:rPr>
              <a:t>public</a:t>
            </a:r>
            <a:r>
              <a:rPr lang="pt-BR" b="1" dirty="0">
                <a:latin typeface="Gotham HTF Book" pitchFamily="2" charset="0"/>
                <a:cs typeface="Consolas" panose="020B0609020204030204" pitchFamily="49" charset="0"/>
              </a:rPr>
              <a:t> </a:t>
            </a:r>
            <a:r>
              <a:rPr lang="pt-BR" b="1" dirty="0">
                <a:solidFill>
                  <a:schemeClr val="tx2"/>
                </a:solidFill>
                <a:latin typeface="Gotham HTF Book" pitchFamily="2" charset="0"/>
                <a:cs typeface="Consolas" panose="020B0609020204030204" pitchFamily="49" charset="0"/>
              </a:rPr>
              <a:t>T</a:t>
            </a:r>
            <a:r>
              <a:rPr lang="pt-BR" b="1" dirty="0">
                <a:latin typeface="Gotham HTF Book" pitchFamily="2" charset="0"/>
                <a:cs typeface="Consolas" panose="020B0609020204030204" pitchFamily="49" charset="0"/>
              </a:rPr>
              <a:t> teste(</a:t>
            </a:r>
            <a:r>
              <a:rPr lang="pt-BR" b="1" dirty="0">
                <a:solidFill>
                  <a:schemeClr val="tx2"/>
                </a:solidFill>
                <a:latin typeface="Gotham HTF Book" pitchFamily="2" charset="0"/>
                <a:cs typeface="Consolas" panose="020B0609020204030204" pitchFamily="49" charset="0"/>
              </a:rPr>
              <a:t>T</a:t>
            </a:r>
            <a:r>
              <a:rPr lang="pt-BR" b="1" dirty="0">
                <a:latin typeface="Gotham HTF Book" pitchFamily="2" charset="0"/>
                <a:cs typeface="Consolas" panose="020B0609020204030204" pitchFamily="49" charset="0"/>
              </a:rPr>
              <a:t> objeto) { ... }</a:t>
            </a:r>
            <a:br>
              <a:rPr lang="pt-BR" dirty="0">
                <a:latin typeface="Gotham HTF Book" pitchFamily="2" charset="0"/>
                <a:cs typeface="Consolas" panose="020B0609020204030204" pitchFamily="49" charset="0"/>
              </a:rPr>
            </a:br>
            <a:r>
              <a:rPr lang="pt-BR" b="1" dirty="0">
                <a:latin typeface="Gotham HTF Book" pitchFamily="2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pt-BR" dirty="0">
              <a:latin typeface="Gotham HTF Book" pitchFamily="2" charset="0"/>
            </a:endParaRPr>
          </a:p>
          <a:p>
            <a:pPr marL="0" indent="0">
              <a:buNone/>
            </a:pPr>
            <a:endParaRPr lang="pt-BR" dirty="0">
              <a:latin typeface="Gotham HTF Book" pitchFamily="2" charset="0"/>
            </a:endParaRPr>
          </a:p>
          <a:p>
            <a:pPr marL="0" indent="0">
              <a:buNone/>
            </a:pPr>
            <a:r>
              <a:rPr lang="pt-BR" b="1" dirty="0" err="1">
                <a:latin typeface="Gotham HTF Book" pitchFamily="2" charset="0"/>
                <a:cs typeface="Consolas" panose="020B0609020204030204" pitchFamily="49" charset="0"/>
              </a:rPr>
              <a:t>TesteGenerico</a:t>
            </a:r>
            <a:r>
              <a:rPr lang="pt-BR" b="1" dirty="0">
                <a:latin typeface="Gotham HTF Book" pitchFamily="2" charset="0"/>
                <a:cs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chemeClr val="tx2"/>
                </a:solidFill>
                <a:latin typeface="Gotham HTF Book" pitchFamily="2" charset="0"/>
                <a:cs typeface="Consolas" panose="020B0609020204030204" pitchFamily="49" charset="0"/>
              </a:rPr>
              <a:t>Calendar</a:t>
            </a:r>
            <a:r>
              <a:rPr lang="pt-BR" b="1" dirty="0">
                <a:latin typeface="Gotham HTF Book" pitchFamily="2" charset="0"/>
                <a:cs typeface="Consolas" panose="020B0609020204030204" pitchFamily="49" charset="0"/>
              </a:rPr>
              <a:t>&gt; t = new </a:t>
            </a:r>
            <a:r>
              <a:rPr lang="pt-BR" b="1" dirty="0" err="1">
                <a:latin typeface="Gotham HTF Book" pitchFamily="2" charset="0"/>
                <a:cs typeface="Consolas" panose="020B0609020204030204" pitchFamily="49" charset="0"/>
              </a:rPr>
              <a:t>TesteGenerico</a:t>
            </a:r>
            <a:r>
              <a:rPr lang="pt-BR" b="1" dirty="0">
                <a:latin typeface="Gotham HTF Book" pitchFamily="2" charset="0"/>
                <a:cs typeface="Consolas" panose="020B0609020204030204" pitchFamily="49" charset="0"/>
              </a:rPr>
              <a:t>&lt;</a:t>
            </a:r>
            <a:r>
              <a:rPr lang="pt-BR" b="1" dirty="0" err="1">
                <a:latin typeface="Gotham HTF Book" pitchFamily="2" charset="0"/>
                <a:cs typeface="Consolas" panose="020B0609020204030204" pitchFamily="49" charset="0"/>
              </a:rPr>
              <a:t>Calendar</a:t>
            </a:r>
            <a:r>
              <a:rPr lang="pt-BR" b="1" dirty="0">
                <a:latin typeface="Gotham HTF Book" pitchFamily="2" charset="0"/>
                <a:cs typeface="Consolas" panose="020B0609020204030204" pitchFamily="49" charset="0"/>
              </a:rPr>
              <a:t>&gt;();</a:t>
            </a:r>
            <a:br>
              <a:rPr lang="pt-BR" dirty="0">
                <a:latin typeface="Gotham HTF Book" pitchFamily="2" charset="0"/>
                <a:cs typeface="Consolas" panose="020B0609020204030204" pitchFamily="49" charset="0"/>
              </a:rPr>
            </a:br>
            <a:r>
              <a:rPr lang="pt-BR" b="1" dirty="0" err="1">
                <a:latin typeface="Gotham HTF Book" pitchFamily="2" charset="0"/>
                <a:cs typeface="Consolas" panose="020B0609020204030204" pitchFamily="49" charset="0"/>
              </a:rPr>
              <a:t>Calendar</a:t>
            </a:r>
            <a:r>
              <a:rPr lang="pt-BR" b="1" dirty="0">
                <a:latin typeface="Gotham HTF Book" pitchFamily="2" charset="0"/>
                <a:cs typeface="Consolas" panose="020B0609020204030204" pitchFamily="49" charset="0"/>
              </a:rPr>
              <a:t> c = </a:t>
            </a:r>
            <a:r>
              <a:rPr lang="pt-BR" b="1" dirty="0" err="1">
                <a:latin typeface="Gotham HTF Book" pitchFamily="2" charset="0"/>
                <a:cs typeface="Consolas" panose="020B0609020204030204" pitchFamily="49" charset="0"/>
              </a:rPr>
              <a:t>t.teste</a:t>
            </a:r>
            <a:r>
              <a:rPr lang="pt-BR" b="1" dirty="0">
                <a:latin typeface="Gotham HTF Book" pitchFamily="2" charset="0"/>
                <a:cs typeface="Consolas" panose="020B0609020204030204" pitchFamily="49" charset="0"/>
              </a:rPr>
              <a:t>(</a:t>
            </a:r>
            <a:r>
              <a:rPr lang="pt-BR" b="1" dirty="0" err="1">
                <a:latin typeface="Gotham HTF Book" pitchFamily="2" charset="0"/>
                <a:cs typeface="Consolas" panose="020B0609020204030204" pitchFamily="49" charset="0"/>
              </a:rPr>
              <a:t>Calendar.getInstance</a:t>
            </a:r>
            <a:r>
              <a:rPr lang="pt-BR" b="1" dirty="0">
                <a:latin typeface="Gotham HTF Book" pitchFamily="2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endParaRPr lang="pt-BR" b="1" dirty="0">
              <a:latin typeface="Gotham HTF Book" pitchFamily="2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t-BR" sz="1800" dirty="0">
              <a:latin typeface="Gotham HTF Book" pitchFamily="2" charset="0"/>
            </a:endParaRPr>
          </a:p>
          <a:p>
            <a:pPr marL="0" indent="0">
              <a:buNone/>
            </a:pPr>
            <a:endParaRPr lang="pt-BR" sz="1800" dirty="0">
              <a:latin typeface="Gotham HTF Book" pitchFamily="2" charset="0"/>
            </a:endParaRPr>
          </a:p>
          <a:p>
            <a:pPr marL="0" indent="0">
              <a:buNone/>
            </a:pPr>
            <a:endParaRPr lang="pt-BR" sz="1800" dirty="0">
              <a:latin typeface="Gotham HTF Book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br>
              <a:rPr lang="pt-BR" sz="1800" dirty="0">
                <a:latin typeface="Gotham HTF Book" pitchFamily="2" charset="0"/>
              </a:rPr>
            </a:br>
            <a:r>
              <a:rPr lang="pt-BR" dirty="0">
                <a:latin typeface="Gotham HTF Book" pitchFamily="2" charset="0"/>
              </a:rPr>
              <a:t>A classe </a:t>
            </a:r>
            <a:r>
              <a:rPr lang="pt-BR" b="1" dirty="0" err="1">
                <a:latin typeface="Gotham HTF Book" pitchFamily="2" charset="0"/>
              </a:rPr>
              <a:t>TesteGenerico</a:t>
            </a:r>
            <a:r>
              <a:rPr lang="pt-BR" b="1" dirty="0">
                <a:latin typeface="Gotham HTF Book" pitchFamily="2" charset="0"/>
              </a:rPr>
              <a:t> </a:t>
            </a:r>
            <a:r>
              <a:rPr lang="pt-BR" dirty="0">
                <a:latin typeface="Gotham HTF Book" pitchFamily="2" charset="0"/>
              </a:rPr>
              <a:t>após instanciada com a declaração </a:t>
            </a:r>
            <a:r>
              <a:rPr lang="pt-BR" b="1" dirty="0" err="1">
                <a:latin typeface="Gotham HTF Book" pitchFamily="2" charset="0"/>
              </a:rPr>
              <a:t>TesteGenerico</a:t>
            </a:r>
            <a:r>
              <a:rPr lang="pt-BR" b="1" dirty="0">
                <a:latin typeface="Gotham HTF Book" pitchFamily="2" charset="0"/>
              </a:rPr>
              <a:t>&lt;</a:t>
            </a:r>
            <a:r>
              <a:rPr lang="pt-BR" b="1" dirty="0" err="1">
                <a:solidFill>
                  <a:schemeClr val="tx2"/>
                </a:solidFill>
                <a:latin typeface="Gotham HTF Book" pitchFamily="2" charset="0"/>
              </a:rPr>
              <a:t>Calendar</a:t>
            </a:r>
            <a:r>
              <a:rPr lang="pt-BR" b="1" dirty="0">
                <a:latin typeface="Gotham HTF Book" pitchFamily="2" charset="0"/>
              </a:rPr>
              <a:t>&gt;</a:t>
            </a:r>
            <a:r>
              <a:rPr lang="pt-BR" dirty="0">
                <a:latin typeface="Gotham HTF Book" pitchFamily="2" charset="0"/>
              </a:rPr>
              <a:t>:</a:t>
            </a:r>
          </a:p>
          <a:p>
            <a:pPr marL="0" indent="0">
              <a:buNone/>
            </a:pPr>
            <a:br>
              <a:rPr lang="pt-BR" sz="1800" dirty="0">
                <a:latin typeface="Gotham HTF Book" pitchFamily="2" charset="0"/>
              </a:rPr>
            </a:br>
            <a:r>
              <a:rPr lang="pt-BR" sz="1400" b="1" dirty="0" err="1">
                <a:solidFill>
                  <a:schemeClr val="tx2"/>
                </a:solidFill>
                <a:latin typeface="Gotham HTF Book" pitchFamily="2" charset="0"/>
                <a:cs typeface="Consolas" panose="020B0609020204030204" pitchFamily="49" charset="0"/>
              </a:rPr>
              <a:t>public</a:t>
            </a:r>
            <a:r>
              <a:rPr lang="pt-BR" sz="1400" b="1" dirty="0">
                <a:solidFill>
                  <a:schemeClr val="tx2"/>
                </a:solidFill>
                <a:latin typeface="Gotham HTF Book" pitchFamily="2" charset="0"/>
                <a:cs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chemeClr val="tx2"/>
                </a:solidFill>
                <a:latin typeface="Gotham HTF Book" pitchFamily="2" charset="0"/>
                <a:cs typeface="Consolas" panose="020B0609020204030204" pitchFamily="49" charset="0"/>
              </a:rPr>
              <a:t>class</a:t>
            </a:r>
            <a:r>
              <a:rPr lang="pt-BR" sz="1400" b="1" dirty="0">
                <a:solidFill>
                  <a:schemeClr val="tx2"/>
                </a:solidFill>
                <a:latin typeface="Gotham HTF Book" pitchFamily="2" charset="0"/>
                <a:cs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chemeClr val="tx2"/>
                </a:solidFill>
                <a:latin typeface="Gotham HTF Book" pitchFamily="2" charset="0"/>
                <a:cs typeface="Consolas" panose="020B0609020204030204" pitchFamily="49" charset="0"/>
              </a:rPr>
              <a:t>TesteGenerico</a:t>
            </a:r>
            <a:r>
              <a:rPr lang="pt-BR" sz="1400" b="1" dirty="0">
                <a:solidFill>
                  <a:schemeClr val="tx2"/>
                </a:solidFill>
                <a:latin typeface="Gotham HTF Book" pitchFamily="2" charset="0"/>
                <a:cs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chemeClr val="tx2"/>
                </a:solidFill>
                <a:latin typeface="Gotham HTF Book" pitchFamily="2" charset="0"/>
                <a:cs typeface="Consolas" panose="020B0609020204030204" pitchFamily="49" charset="0"/>
              </a:rPr>
              <a:t>Calendar</a:t>
            </a:r>
            <a:r>
              <a:rPr lang="pt-BR" sz="1400" b="1" dirty="0">
                <a:solidFill>
                  <a:schemeClr val="tx2"/>
                </a:solidFill>
                <a:latin typeface="Gotham HTF Book" pitchFamily="2" charset="0"/>
                <a:cs typeface="Consolas" panose="020B0609020204030204" pitchFamily="49" charset="0"/>
              </a:rPr>
              <a:t>&gt; {</a:t>
            </a:r>
            <a:br>
              <a:rPr lang="pt-BR" sz="1400" dirty="0">
                <a:solidFill>
                  <a:schemeClr val="tx2"/>
                </a:solidFill>
                <a:latin typeface="Gotham HTF Book" pitchFamily="2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tx2"/>
                </a:solidFill>
                <a:latin typeface="Gotham HTF Book" pitchFamily="2" charset="0"/>
                <a:cs typeface="Consolas" panose="020B0609020204030204" pitchFamily="49" charset="0"/>
              </a:rPr>
              <a:t>	</a:t>
            </a:r>
            <a:r>
              <a:rPr lang="pt-BR" sz="1400" b="1" dirty="0" err="1">
                <a:solidFill>
                  <a:schemeClr val="tx2"/>
                </a:solidFill>
                <a:latin typeface="Gotham HTF Book" pitchFamily="2" charset="0"/>
                <a:cs typeface="Consolas" panose="020B0609020204030204" pitchFamily="49" charset="0"/>
              </a:rPr>
              <a:t>public</a:t>
            </a:r>
            <a:r>
              <a:rPr lang="pt-BR" sz="1400" b="1" dirty="0">
                <a:solidFill>
                  <a:schemeClr val="tx2"/>
                </a:solidFill>
                <a:latin typeface="Gotham HTF Book" pitchFamily="2" charset="0"/>
                <a:cs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chemeClr val="tx2"/>
                </a:solidFill>
                <a:latin typeface="Gotham HTF Book" pitchFamily="2" charset="0"/>
                <a:cs typeface="Consolas" panose="020B0609020204030204" pitchFamily="49" charset="0"/>
              </a:rPr>
              <a:t>Calendar</a:t>
            </a:r>
            <a:r>
              <a:rPr lang="pt-BR" sz="1400" b="1" dirty="0">
                <a:solidFill>
                  <a:schemeClr val="tx2"/>
                </a:solidFill>
                <a:latin typeface="Gotham HTF Book" pitchFamily="2" charset="0"/>
                <a:cs typeface="Consolas" panose="020B0609020204030204" pitchFamily="49" charset="0"/>
              </a:rPr>
              <a:t> teste(</a:t>
            </a:r>
            <a:r>
              <a:rPr lang="pt-BR" sz="1400" b="1" dirty="0" err="1">
                <a:solidFill>
                  <a:schemeClr val="tx2"/>
                </a:solidFill>
                <a:latin typeface="Gotham HTF Book" pitchFamily="2" charset="0"/>
                <a:cs typeface="Consolas" panose="020B0609020204030204" pitchFamily="49" charset="0"/>
              </a:rPr>
              <a:t>Calendar</a:t>
            </a:r>
            <a:r>
              <a:rPr lang="pt-BR" sz="1400" b="1" dirty="0">
                <a:solidFill>
                  <a:schemeClr val="tx2"/>
                </a:solidFill>
                <a:latin typeface="Gotham HTF Book" pitchFamily="2" charset="0"/>
                <a:cs typeface="Consolas" panose="020B0609020204030204" pitchFamily="49" charset="0"/>
              </a:rPr>
              <a:t> objeto) { ... }</a:t>
            </a:r>
            <a:br>
              <a:rPr lang="pt-BR" sz="1400" dirty="0">
                <a:solidFill>
                  <a:schemeClr val="tx2"/>
                </a:solidFill>
                <a:latin typeface="Gotham HTF Book" pitchFamily="2" charset="0"/>
                <a:cs typeface="Consolas" panose="020B0609020204030204" pitchFamily="49" charset="0"/>
              </a:rPr>
            </a:br>
            <a:r>
              <a:rPr lang="pt-BR" sz="1400" b="1" dirty="0">
                <a:solidFill>
                  <a:schemeClr val="tx2"/>
                </a:solidFill>
                <a:latin typeface="Gotham HTF Book" pitchFamily="2" charset="0"/>
                <a:cs typeface="Consolas" panose="020B0609020204030204" pitchFamily="49" charset="0"/>
              </a:rPr>
              <a:t>}</a:t>
            </a:r>
            <a:br>
              <a:rPr lang="pt-BR" sz="1800" dirty="0">
                <a:latin typeface="Gotham HTF Book" pitchFamily="2" charset="0"/>
              </a:rPr>
            </a:br>
            <a:br>
              <a:rPr lang="pt-BR" sz="1800" dirty="0">
                <a:latin typeface="Gotham HTF Book" pitchFamily="2" charset="0"/>
              </a:rPr>
            </a:br>
            <a:br>
              <a:rPr lang="pt-BR" sz="1800" dirty="0">
                <a:latin typeface="Gotham HTF Book" pitchFamily="2" charset="0"/>
              </a:rPr>
            </a:br>
            <a:br>
              <a:rPr lang="pt-BR" sz="1800" dirty="0">
                <a:latin typeface="Gotham HTF Book" pitchFamily="2" charset="0"/>
              </a:rPr>
            </a:br>
            <a:br>
              <a:rPr lang="pt-BR" sz="1800" dirty="0">
                <a:latin typeface="Gotham HTF Book" pitchFamily="2" charset="0"/>
              </a:rPr>
            </a:br>
            <a:br>
              <a:rPr lang="pt-BR" sz="1800" dirty="0">
                <a:latin typeface="Gotham HTF Book" pitchFamily="2" charset="0"/>
              </a:rPr>
            </a:br>
            <a:endParaRPr lang="pt-BR" sz="1800" dirty="0">
              <a:latin typeface="Gotham HTF Book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98D75F-F524-6844-AC5C-E22FCBDA676F}"/>
              </a:ext>
            </a:extLst>
          </p:cNvPr>
          <p:cNvSpPr/>
          <p:nvPr/>
        </p:nvSpPr>
        <p:spPr>
          <a:xfrm>
            <a:off x="516581" y="3381553"/>
            <a:ext cx="8110837" cy="7879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rgbClr val="000000"/>
                </a:solidFill>
                <a:latin typeface="Gotham HTF Book" pitchFamily="2" charset="0"/>
              </a:rPr>
              <a:t>A classe é declarada deixando a definição do tipo de dado genérico</a:t>
            </a:r>
            <a:r>
              <a:rPr lang="pt-BR" sz="1600" dirty="0">
                <a:solidFill>
                  <a:schemeClr val="tx2"/>
                </a:solidFill>
                <a:latin typeface="Gotham HTF Book" pitchFamily="2" charset="0"/>
              </a:rPr>
              <a:t> </a:t>
            </a:r>
            <a:r>
              <a:rPr lang="pt-BR" sz="1600" b="1" dirty="0">
                <a:solidFill>
                  <a:schemeClr val="tx2"/>
                </a:solidFill>
                <a:latin typeface="Gotham HTF Book" pitchFamily="2" charset="0"/>
              </a:rPr>
              <a:t>T</a:t>
            </a:r>
            <a:r>
              <a:rPr lang="pt-BR" sz="1600" b="1" dirty="0">
                <a:solidFill>
                  <a:srgbClr val="FF0000"/>
                </a:solidFill>
                <a:latin typeface="Gotham HTF Book" pitchFamily="2" charset="0"/>
              </a:rPr>
              <a:t> </a:t>
            </a:r>
            <a:r>
              <a:rPr lang="pt-BR" sz="1600" dirty="0">
                <a:solidFill>
                  <a:srgbClr val="000000"/>
                </a:solidFill>
                <a:latin typeface="Gotham HTF Book" pitchFamily="2" charset="0"/>
              </a:rPr>
              <a:t>para o momento da instanciação dos objetos. </a:t>
            </a:r>
            <a:endParaRPr lang="pt-BR" sz="1600" dirty="0">
              <a:latin typeface="Gotham HTF Book" pitchFamily="2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89C4EE4-F85F-2A44-93FD-49B5C1FFC5EE}"/>
              </a:ext>
            </a:extLst>
          </p:cNvPr>
          <p:cNvSpPr/>
          <p:nvPr/>
        </p:nvSpPr>
        <p:spPr>
          <a:xfrm>
            <a:off x="270648" y="812566"/>
            <a:ext cx="8407532" cy="2187112"/>
          </a:xfrm>
          <a:prstGeom prst="roundRect">
            <a:avLst/>
          </a:prstGeom>
          <a:noFill/>
          <a:ln w="1905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E6C79F1-1733-2B4C-B462-7A7CA12EBDB8}"/>
              </a:ext>
            </a:extLst>
          </p:cNvPr>
          <p:cNvSpPr/>
          <p:nvPr/>
        </p:nvSpPr>
        <p:spPr>
          <a:xfrm>
            <a:off x="364984" y="5468854"/>
            <a:ext cx="6643108" cy="954135"/>
          </a:xfrm>
          <a:prstGeom prst="roundRect">
            <a:avLst/>
          </a:prstGeom>
          <a:noFill/>
          <a:ln w="1905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9FE096-1ABA-6743-AD1D-0AACD44ABC79}"/>
              </a:ext>
            </a:extLst>
          </p:cNvPr>
          <p:cNvCxnSpPr>
            <a:cxnSpLocks/>
          </p:cNvCxnSpPr>
          <p:nvPr/>
        </p:nvCxnSpPr>
        <p:spPr>
          <a:xfrm flipH="1" flipV="1">
            <a:off x="1870024" y="1528338"/>
            <a:ext cx="736443" cy="8132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9C19CA2-F6E1-FE4F-B8A8-813799EDB951}"/>
              </a:ext>
            </a:extLst>
          </p:cNvPr>
          <p:cNvCxnSpPr>
            <a:cxnSpLocks/>
          </p:cNvCxnSpPr>
          <p:nvPr/>
        </p:nvCxnSpPr>
        <p:spPr>
          <a:xfrm flipV="1">
            <a:off x="2593304" y="1311787"/>
            <a:ext cx="927563" cy="10297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CC2114-6736-F843-B2DA-9A7339E34650}"/>
              </a:ext>
            </a:extLst>
          </p:cNvPr>
          <p:cNvCxnSpPr>
            <a:cxnSpLocks/>
          </p:cNvCxnSpPr>
          <p:nvPr/>
        </p:nvCxnSpPr>
        <p:spPr>
          <a:xfrm flipV="1">
            <a:off x="2619014" y="1508020"/>
            <a:ext cx="25342" cy="833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243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2"/>
                </a:solidFill>
                <a:latin typeface="Gotham HTF Book" pitchFamily="2" charset="0"/>
              </a:rPr>
              <a:t>DAO GENÉRICO</a:t>
            </a:r>
          </a:p>
        </p:txBody>
      </p:sp>
      <p:sp>
        <p:nvSpPr>
          <p:cNvPr id="3" name="Espaço Reservado para Conteúdo 4">
            <a:extLst>
              <a:ext uri="{FF2B5EF4-FFF2-40B4-BE49-F238E27FC236}">
                <a16:creationId xmlns:a16="http://schemas.microsoft.com/office/drawing/2014/main" id="{4A7B8EBA-F7A0-3F4B-9D73-6FCB2271D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0177" y="719469"/>
            <a:ext cx="8575044" cy="395128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dirty="0">
                <a:latin typeface="Gotham HTF Book" pitchFamily="2" charset="0"/>
              </a:rPr>
              <a:t>Os </a:t>
            </a:r>
            <a:r>
              <a:rPr lang="pt-BR" b="1" dirty="0">
                <a:latin typeface="Gotham HTF Book" pitchFamily="2" charset="0"/>
              </a:rPr>
              <a:t>mesmos métodos </a:t>
            </a:r>
            <a:r>
              <a:rPr lang="pt-BR" dirty="0">
                <a:latin typeface="Gotham HTF Book" pitchFamily="2" charset="0"/>
              </a:rPr>
              <a:t>do </a:t>
            </a:r>
            <a:r>
              <a:rPr lang="pt-BR" dirty="0" err="1">
                <a:latin typeface="Gotham HTF Book" pitchFamily="2" charset="0"/>
              </a:rPr>
              <a:t>Entity</a:t>
            </a:r>
            <a:r>
              <a:rPr lang="pt-BR" dirty="0">
                <a:latin typeface="Gotham HTF Book" pitchFamily="2" charset="0"/>
              </a:rPr>
              <a:t> Manager </a:t>
            </a:r>
            <a:r>
              <a:rPr lang="pt-BR" b="1" dirty="0">
                <a:latin typeface="Gotham HTF Book" pitchFamily="2" charset="0"/>
              </a:rPr>
              <a:t>são utilizados </a:t>
            </a:r>
            <a:r>
              <a:rPr lang="pt-BR" dirty="0">
                <a:latin typeface="Gotham HTF Book" pitchFamily="2" charset="0"/>
              </a:rPr>
              <a:t>para realizar as </a:t>
            </a:r>
            <a:r>
              <a:rPr lang="pt-BR" b="1" dirty="0">
                <a:latin typeface="Gotham HTF Book" pitchFamily="2" charset="0"/>
              </a:rPr>
              <a:t>operações básicas </a:t>
            </a:r>
            <a:r>
              <a:rPr lang="pt-BR" dirty="0">
                <a:latin typeface="Gotham HTF Book" pitchFamily="2" charset="0"/>
              </a:rPr>
              <a:t>(CRUD) com qualquer Entidade com JPA, a única mudança é o </a:t>
            </a:r>
            <a:r>
              <a:rPr lang="pt-BR" b="1" dirty="0">
                <a:latin typeface="Gotham HTF Book" pitchFamily="2" charset="0"/>
              </a:rPr>
              <a:t>próprio objeto da entidade</a:t>
            </a:r>
            <a:r>
              <a:rPr lang="pt-BR" dirty="0">
                <a:latin typeface="Gotham HTF Book" pitchFamily="2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pt-BR" dirty="0">
                <a:latin typeface="Gotham HTF Book" pitchFamily="2" charset="0"/>
              </a:rPr>
              <a:t>Dessa forma, é possível criar um </a:t>
            </a:r>
            <a:r>
              <a:rPr lang="pt-BR" b="1" dirty="0">
                <a:latin typeface="Gotham HTF Book" pitchFamily="2" charset="0"/>
              </a:rPr>
              <a:t>DAO</a:t>
            </a:r>
            <a:r>
              <a:rPr lang="pt-BR" dirty="0">
                <a:latin typeface="Gotham HTF Book" pitchFamily="2" charset="0"/>
              </a:rPr>
              <a:t> que possa </a:t>
            </a:r>
            <a:r>
              <a:rPr lang="pt-BR" b="1" dirty="0">
                <a:latin typeface="Gotham HTF Book" pitchFamily="2" charset="0"/>
              </a:rPr>
              <a:t>ser reutilizado </a:t>
            </a:r>
            <a:r>
              <a:rPr lang="pt-BR" dirty="0">
                <a:latin typeface="Gotham HTF Book" pitchFamily="2" charset="0"/>
              </a:rPr>
              <a:t>(via herança) para as operações básicas de persistência, para todas as entidades;</a:t>
            </a:r>
          </a:p>
          <a:p>
            <a:pPr marL="0" indent="0">
              <a:lnSpc>
                <a:spcPct val="150000"/>
              </a:lnSpc>
              <a:buNone/>
            </a:pPr>
            <a:br>
              <a:rPr lang="pt-BR" dirty="0">
                <a:latin typeface="Gotham HTF Book" pitchFamily="2" charset="0"/>
              </a:rPr>
            </a:br>
            <a:r>
              <a:rPr lang="pt-BR" b="1" dirty="0">
                <a:latin typeface="Gotham HTF Book" pitchFamily="2" charset="0"/>
              </a:rPr>
              <a:t>Passos para criar um DAO Genérico:</a:t>
            </a:r>
            <a:endParaRPr lang="pt-BR" dirty="0">
              <a:latin typeface="Gotham HTF Book" pitchFamily="2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Gotham HTF Book" pitchFamily="2" charset="0"/>
              </a:rPr>
              <a:t>Criar uma </a:t>
            </a:r>
            <a:r>
              <a:rPr lang="pt-BR" b="1" dirty="0">
                <a:latin typeface="Gotham HTF Book" pitchFamily="2" charset="0"/>
              </a:rPr>
              <a:t>interface</a:t>
            </a:r>
            <a:r>
              <a:rPr lang="pt-BR" dirty="0">
                <a:latin typeface="Gotham HTF Book" pitchFamily="2" charset="0"/>
              </a:rPr>
              <a:t> para definir as </a:t>
            </a:r>
            <a:r>
              <a:rPr lang="pt-BR" b="1" dirty="0">
                <a:latin typeface="Gotham HTF Book" pitchFamily="2" charset="0"/>
              </a:rPr>
              <a:t>funções básicas </a:t>
            </a:r>
            <a:r>
              <a:rPr lang="pt-BR" dirty="0">
                <a:latin typeface="Gotham HTF Book" pitchFamily="2" charset="0"/>
              </a:rPr>
              <a:t>do DAO genérico;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Gotham HTF Book" pitchFamily="2" charset="0"/>
              </a:rPr>
              <a:t>Criar uma </a:t>
            </a:r>
            <a:r>
              <a:rPr lang="pt-BR" b="1" dirty="0">
                <a:latin typeface="Gotham HTF Book" pitchFamily="2" charset="0"/>
              </a:rPr>
              <a:t>classe (abstrata) </a:t>
            </a:r>
            <a:r>
              <a:rPr lang="pt-BR" dirty="0">
                <a:latin typeface="Gotham HTF Book" pitchFamily="2" charset="0"/>
              </a:rPr>
              <a:t>que </a:t>
            </a:r>
            <a:r>
              <a:rPr lang="pt-BR" b="1" dirty="0">
                <a:latin typeface="Gotham HTF Book" pitchFamily="2" charset="0"/>
              </a:rPr>
              <a:t>implementa a interface </a:t>
            </a:r>
            <a:r>
              <a:rPr lang="pt-BR" dirty="0">
                <a:latin typeface="Gotham HTF Book" pitchFamily="2" charset="0"/>
              </a:rPr>
              <a:t>para desenvolver as funcionalidades;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Gotham HTF Book" pitchFamily="2" charset="0"/>
              </a:rPr>
              <a:t>Para cada DAO do seu sistema (</a:t>
            </a:r>
            <a:r>
              <a:rPr lang="pt-BR" dirty="0" err="1">
                <a:latin typeface="Gotham HTF Book" pitchFamily="2" charset="0"/>
              </a:rPr>
              <a:t>ClienteDAO</a:t>
            </a:r>
            <a:r>
              <a:rPr lang="pt-BR" dirty="0">
                <a:latin typeface="Gotham HTF Book" pitchFamily="2" charset="0"/>
              </a:rPr>
              <a:t>, </a:t>
            </a:r>
            <a:r>
              <a:rPr lang="pt-BR" dirty="0" err="1">
                <a:latin typeface="Gotham HTF Book" pitchFamily="2" charset="0"/>
              </a:rPr>
              <a:t>ProdutoDAO</a:t>
            </a:r>
            <a:r>
              <a:rPr lang="pt-BR" dirty="0">
                <a:latin typeface="Gotham HTF Book" pitchFamily="2" charset="0"/>
              </a:rPr>
              <a:t>, etc...), crie uma </a:t>
            </a:r>
            <a:r>
              <a:rPr lang="pt-BR" b="1" dirty="0">
                <a:latin typeface="Gotham HTF Book" pitchFamily="2" charset="0"/>
              </a:rPr>
              <a:t>interface</a:t>
            </a:r>
            <a:r>
              <a:rPr lang="pt-BR" dirty="0">
                <a:latin typeface="Gotham HTF Book" pitchFamily="2" charset="0"/>
              </a:rPr>
              <a:t> e estenda da interface genérica criada em 1, informando a classe e o tipo da chave primária;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latin typeface="Gotham HTF Book" pitchFamily="2" charset="0"/>
              </a:rPr>
              <a:t>Crie uma </a:t>
            </a:r>
            <a:r>
              <a:rPr lang="pt-BR" b="1" dirty="0">
                <a:latin typeface="Gotham HTF Book" pitchFamily="2" charset="0"/>
              </a:rPr>
              <a:t>classe</a:t>
            </a:r>
            <a:r>
              <a:rPr lang="pt-BR" dirty="0">
                <a:latin typeface="Gotham HTF Book" pitchFamily="2" charset="0"/>
              </a:rPr>
              <a:t> para a interface criada em 3, estenda da classe do DAO genérico e implemente a interface, Pronto!</a:t>
            </a:r>
          </a:p>
          <a:p>
            <a:pPr marL="0" indent="0" algn="just">
              <a:lnSpc>
                <a:spcPct val="150000"/>
              </a:lnSpc>
              <a:buNone/>
            </a:pP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>
                <a:latin typeface="Gotham HTF Book" pitchFamily="2" charset="0"/>
              </a:rPr>
            </a:br>
            <a:br>
              <a:rPr lang="pt-BR" dirty="0">
                <a:latin typeface="Gotham HTF Book" pitchFamily="2" charset="0"/>
              </a:rPr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4389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2"/>
                </a:solidFill>
                <a:latin typeface="Gotham HTF Book" pitchFamily="2" charset="0"/>
              </a:rPr>
              <a:t>DAO GENÉRICO</a:t>
            </a:r>
          </a:p>
        </p:txBody>
      </p:sp>
      <p:sp>
        <p:nvSpPr>
          <p:cNvPr id="3" name="Espaço Reservado para Conteúdo 4">
            <a:extLst>
              <a:ext uri="{FF2B5EF4-FFF2-40B4-BE49-F238E27FC236}">
                <a16:creationId xmlns:a16="http://schemas.microsoft.com/office/drawing/2014/main" id="{B905EA3C-B7A6-FC48-9644-C42E0BF29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234" y="853191"/>
            <a:ext cx="8407532" cy="395128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>
                <a:latin typeface="Gotham HTF Book" pitchFamily="2" charset="0"/>
              </a:rPr>
              <a:t>Para obter qual o </a:t>
            </a:r>
            <a:r>
              <a:rPr lang="pt-BR" sz="1800" b="1" dirty="0">
                <a:latin typeface="Gotham HTF Book" pitchFamily="2" charset="0"/>
              </a:rPr>
              <a:t>tipo de dado genérico </a:t>
            </a:r>
            <a:r>
              <a:rPr lang="pt-BR" sz="1800" dirty="0">
                <a:latin typeface="Gotham HTF Book" pitchFamily="2" charset="0"/>
              </a:rPr>
              <a:t>passado como parâmetro para o DAO utilize o código abaixo:</a:t>
            </a:r>
          </a:p>
          <a:p>
            <a:pPr algn="just">
              <a:lnSpc>
                <a:spcPct val="150000"/>
              </a:lnSpc>
            </a:pPr>
            <a:endParaRPr lang="pt-BR" sz="1800" dirty="0">
              <a:latin typeface="Gotham HTF Book" pitchFamily="2" charset="0"/>
            </a:endParaRPr>
          </a:p>
          <a:p>
            <a:pPr algn="just">
              <a:lnSpc>
                <a:spcPct val="150000"/>
              </a:lnSpc>
            </a:pPr>
            <a:endParaRPr lang="pt-BR" sz="1800" dirty="0">
              <a:latin typeface="Gotham HTF Book" pitchFamily="2" charset="0"/>
            </a:endParaRPr>
          </a:p>
          <a:p>
            <a:pPr algn="just">
              <a:lnSpc>
                <a:spcPct val="150000"/>
              </a:lnSpc>
            </a:pPr>
            <a:endParaRPr lang="pt-BR" sz="1800" dirty="0">
              <a:latin typeface="Gotham HTF Book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Gotham HTF Book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pt-BR" sz="1800" dirty="0">
                <a:latin typeface="Gotham HTF Book" pitchFamily="2" charset="0"/>
              </a:rPr>
              <a:t>Os métodos de negócio </a:t>
            </a:r>
            <a:r>
              <a:rPr lang="pt-BR" sz="1800" b="1" dirty="0">
                <a:latin typeface="Gotham HTF Book" pitchFamily="2" charset="0"/>
              </a:rPr>
              <a:t>específicos</a:t>
            </a:r>
            <a:r>
              <a:rPr lang="pt-BR" sz="1800" dirty="0">
                <a:latin typeface="Gotham HTF Book" pitchFamily="2" charset="0"/>
              </a:rPr>
              <a:t> da entidade devem ser implementados na classe </a:t>
            </a:r>
            <a:r>
              <a:rPr lang="pt-BR" sz="1800" b="1" dirty="0">
                <a:latin typeface="Gotham HTF Book" pitchFamily="2" charset="0"/>
              </a:rPr>
              <a:t>DAO filha </a:t>
            </a:r>
            <a:r>
              <a:rPr lang="pt-BR" sz="1800" dirty="0">
                <a:latin typeface="Gotham HTF Book" pitchFamily="2" charset="0"/>
              </a:rPr>
              <a:t>e não na DAO genérica!</a:t>
            </a:r>
          </a:p>
          <a:p>
            <a:pPr algn="just">
              <a:lnSpc>
                <a:spcPct val="150000"/>
              </a:lnSpc>
            </a:pPr>
            <a:endParaRPr lang="pt-BR" sz="1800" dirty="0">
              <a:latin typeface="Gotham HTF Book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pt-BR" sz="1800" dirty="0">
                <a:latin typeface="Gotham HTF Book" pitchFamily="2" charset="0"/>
              </a:rPr>
              <a:t>Aqui apresentaremos um </a:t>
            </a:r>
            <a:r>
              <a:rPr lang="pt-BR" sz="1800" b="1" dirty="0">
                <a:latin typeface="Gotham HTF Book" pitchFamily="2" charset="0"/>
              </a:rPr>
              <a:t>DAO Genérico básico</a:t>
            </a:r>
            <a:r>
              <a:rPr lang="pt-BR" sz="1800" dirty="0">
                <a:latin typeface="Gotham HTF Book" pitchFamily="2" charset="0"/>
              </a:rPr>
              <a:t>, apenas com o CRUD. Use a imaginação para agregar mais métodos genéricos!</a:t>
            </a:r>
          </a:p>
          <a:p>
            <a:pPr marL="0" indent="0" algn="just">
              <a:buNone/>
            </a:pPr>
            <a:br>
              <a:rPr lang="pt-BR" sz="2000" dirty="0">
                <a:latin typeface="Gotham HTF Book" pitchFamily="2" charset="0"/>
              </a:rPr>
            </a:br>
            <a:br>
              <a:rPr lang="pt-BR" sz="2000" dirty="0"/>
            </a:br>
            <a:br>
              <a:rPr lang="pt-BR" sz="2000" dirty="0"/>
            </a:br>
            <a:br>
              <a:rPr lang="pt-BR" sz="2000" dirty="0"/>
            </a:br>
            <a:br>
              <a:rPr lang="pt-BR" sz="2000" dirty="0">
                <a:latin typeface="Gotham HTF Book" pitchFamily="2" charset="0"/>
              </a:rPr>
            </a:br>
            <a:br>
              <a:rPr lang="pt-BR" sz="2000" dirty="0">
                <a:latin typeface="Gotham HTF Book" pitchFamily="2" charset="0"/>
              </a:rPr>
            </a:br>
            <a:br>
              <a:rPr lang="pt-BR" sz="2000" dirty="0"/>
            </a:br>
            <a:br>
              <a:rPr lang="pt-BR" sz="2000" dirty="0"/>
            </a:br>
            <a:endParaRPr lang="pt-BR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66D017-5879-5446-817D-95AC5F2E484E}"/>
              </a:ext>
            </a:extLst>
          </p:cNvPr>
          <p:cNvSpPr/>
          <p:nvPr/>
        </p:nvSpPr>
        <p:spPr>
          <a:xfrm>
            <a:off x="1307767" y="2371545"/>
            <a:ext cx="82463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err="1">
                <a:solidFill>
                  <a:schemeClr val="tx2"/>
                </a:solidFill>
                <a:latin typeface="Gotham HTF Book" pitchFamily="2" charset="0"/>
                <a:cs typeface="Consolas" panose="020B0609020204030204" pitchFamily="49" charset="0"/>
              </a:rPr>
              <a:t>this.classePersistencia</a:t>
            </a:r>
            <a:r>
              <a:rPr lang="pt-BR" sz="1600" b="1" dirty="0">
                <a:solidFill>
                  <a:schemeClr val="tx2"/>
                </a:solidFill>
                <a:latin typeface="Gotham HTF Book" pitchFamily="2" charset="0"/>
                <a:cs typeface="Consolas" panose="020B0609020204030204" pitchFamily="49" charset="0"/>
              </a:rPr>
              <a:t> = (</a:t>
            </a:r>
            <a:r>
              <a:rPr lang="pt-BR" sz="1600" b="1" dirty="0" err="1">
                <a:solidFill>
                  <a:schemeClr val="tx2"/>
                </a:solidFill>
                <a:latin typeface="Gotham HTF Book" pitchFamily="2" charset="0"/>
                <a:cs typeface="Consolas" panose="020B0609020204030204" pitchFamily="49" charset="0"/>
              </a:rPr>
              <a:t>Class</a:t>
            </a:r>
            <a:r>
              <a:rPr lang="pt-BR" sz="1600" b="1" dirty="0">
                <a:solidFill>
                  <a:schemeClr val="tx2"/>
                </a:solidFill>
                <a:latin typeface="Gotham HTF Book" pitchFamily="2" charset="0"/>
                <a:cs typeface="Consolas" panose="020B0609020204030204" pitchFamily="49" charset="0"/>
              </a:rPr>
              <a:t>) ((</a:t>
            </a:r>
            <a:r>
              <a:rPr lang="pt-BR" sz="1600" b="1" dirty="0" err="1">
                <a:solidFill>
                  <a:schemeClr val="tx2"/>
                </a:solidFill>
                <a:latin typeface="Gotham HTF Book" pitchFamily="2" charset="0"/>
                <a:cs typeface="Consolas" panose="020B0609020204030204" pitchFamily="49" charset="0"/>
              </a:rPr>
              <a:t>ParameterizedType</a:t>
            </a:r>
            <a:r>
              <a:rPr lang="pt-BR" sz="1600" b="1" dirty="0">
                <a:solidFill>
                  <a:schemeClr val="tx2"/>
                </a:solidFill>
                <a:latin typeface="Gotham HTF Book" pitchFamily="2" charset="0"/>
                <a:cs typeface="Consolas" panose="020B0609020204030204" pitchFamily="49" charset="0"/>
              </a:rPr>
              <a:t>) </a:t>
            </a:r>
            <a:r>
              <a:rPr lang="pt-BR" sz="1600" b="1" dirty="0" err="1">
                <a:solidFill>
                  <a:schemeClr val="tx2"/>
                </a:solidFill>
                <a:latin typeface="Gotham HTF Book" pitchFamily="2" charset="0"/>
                <a:cs typeface="Consolas" panose="020B0609020204030204" pitchFamily="49" charset="0"/>
              </a:rPr>
              <a:t>getClass</a:t>
            </a:r>
            <a:r>
              <a:rPr lang="pt-BR" sz="1600" b="1" dirty="0">
                <a:solidFill>
                  <a:schemeClr val="tx2"/>
                </a:solidFill>
                <a:latin typeface="Gotham HTF Book" pitchFamily="2" charset="0"/>
                <a:cs typeface="Consolas" panose="020B0609020204030204" pitchFamily="49" charset="0"/>
              </a:rPr>
              <a:t>()</a:t>
            </a:r>
            <a:br>
              <a:rPr lang="pt-BR" sz="1600" dirty="0">
                <a:solidFill>
                  <a:schemeClr val="tx2"/>
                </a:solidFill>
                <a:latin typeface="Gotham HTF Book" pitchFamily="2" charset="0"/>
                <a:cs typeface="Consolas" panose="020B0609020204030204" pitchFamily="49" charset="0"/>
              </a:rPr>
            </a:br>
            <a:r>
              <a:rPr lang="pt-BR" sz="1600" b="1" dirty="0">
                <a:solidFill>
                  <a:schemeClr val="tx2"/>
                </a:solidFill>
                <a:latin typeface="Gotham HTF Book" pitchFamily="2" charset="0"/>
                <a:cs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chemeClr val="tx2"/>
                </a:solidFill>
                <a:latin typeface="Gotham HTF Book" pitchFamily="2" charset="0"/>
                <a:cs typeface="Consolas" panose="020B0609020204030204" pitchFamily="49" charset="0"/>
              </a:rPr>
              <a:t>getGenericSuperclass</a:t>
            </a:r>
            <a:r>
              <a:rPr lang="pt-BR" sz="1600" b="1" dirty="0">
                <a:solidFill>
                  <a:schemeClr val="tx2"/>
                </a:solidFill>
                <a:latin typeface="Gotham HTF Book" pitchFamily="2" charset="0"/>
                <a:cs typeface="Consolas" panose="020B0609020204030204" pitchFamily="49" charset="0"/>
              </a:rPr>
              <a:t>()).</a:t>
            </a:r>
            <a:r>
              <a:rPr lang="pt-BR" sz="1600" b="1" dirty="0" err="1">
                <a:solidFill>
                  <a:schemeClr val="tx2"/>
                </a:solidFill>
                <a:latin typeface="Gotham HTF Book" pitchFamily="2" charset="0"/>
                <a:cs typeface="Consolas" panose="020B0609020204030204" pitchFamily="49" charset="0"/>
              </a:rPr>
              <a:t>getActualTypeArguments</a:t>
            </a:r>
            <a:r>
              <a:rPr lang="pt-BR" sz="1600" b="1" dirty="0">
                <a:solidFill>
                  <a:schemeClr val="tx2"/>
                </a:solidFill>
                <a:latin typeface="Gotham HTF Book" pitchFamily="2" charset="0"/>
                <a:cs typeface="Consolas" panose="020B0609020204030204" pitchFamily="49" charset="0"/>
              </a:rPr>
              <a:t>()[0];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72AD8AF-35AE-334F-9C9C-BDB366269A29}"/>
              </a:ext>
            </a:extLst>
          </p:cNvPr>
          <p:cNvSpPr/>
          <p:nvPr/>
        </p:nvSpPr>
        <p:spPr>
          <a:xfrm>
            <a:off x="549428" y="2188957"/>
            <a:ext cx="8226338" cy="954135"/>
          </a:xfrm>
          <a:prstGeom prst="roundRect">
            <a:avLst/>
          </a:prstGeom>
          <a:noFill/>
          <a:ln w="1905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786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4">
            <a:extLst>
              <a:ext uri="{FF2B5EF4-FFF2-40B4-BE49-F238E27FC236}">
                <a16:creationId xmlns:a16="http://schemas.microsoft.com/office/drawing/2014/main" id="{4FE2B5CD-1F2E-514A-8467-4C4F8529A7D6}"/>
              </a:ext>
            </a:extLst>
          </p:cNvPr>
          <p:cNvSpPr txBox="1">
            <a:spLocks/>
          </p:cNvSpPr>
          <p:nvPr/>
        </p:nvSpPr>
        <p:spPr>
          <a:xfrm>
            <a:off x="2596055" y="979833"/>
            <a:ext cx="6245958" cy="39512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800" dirty="0">
                <a:latin typeface="Gotham HTF Book" pitchFamily="2" charset="0"/>
              </a:rPr>
              <a:t>O que são os </a:t>
            </a:r>
            <a:r>
              <a:rPr lang="pt-BR" sz="1800" b="1" dirty="0">
                <a:latin typeface="Gotham HTF Book" pitchFamily="2" charset="0"/>
              </a:rPr>
              <a:t>padrões de projetos</a:t>
            </a:r>
            <a:r>
              <a:rPr lang="pt-BR" sz="1800" dirty="0">
                <a:latin typeface="Gotham HTF Book" pitchFamily="2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pt-BR" sz="1800" dirty="0">
                <a:latin typeface="Gotham HTF Book" pitchFamily="2" charset="0"/>
              </a:rPr>
              <a:t>Implementar o padrão </a:t>
            </a:r>
            <a:r>
              <a:rPr lang="pt-BR" sz="1800" b="1" dirty="0" err="1">
                <a:latin typeface="Gotham HTF Book" pitchFamily="2" charset="0"/>
              </a:rPr>
              <a:t>singleton</a:t>
            </a:r>
            <a:r>
              <a:rPr lang="pt-BR" sz="1800" dirty="0">
                <a:latin typeface="Gotham HTF Book" pitchFamily="2" charset="0"/>
              </a:rPr>
              <a:t> para manter somente um objeto da fabrica de </a:t>
            </a:r>
            <a:r>
              <a:rPr lang="pt-BR" sz="1800" dirty="0" err="1">
                <a:latin typeface="Gotham HTF Book" pitchFamily="2" charset="0"/>
              </a:rPr>
              <a:t>entity</a:t>
            </a:r>
            <a:r>
              <a:rPr lang="pt-BR" sz="1800" dirty="0">
                <a:latin typeface="Gotham HTF Book" pitchFamily="2" charset="0"/>
              </a:rPr>
              <a:t> manager;</a:t>
            </a:r>
          </a:p>
          <a:p>
            <a:pPr algn="just">
              <a:lnSpc>
                <a:spcPct val="150000"/>
              </a:lnSpc>
            </a:pPr>
            <a:r>
              <a:rPr lang="pt-BR" sz="1800" dirty="0">
                <a:latin typeface="Gotham HTF Book" pitchFamily="2" charset="0"/>
              </a:rPr>
              <a:t>Desenvolver um </a:t>
            </a:r>
            <a:r>
              <a:rPr lang="pt-BR" sz="1800" b="1" dirty="0">
                <a:latin typeface="Gotham HTF Book" pitchFamily="2" charset="0"/>
              </a:rPr>
              <a:t>DAO genérico </a:t>
            </a:r>
            <a:r>
              <a:rPr lang="pt-BR" sz="1800" dirty="0">
                <a:latin typeface="Gotham HTF Book" pitchFamily="2" charset="0"/>
              </a:rPr>
              <a:t>para as operações básicas (CRUD), evitando a repetição de código;</a:t>
            </a:r>
          </a:p>
          <a:p>
            <a:pPr marL="0" indent="0" algn="just">
              <a:lnSpc>
                <a:spcPct val="150000"/>
              </a:lnSpc>
              <a:buNone/>
            </a:pPr>
            <a:br>
              <a:rPr lang="pt-BR" sz="2000" dirty="0">
                <a:latin typeface="Gotham HTF Book" pitchFamily="2" charset="0"/>
              </a:rPr>
            </a:br>
            <a:br>
              <a:rPr lang="pt-BR" sz="1800" dirty="0"/>
            </a:br>
            <a:br>
              <a:rPr lang="pt-BR" sz="2000" dirty="0"/>
            </a:br>
            <a:br>
              <a:rPr lang="pt-BR" sz="1800" dirty="0"/>
            </a:br>
            <a:br>
              <a:rPr lang="pt-BR" sz="2000" dirty="0"/>
            </a:br>
            <a:br>
              <a:rPr lang="pt-BR" sz="2000" dirty="0">
                <a:latin typeface="Gotham HTF Book" pitchFamily="2" charset="0"/>
              </a:rPr>
            </a:br>
            <a:br>
              <a:rPr lang="pt-BR" sz="1800" dirty="0">
                <a:latin typeface="Gotham HTF Book" pitchFamily="2" charset="0"/>
              </a:rPr>
            </a:br>
            <a:br>
              <a:rPr lang="pt-BR" sz="1800" dirty="0"/>
            </a:br>
            <a:br>
              <a:rPr lang="pt-BR" sz="1800" dirty="0"/>
            </a:br>
            <a:br>
              <a:rPr lang="pt-BR" sz="1800" dirty="0">
                <a:latin typeface="Gotham HTF Book" pitchFamily="2" charset="0"/>
              </a:rPr>
            </a:br>
            <a:br>
              <a:rPr lang="pt-BR" sz="1800" dirty="0"/>
            </a:br>
            <a:br>
              <a:rPr lang="pt-BR" sz="1800" dirty="0"/>
            </a:br>
            <a:br>
              <a:rPr lang="pt-BR" sz="2000" dirty="0"/>
            </a:br>
            <a:br>
              <a:rPr lang="pt-BR" sz="2000" dirty="0">
                <a:latin typeface="Gotham HTF Book" pitchFamily="2" charset="0"/>
              </a:rPr>
            </a:br>
            <a:br>
              <a:rPr lang="pt-BR" sz="2000" dirty="0">
                <a:latin typeface="Gotham HTF Book" pitchFamily="2" charset="0"/>
              </a:rPr>
            </a:br>
            <a:br>
              <a:rPr lang="pt-BR" sz="2000" dirty="0"/>
            </a:br>
            <a:br>
              <a:rPr lang="pt-BR" sz="2000" dirty="0"/>
            </a:br>
            <a:endParaRPr lang="pt-BR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80A8D55-E0D3-B743-B0E8-6EBFFBA7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7086" y="278658"/>
            <a:ext cx="8102088" cy="439097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Gotham HTF Book" pitchFamily="2" charset="0"/>
              </a:rPr>
              <a:t>VOCE APRENDEU..</a:t>
            </a:r>
          </a:p>
        </p:txBody>
      </p:sp>
    </p:spTree>
    <p:extLst>
      <p:ext uri="{BB962C8B-B14F-4D97-AF65-F5344CB8AC3E}">
        <p14:creationId xmlns:p14="http://schemas.microsoft.com/office/powerpoint/2010/main" val="2265450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D2E0EC-9A74-744D-9945-E8857AAED31C}"/>
              </a:ext>
            </a:extLst>
          </p:cNvPr>
          <p:cNvSpPr txBox="1"/>
          <p:nvPr/>
        </p:nvSpPr>
        <p:spPr>
          <a:xfrm>
            <a:off x="3978836" y="6076951"/>
            <a:ext cx="4998240" cy="602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1" u="none" strike="noStrike" kern="1200">
                <a:ln>
                  <a:noFill/>
                </a:ln>
                <a:solidFill>
                  <a:srgbClr val="000000"/>
                </a:solidFill>
                <a:latin typeface="Gotham HTF Book" pitchFamily="18"/>
                <a:ea typeface="Noto Sans CJK SC Thin" pitchFamily="2"/>
                <a:cs typeface="DejaVu Sans Condensed" pitchFamily="2"/>
              </a:rPr>
              <a:t>“Ter sucesso é falhar repetidamente, mas sem</a:t>
            </a: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1" u="none" strike="noStrike" kern="1200" dirty="0">
                <a:ln>
                  <a:noFill/>
                </a:ln>
                <a:solidFill>
                  <a:srgbClr val="000000"/>
                </a:solidFill>
                <a:latin typeface="Gotham HTF Book" pitchFamily="18"/>
                <a:ea typeface="Noto Sans CJK SC Thin" pitchFamily="2"/>
                <a:cs typeface="DejaVu Sans Condensed" pitchFamily="2"/>
              </a:rPr>
              <a:t>perder o entusiasmo”</a:t>
            </a:r>
          </a:p>
        </p:txBody>
      </p:sp>
    </p:spTree>
    <p:extLst>
      <p:ext uri="{BB962C8B-B14F-4D97-AF65-F5344CB8AC3E}">
        <p14:creationId xmlns:p14="http://schemas.microsoft.com/office/powerpoint/2010/main" val="3684015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7378" y="2610379"/>
            <a:ext cx="820929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Gotham HTF Book" pitchFamily="2" charset="0"/>
              </a:rPr>
              <a:t>ENTERPRISE APPLICATION DEVELOPMENT</a:t>
            </a:r>
          </a:p>
          <a:p>
            <a:r>
              <a:rPr lang="pt-BR" sz="2400" dirty="0">
                <a:latin typeface="Gotham HTF Book" pitchFamily="2" charset="0"/>
              </a:rPr>
              <a:t>Prof. Me. Thiago T. I. Yamamoto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77745" y="4633450"/>
            <a:ext cx="4955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20000"/>
                </a:solidFill>
                <a:latin typeface="Gotham HTF Book" pitchFamily="2" charset="0"/>
              </a:rPr>
              <a:t>#04 – DESIGN PATTERNS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5595" y="4487293"/>
            <a:ext cx="3917046" cy="692425"/>
          </a:xfrm>
          <a:prstGeom prst="rect">
            <a:avLst/>
          </a:prstGeom>
          <a:noFill/>
          <a:ln>
            <a:solidFill>
              <a:srgbClr val="0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814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28B9E23-E872-5A4C-A242-A8B5464CE7E1}"/>
              </a:ext>
            </a:extLst>
          </p:cNvPr>
          <p:cNvCxnSpPr/>
          <p:nvPr/>
        </p:nvCxnSpPr>
        <p:spPr>
          <a:xfrm>
            <a:off x="3210472" y="1040524"/>
            <a:ext cx="0" cy="50554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78212FD-CD42-A744-89E8-62FB08FD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TRAJETÓRIA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9CF0B4-BA8C-BC4C-81EC-AEBC503A6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435" y="1263874"/>
            <a:ext cx="434421" cy="43442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163EC2-7B2D-3B4A-A27B-24356C535E20}"/>
              </a:ext>
            </a:extLst>
          </p:cNvPr>
          <p:cNvSpPr/>
          <p:nvPr/>
        </p:nvSpPr>
        <p:spPr>
          <a:xfrm>
            <a:off x="3439510" y="1310575"/>
            <a:ext cx="1952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rgbClr val="0070C0"/>
                </a:solidFill>
                <a:latin typeface="Gotham HTF Book" pitchFamily="2" charset="0"/>
              </a:rPr>
              <a:t>JPA Introdução</a:t>
            </a:r>
            <a:endParaRPr lang="pt-BR" dirty="0">
              <a:solidFill>
                <a:srgbClr val="0070C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657B6F-28EF-4641-A00F-CE9824EC7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435" y="1776759"/>
            <a:ext cx="434421" cy="43442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D4A42E9-5EF7-7E4C-A7FA-D651417560FE}"/>
              </a:ext>
            </a:extLst>
          </p:cNvPr>
          <p:cNvSpPr/>
          <p:nvPr/>
        </p:nvSpPr>
        <p:spPr>
          <a:xfrm>
            <a:off x="3439510" y="1823460"/>
            <a:ext cx="1106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rgbClr val="0070C0"/>
                </a:solidFill>
                <a:latin typeface="Gotham HTF Book" pitchFamily="2" charset="0"/>
              </a:rPr>
              <a:t>JPA API</a:t>
            </a:r>
            <a:endParaRPr lang="pt-BR" dirty="0">
              <a:solidFill>
                <a:srgbClr val="0070C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686BA0-8B0A-9648-AFB4-F6BBED4D1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435" y="2289644"/>
            <a:ext cx="434421" cy="43442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33E9CFF-0D76-854F-81D0-0C9B15870E1A}"/>
              </a:ext>
            </a:extLst>
          </p:cNvPr>
          <p:cNvSpPr/>
          <p:nvPr/>
        </p:nvSpPr>
        <p:spPr>
          <a:xfrm>
            <a:off x="3439510" y="2336345"/>
            <a:ext cx="2066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70C0"/>
                </a:solidFill>
                <a:latin typeface="Gotham HTF Book" pitchFamily="2" charset="0"/>
              </a:rPr>
              <a:t>Design </a:t>
            </a:r>
            <a:r>
              <a:rPr lang="pt-BR" dirty="0" err="1">
                <a:solidFill>
                  <a:srgbClr val="0070C0"/>
                </a:solidFill>
                <a:latin typeface="Gotham HTF Book" pitchFamily="2" charset="0"/>
              </a:rPr>
              <a:t>Patterns</a:t>
            </a:r>
            <a:endParaRPr lang="pt-B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093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6A22F6A-D5CD-8C40-A5B5-EC664A89C563}"/>
              </a:ext>
            </a:extLst>
          </p:cNvPr>
          <p:cNvSpPr txBox="1">
            <a:spLocks/>
          </p:cNvSpPr>
          <p:nvPr/>
        </p:nvSpPr>
        <p:spPr>
          <a:xfrm>
            <a:off x="2379718" y="464772"/>
            <a:ext cx="3035300" cy="396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Gotham HTF Book" pitchFamily="2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cs typeface="Gotham-Book"/>
              </a:rPr>
              <a:t>#04 - AGENDA</a:t>
            </a:r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5FE1A678-9EA2-B44C-85C2-5543A70E6005}"/>
              </a:ext>
            </a:extLst>
          </p:cNvPr>
          <p:cNvSpPr txBox="1">
            <a:spLocks/>
          </p:cNvSpPr>
          <p:nvPr/>
        </p:nvSpPr>
        <p:spPr>
          <a:xfrm>
            <a:off x="2630676" y="1255985"/>
            <a:ext cx="6513324" cy="39512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500"/>
              </a:spcBef>
              <a:buFont typeface="Wingdings" pitchFamily="2" charset="2"/>
              <a:buChar char="§"/>
            </a:pPr>
            <a:r>
              <a:rPr lang="pt-BR" altLang="pt-BR" sz="2000" dirty="0">
                <a:solidFill>
                  <a:schemeClr val="bg1"/>
                </a:solidFill>
                <a:latin typeface="Gotham HTF Book" pitchFamily="2" charset="0"/>
              </a:rPr>
              <a:t>Design </a:t>
            </a:r>
            <a:r>
              <a:rPr lang="pt-BR" altLang="pt-BR" sz="2000" dirty="0" err="1">
                <a:solidFill>
                  <a:schemeClr val="bg1"/>
                </a:solidFill>
                <a:latin typeface="Gotham HTF Book" pitchFamily="2" charset="0"/>
              </a:rPr>
              <a:t>Patterns</a:t>
            </a:r>
            <a:endParaRPr lang="pt-BR" altLang="pt-BR" sz="2000" dirty="0">
              <a:solidFill>
                <a:schemeClr val="bg1"/>
              </a:solidFill>
              <a:latin typeface="Gotham HTF Book" pitchFamily="2" charset="0"/>
            </a:endParaRPr>
          </a:p>
          <a:p>
            <a:pPr algn="just">
              <a:spcBef>
                <a:spcPts val="1500"/>
              </a:spcBef>
              <a:buFont typeface="Wingdings" pitchFamily="2" charset="2"/>
              <a:buChar char="§"/>
            </a:pPr>
            <a:r>
              <a:rPr lang="pt-BR" altLang="pt-BR" sz="2000" dirty="0" err="1">
                <a:solidFill>
                  <a:schemeClr val="bg1"/>
                </a:solidFill>
                <a:latin typeface="Gotham HTF Book" pitchFamily="2" charset="0"/>
              </a:rPr>
              <a:t>Singleton</a:t>
            </a:r>
            <a:endParaRPr lang="pt-BR" altLang="pt-BR" sz="2000" dirty="0">
              <a:solidFill>
                <a:schemeClr val="bg1"/>
              </a:solidFill>
              <a:latin typeface="Gotham HTF Book" pitchFamily="2" charset="0"/>
            </a:endParaRPr>
          </a:p>
          <a:p>
            <a:pPr algn="just">
              <a:spcBef>
                <a:spcPts val="1500"/>
              </a:spcBef>
              <a:buFont typeface="Wingdings" pitchFamily="2" charset="2"/>
              <a:buChar char="§"/>
            </a:pPr>
            <a:r>
              <a:rPr lang="pt-BR" altLang="pt-BR" sz="2000" dirty="0">
                <a:solidFill>
                  <a:schemeClr val="bg1"/>
                </a:solidFill>
                <a:latin typeface="Gotham HTF Book" pitchFamily="2" charset="0"/>
              </a:rPr>
              <a:t>DAO Genérico	</a:t>
            </a:r>
          </a:p>
          <a:p>
            <a:pPr marL="457200" lvl="1" indent="0" algn="just">
              <a:spcBef>
                <a:spcPts val="1500"/>
              </a:spcBef>
              <a:buNone/>
            </a:pPr>
            <a:endParaRPr lang="pt-BR" altLang="pt-BR" sz="1600" dirty="0">
              <a:solidFill>
                <a:schemeClr val="bg1"/>
              </a:solidFill>
              <a:latin typeface="Gotham HTF Book" pitchFamily="2" charset="0"/>
            </a:endParaRPr>
          </a:p>
          <a:p>
            <a:pPr>
              <a:buFont typeface="Wingdings" pitchFamily="2" charset="2"/>
              <a:buChar char="§"/>
            </a:pPr>
            <a:endParaRPr lang="pt-BR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07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17405" y="2766218"/>
            <a:ext cx="5975719" cy="1325563"/>
          </a:xfrm>
        </p:spPr>
        <p:txBody>
          <a:bodyPr>
            <a:normAutofit/>
          </a:bodyPr>
          <a:lstStyle/>
          <a:p>
            <a:r>
              <a:rPr lang="pt-BR" dirty="0">
                <a:latin typeface="Gotham HTF Book" pitchFamily="2" charset="0"/>
              </a:rPr>
              <a:t>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197791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2"/>
                </a:solidFill>
                <a:latin typeface="Gotham HTF Book" pitchFamily="2" charset="0"/>
              </a:rPr>
              <a:t>DESIGN PATTERNS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F31D444-483B-784F-8CEB-202F1FC0A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2950" y="1002220"/>
            <a:ext cx="8407532" cy="395128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latin typeface="Gotham HTF Book" pitchFamily="2" charset="0"/>
              </a:rPr>
              <a:t>Padrão de solução para problemas </a:t>
            </a:r>
            <a:r>
              <a:rPr lang="pt-BR" sz="2000" b="1" dirty="0">
                <a:latin typeface="Gotham HTF Book" pitchFamily="2" charset="0"/>
              </a:rPr>
              <a:t>repetitivos;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Gotham HTF Book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Gotham HTF Book" pitchFamily="2" charset="0"/>
              </a:rPr>
              <a:t>Constitui um poderoso instrumento que baseado na orientação a objetos podem maximizar a </a:t>
            </a:r>
            <a:r>
              <a:rPr lang="pt-BR" sz="2000" b="1" dirty="0">
                <a:latin typeface="Gotham HTF Book" pitchFamily="2" charset="0"/>
              </a:rPr>
              <a:t>qualidade e a produtividade de software;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Gotham HTF Book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Gotham HTF Book" pitchFamily="2" charset="0"/>
              </a:rPr>
              <a:t>Permite criar </a:t>
            </a:r>
            <a:r>
              <a:rPr lang="pt-BR" sz="2000" b="1" dirty="0">
                <a:latin typeface="Gotham HTF Book" pitchFamily="2" charset="0"/>
              </a:rPr>
              <a:t>aplicações robustas </a:t>
            </a:r>
            <a:r>
              <a:rPr lang="pt-BR" sz="2000" dirty="0">
                <a:latin typeface="Gotham HTF Book" pitchFamily="2" charset="0"/>
              </a:rPr>
              <a:t>com </a:t>
            </a:r>
            <a:r>
              <a:rPr lang="pt-BR" sz="2000" b="1" dirty="0">
                <a:latin typeface="Gotham HTF Book" pitchFamily="2" charset="0"/>
              </a:rPr>
              <a:t>soluções já testadas </a:t>
            </a:r>
            <a:r>
              <a:rPr lang="pt-BR" sz="2000" dirty="0">
                <a:latin typeface="Gotham HTF Book" pitchFamily="2" charset="0"/>
              </a:rPr>
              <a:t>e minimizar o impacto de alterações durante o desenvolvimento;</a:t>
            </a:r>
          </a:p>
          <a:p>
            <a:pPr marL="0" indent="0" algn="just">
              <a:lnSpc>
                <a:spcPct val="150000"/>
              </a:lnSpc>
              <a:buNone/>
            </a:pPr>
            <a:br>
              <a:rPr lang="pt-BR" sz="2000" dirty="0">
                <a:latin typeface="Gotham HTF Book" pitchFamily="2" charset="0"/>
              </a:rPr>
            </a:br>
            <a:br>
              <a:rPr lang="pt-BR" sz="2000" dirty="0">
                <a:latin typeface="Gotham HTF Book" pitchFamily="2" charset="0"/>
              </a:rPr>
            </a:br>
            <a:br>
              <a:rPr lang="pt-BR" sz="2000" dirty="0">
                <a:latin typeface="Gotham HTF Book" pitchFamily="2" charset="0"/>
              </a:rPr>
            </a:br>
            <a:br>
              <a:rPr lang="pt-BR" sz="2000" dirty="0">
                <a:latin typeface="Gotham HTF Book" pitchFamily="2" charset="0"/>
              </a:rPr>
            </a:br>
            <a:endParaRPr lang="pt-BR" sz="2000" dirty="0">
              <a:latin typeface="Gotham HTF Book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D4185D-B732-F14B-8333-1750FFC29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716" y="5400947"/>
            <a:ext cx="957766" cy="95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254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447B1-24FE-DB40-8DCC-BFE0D5CCB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3048" y="2766218"/>
            <a:ext cx="4990417" cy="1325563"/>
          </a:xfrm>
        </p:spPr>
        <p:txBody>
          <a:bodyPr/>
          <a:lstStyle/>
          <a:p>
            <a:r>
              <a:rPr lang="pt-BR" dirty="0">
                <a:latin typeface="Gotham HTF Book" pitchFamily="2" charset="0"/>
              </a:rPr>
              <a:t>SINGLETON</a:t>
            </a:r>
          </a:p>
        </p:txBody>
      </p:sp>
    </p:spTree>
    <p:extLst>
      <p:ext uri="{BB962C8B-B14F-4D97-AF65-F5344CB8AC3E}">
        <p14:creationId xmlns:p14="http://schemas.microsoft.com/office/powerpoint/2010/main" val="4286235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071A3F88-C7F9-CD48-9E13-BCC424526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2950" y="809152"/>
            <a:ext cx="8407532" cy="212410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dirty="0">
                <a:latin typeface="Gotham HTF Book" pitchFamily="2" charset="0"/>
              </a:rPr>
              <a:t>Padrão que permite uma </a:t>
            </a:r>
            <a:r>
              <a:rPr lang="pt-BR" b="1" dirty="0">
                <a:latin typeface="Gotham HTF Book" pitchFamily="2" charset="0"/>
              </a:rPr>
              <a:t>única instância </a:t>
            </a:r>
            <a:r>
              <a:rPr lang="pt-BR" dirty="0">
                <a:latin typeface="Gotham HTF Book" pitchFamily="2" charset="0"/>
              </a:rPr>
              <a:t>de um objeto dentro da aplicação;</a:t>
            </a:r>
          </a:p>
          <a:p>
            <a:pPr algn="just">
              <a:lnSpc>
                <a:spcPct val="150000"/>
              </a:lnSpc>
            </a:pPr>
            <a:r>
              <a:rPr lang="pt-BR" dirty="0">
                <a:latin typeface="Gotham HTF Book" pitchFamily="2" charset="0"/>
              </a:rPr>
              <a:t>Possui um </a:t>
            </a:r>
            <a:r>
              <a:rPr lang="pt-BR" b="1" dirty="0">
                <a:latin typeface="Gotham HTF Book" pitchFamily="2" charset="0"/>
              </a:rPr>
              <a:t>atributo estático </a:t>
            </a:r>
            <a:r>
              <a:rPr lang="pt-BR" dirty="0">
                <a:latin typeface="Gotham HTF Book" pitchFamily="2" charset="0"/>
              </a:rPr>
              <a:t>(que será único), </a:t>
            </a:r>
            <a:r>
              <a:rPr lang="pt-BR" b="1" dirty="0">
                <a:latin typeface="Gotham HTF Book" pitchFamily="2" charset="0"/>
              </a:rPr>
              <a:t>um construtor privado </a:t>
            </a:r>
            <a:r>
              <a:rPr lang="pt-BR" dirty="0">
                <a:latin typeface="Gotham HTF Book" pitchFamily="2" charset="0"/>
              </a:rPr>
              <a:t>e o método estático </a:t>
            </a:r>
            <a:r>
              <a:rPr lang="pt-BR" b="1" dirty="0" err="1">
                <a:latin typeface="Gotham HTF Book" pitchFamily="2" charset="0"/>
              </a:rPr>
              <a:t>getInstance</a:t>
            </a:r>
            <a:r>
              <a:rPr lang="pt-BR" b="1" dirty="0">
                <a:latin typeface="Gotham HTF Book" pitchFamily="2" charset="0"/>
              </a:rPr>
              <a:t>(), </a:t>
            </a:r>
            <a:r>
              <a:rPr lang="pt-BR" dirty="0">
                <a:latin typeface="Gotham HTF Book" pitchFamily="2" charset="0"/>
              </a:rPr>
              <a:t>que retorna o valor do atributo estático;</a:t>
            </a:r>
          </a:p>
          <a:p>
            <a:pPr algn="just">
              <a:lnSpc>
                <a:spcPct val="150000"/>
              </a:lnSpc>
            </a:pPr>
            <a:r>
              <a:rPr lang="pt-BR" dirty="0">
                <a:latin typeface="Gotham HTF Book" pitchFamily="2" charset="0"/>
              </a:rPr>
              <a:t>O método valida </a:t>
            </a:r>
            <a:r>
              <a:rPr lang="pt-BR" b="1" dirty="0">
                <a:latin typeface="Gotham HTF Book" pitchFamily="2" charset="0"/>
              </a:rPr>
              <a:t>se já existe uma instância </a:t>
            </a:r>
            <a:r>
              <a:rPr lang="pt-BR" dirty="0">
                <a:latin typeface="Gotham HTF Book" pitchFamily="2" charset="0"/>
              </a:rPr>
              <a:t>no atributo e caso não exista, um </a:t>
            </a:r>
            <a:r>
              <a:rPr lang="pt-BR" b="1" dirty="0">
                <a:latin typeface="Gotham HTF Book" pitchFamily="2" charset="0"/>
              </a:rPr>
              <a:t>novo objeto </a:t>
            </a:r>
            <a:r>
              <a:rPr lang="pt-BR" dirty="0">
                <a:latin typeface="Gotham HTF Book" pitchFamily="2" charset="0"/>
              </a:rPr>
              <a:t>é instanciado;</a:t>
            </a:r>
          </a:p>
          <a:p>
            <a:pPr marL="0" indent="0" algn="just">
              <a:lnSpc>
                <a:spcPct val="150000"/>
              </a:lnSpc>
              <a:buNone/>
            </a:pPr>
            <a:br>
              <a:rPr lang="pt-BR" sz="2000" dirty="0">
                <a:solidFill>
                  <a:schemeClr val="accent6">
                    <a:lumMod val="75000"/>
                  </a:schemeClr>
                </a:solidFill>
                <a:latin typeface="Gotham HTF Book" pitchFamily="2" charset="0"/>
              </a:rPr>
            </a:br>
            <a:br>
              <a:rPr lang="pt-BR" sz="2000" dirty="0">
                <a:latin typeface="Gotham HTF Book" pitchFamily="2" charset="0"/>
              </a:rPr>
            </a:br>
            <a:endParaRPr lang="pt-BR" sz="2000" dirty="0">
              <a:latin typeface="Gotham HTF Book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50" y="214619"/>
            <a:ext cx="7315197" cy="397308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  <a:latin typeface="Gotham HTF Book" pitchFamily="2" charset="0"/>
              </a:rPr>
              <a:t>DESIGN PATTERNS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1DAB30-CE14-C547-ADF2-77F75BC58F9B}"/>
              </a:ext>
            </a:extLst>
          </p:cNvPr>
          <p:cNvSpPr/>
          <p:nvPr/>
        </p:nvSpPr>
        <p:spPr>
          <a:xfrm>
            <a:off x="2481604" y="3189737"/>
            <a:ext cx="512654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Gotham HTF Book" pitchFamily="2" charset="0"/>
              </a:rPr>
              <a:t>public class </a:t>
            </a:r>
            <a:r>
              <a:rPr lang="en-US" sz="1400" dirty="0" err="1">
                <a:latin typeface="Gotham HTF Book" pitchFamily="2" charset="0"/>
              </a:rPr>
              <a:t>ObjectSingleton</a:t>
            </a:r>
            <a:r>
              <a:rPr lang="en-US" sz="1400" dirty="0">
                <a:latin typeface="Gotham HTF Book" pitchFamily="2" charset="0"/>
              </a:rPr>
              <a:t> {</a:t>
            </a:r>
          </a:p>
          <a:p>
            <a:endParaRPr lang="en-US" sz="1400" dirty="0">
              <a:latin typeface="Gotham HTF Book" pitchFamily="2" charset="0"/>
            </a:endParaRPr>
          </a:p>
          <a:p>
            <a:pPr lvl="1"/>
            <a:r>
              <a:rPr lang="en-US" sz="1400" dirty="0">
                <a:latin typeface="Gotham HTF Book" pitchFamily="2" charset="0"/>
              </a:rPr>
              <a:t>private static Object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Gotham HTF Book" pitchFamily="2" charset="0"/>
              </a:rPr>
              <a:t>unico</a:t>
            </a:r>
            <a:r>
              <a:rPr lang="en-US" sz="1400" dirty="0">
                <a:latin typeface="Gotham HTF Book" pitchFamily="2" charset="0"/>
              </a:rPr>
              <a:t>;</a:t>
            </a:r>
          </a:p>
          <a:p>
            <a:pPr lvl="1"/>
            <a:endParaRPr lang="en-US" sz="1400" dirty="0">
              <a:latin typeface="Gotham HTF Book" pitchFamily="2" charset="0"/>
            </a:endParaRPr>
          </a:p>
          <a:p>
            <a:pPr lvl="1"/>
            <a:r>
              <a:rPr lang="en-US" sz="1400" dirty="0">
                <a:latin typeface="Gotham HTF Book" pitchFamily="2" charset="0"/>
              </a:rPr>
              <a:t>private </a:t>
            </a:r>
            <a:r>
              <a:rPr lang="en-US" sz="1400" dirty="0" err="1">
                <a:latin typeface="Gotham HTF Book" pitchFamily="2" charset="0"/>
              </a:rPr>
              <a:t>ObjectSingleton</a:t>
            </a:r>
            <a:r>
              <a:rPr lang="en-US" sz="1400" dirty="0">
                <a:latin typeface="Gotham HTF Book" pitchFamily="2" charset="0"/>
              </a:rPr>
              <a:t>(){}</a:t>
            </a:r>
          </a:p>
          <a:p>
            <a:pPr lvl="1"/>
            <a:endParaRPr lang="en-US" sz="1400" dirty="0">
              <a:latin typeface="Gotham HTF Book" pitchFamily="2" charset="0"/>
            </a:endParaRPr>
          </a:p>
          <a:p>
            <a:pPr lvl="1"/>
            <a:r>
              <a:rPr lang="en-US" sz="1400" dirty="0">
                <a:latin typeface="Gotham HTF Book" pitchFamily="2" charset="0"/>
              </a:rPr>
              <a:t>public static Object </a:t>
            </a:r>
            <a:r>
              <a:rPr lang="en-US" sz="1400" dirty="0" err="1">
                <a:latin typeface="Gotham HTF Book" pitchFamily="2" charset="0"/>
              </a:rPr>
              <a:t>getInstance</a:t>
            </a:r>
            <a:r>
              <a:rPr lang="en-US" sz="1400" dirty="0">
                <a:latin typeface="Gotham HTF Book" pitchFamily="2" charset="0"/>
              </a:rPr>
              <a:t>(){</a:t>
            </a:r>
          </a:p>
          <a:p>
            <a:pPr lvl="1"/>
            <a:endParaRPr lang="en-US" sz="1400" dirty="0">
              <a:latin typeface="Gotham HTF Book" pitchFamily="2" charset="0"/>
            </a:endParaRPr>
          </a:p>
          <a:p>
            <a:pPr lvl="1"/>
            <a:r>
              <a:rPr lang="en-US" sz="1400" dirty="0">
                <a:latin typeface="Gotham HTF Book" pitchFamily="2" charset="0"/>
              </a:rPr>
              <a:t>	if (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Gotham HTF Book" pitchFamily="2" charset="0"/>
              </a:rPr>
              <a:t>unico</a:t>
            </a:r>
            <a:r>
              <a:rPr lang="en-US" sz="1400" dirty="0">
                <a:latin typeface="Gotham HTF Book" pitchFamily="2" charset="0"/>
              </a:rPr>
              <a:t> == null){</a:t>
            </a:r>
          </a:p>
          <a:p>
            <a:pPr lvl="1"/>
            <a:r>
              <a:rPr lang="en-US" sz="1400" dirty="0">
                <a:latin typeface="Gotham HTF Book" pitchFamily="2" charset="0"/>
              </a:rPr>
              <a:t>		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Gotham HTF Book" pitchFamily="2" charset="0"/>
              </a:rPr>
              <a:t>unico</a:t>
            </a:r>
            <a:r>
              <a:rPr lang="en-US" sz="1400" dirty="0">
                <a:latin typeface="Gotham HTF Book" pitchFamily="2" charset="0"/>
              </a:rPr>
              <a:t> = new Object();</a:t>
            </a:r>
          </a:p>
          <a:p>
            <a:pPr lvl="1"/>
            <a:r>
              <a:rPr lang="en-US" sz="1400" dirty="0">
                <a:latin typeface="Gotham HTF Book" pitchFamily="2" charset="0"/>
              </a:rPr>
              <a:t>	}</a:t>
            </a:r>
          </a:p>
          <a:p>
            <a:pPr lvl="1"/>
            <a:r>
              <a:rPr lang="en-US" sz="1400" dirty="0">
                <a:latin typeface="Gotham HTF Book" pitchFamily="2" charset="0"/>
              </a:rPr>
              <a:t>	return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Gotham HTF Book" pitchFamily="2" charset="0"/>
              </a:rPr>
              <a:t>unico</a:t>
            </a:r>
            <a:r>
              <a:rPr lang="en-US" sz="1400" dirty="0">
                <a:latin typeface="Gotham HTF Book" pitchFamily="2" charset="0"/>
              </a:rPr>
              <a:t>;</a:t>
            </a:r>
          </a:p>
          <a:p>
            <a:pPr lvl="1"/>
            <a:r>
              <a:rPr lang="en-US" sz="1400" dirty="0">
                <a:effectLst/>
                <a:latin typeface="Gotham HTF Book" pitchFamily="2" charset="0"/>
              </a:rPr>
              <a:t>}</a:t>
            </a:r>
          </a:p>
          <a:p>
            <a:r>
              <a:rPr lang="en-US" sz="1400" dirty="0">
                <a:latin typeface="Gotham HTF Book" pitchFamily="2" charset="0"/>
              </a:rPr>
              <a:t>}</a:t>
            </a:r>
            <a:endParaRPr lang="en-US" sz="1400" dirty="0">
              <a:effectLst/>
              <a:latin typeface="Gotham HTF Book" pitchFamily="2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615E8EF-9758-4E4F-BFB5-A8C118D48A0C}"/>
              </a:ext>
            </a:extLst>
          </p:cNvPr>
          <p:cNvSpPr/>
          <p:nvPr/>
        </p:nvSpPr>
        <p:spPr>
          <a:xfrm>
            <a:off x="2129882" y="2933258"/>
            <a:ext cx="4984595" cy="3489844"/>
          </a:xfrm>
          <a:prstGeom prst="roundRect">
            <a:avLst/>
          </a:prstGeom>
          <a:noFill/>
          <a:ln w="1905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8B6FF6-8BAE-D942-805A-ED65B9D61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14" y="5333160"/>
            <a:ext cx="805071" cy="80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471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447B1-24FE-DB40-8DCC-BFE0D5CCB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3048" y="2766218"/>
            <a:ext cx="4990417" cy="1325563"/>
          </a:xfrm>
        </p:spPr>
        <p:txBody>
          <a:bodyPr/>
          <a:lstStyle/>
          <a:p>
            <a:r>
              <a:rPr lang="pt-BR" dirty="0">
                <a:latin typeface="Gotham HTF Book" pitchFamily="2" charset="0"/>
              </a:rPr>
              <a:t>DAO GENÉRICO</a:t>
            </a:r>
          </a:p>
        </p:txBody>
      </p:sp>
    </p:spTree>
    <p:extLst>
      <p:ext uri="{BB962C8B-B14F-4D97-AF65-F5344CB8AC3E}">
        <p14:creationId xmlns:p14="http://schemas.microsoft.com/office/powerpoint/2010/main" val="285615822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6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5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796</TotalTime>
  <Words>705</Words>
  <Application>Microsoft Office PowerPoint</Application>
  <PresentationFormat>Apresentação na tela (4:3)</PresentationFormat>
  <Paragraphs>89</Paragraphs>
  <Slides>15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9</vt:i4>
      </vt:variant>
      <vt:variant>
        <vt:lpstr>Títulos de slides</vt:lpstr>
      </vt:variant>
      <vt:variant>
        <vt:i4>15</vt:i4>
      </vt:variant>
    </vt:vector>
  </HeadingPairs>
  <TitlesOfParts>
    <vt:vector size="31" baseType="lpstr">
      <vt:lpstr>Arial</vt:lpstr>
      <vt:lpstr>Calibri</vt:lpstr>
      <vt:lpstr>Gotham HTF</vt:lpstr>
      <vt:lpstr>Gotham HTF Book</vt:lpstr>
      <vt:lpstr>Gotham-Bold</vt:lpstr>
      <vt:lpstr>Gotham-Book</vt:lpstr>
      <vt:lpstr>Wingdings</vt:lpstr>
      <vt:lpstr>Default Theme</vt:lpstr>
      <vt:lpstr>1_Personalizar design</vt:lpstr>
      <vt:lpstr>6_Personalizar design</vt:lpstr>
      <vt:lpstr>Office Theme</vt:lpstr>
      <vt:lpstr>2_Personalizar design</vt:lpstr>
      <vt:lpstr>3_Personalizar design</vt:lpstr>
      <vt:lpstr>4_Personalizar design</vt:lpstr>
      <vt:lpstr>5_Personalizar design</vt:lpstr>
      <vt:lpstr>Personalizar design</vt:lpstr>
      <vt:lpstr>Apresentação do PowerPoint</vt:lpstr>
      <vt:lpstr>Apresentação do PowerPoint</vt:lpstr>
      <vt:lpstr>TRAJETÓRIA</vt:lpstr>
      <vt:lpstr>Apresentação do PowerPoint</vt:lpstr>
      <vt:lpstr>DESIGN PATTERNS</vt:lpstr>
      <vt:lpstr>DESIGN PATTERNS</vt:lpstr>
      <vt:lpstr>SINGLETON</vt:lpstr>
      <vt:lpstr>DESIGN PATTERNS</vt:lpstr>
      <vt:lpstr>DAO GENÉRICO</vt:lpstr>
      <vt:lpstr>GENERICS</vt:lpstr>
      <vt:lpstr>GENERICS</vt:lpstr>
      <vt:lpstr>DAO GENÉRICO</vt:lpstr>
      <vt:lpstr>DAO GENÉRICO</vt:lpstr>
      <vt:lpstr>VOCE APRENDEU..</vt:lpstr>
      <vt:lpstr>Apresentação do PowerPoint</vt:lpstr>
    </vt:vector>
  </TitlesOfParts>
  <Company>FIAP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Thiago Toshiyuki Izumi Yamamoto</cp:lastModifiedBy>
  <cp:revision>260</cp:revision>
  <dcterms:created xsi:type="dcterms:W3CDTF">2015-01-30T10:46:50Z</dcterms:created>
  <dcterms:modified xsi:type="dcterms:W3CDTF">2023-01-12T13:38:43Z</dcterms:modified>
</cp:coreProperties>
</file>