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774" r:id="rId3"/>
    <p:sldMasterId id="2147483739" r:id="rId4"/>
    <p:sldMasterId id="2147483751" r:id="rId5"/>
    <p:sldMasterId id="2147483767" r:id="rId6"/>
    <p:sldMasterId id="2147483769" r:id="rId7"/>
    <p:sldMasterId id="2147483771" r:id="rId8"/>
    <p:sldMasterId id="2147483749" r:id="rId9"/>
  </p:sldMasterIdLst>
  <p:notesMasterIdLst>
    <p:notesMasterId r:id="rId41"/>
  </p:notesMasterIdLst>
  <p:handoutMasterIdLst>
    <p:handoutMasterId r:id="rId42"/>
  </p:handoutMasterIdLst>
  <p:sldIdLst>
    <p:sldId id="256" r:id="rId10"/>
    <p:sldId id="266" r:id="rId11"/>
    <p:sldId id="276" r:id="rId12"/>
    <p:sldId id="273" r:id="rId13"/>
    <p:sldId id="270" r:id="rId14"/>
    <p:sldId id="277" r:id="rId15"/>
    <p:sldId id="261" r:id="rId16"/>
    <p:sldId id="278" r:id="rId17"/>
    <p:sldId id="279" r:id="rId18"/>
    <p:sldId id="280" r:id="rId19"/>
    <p:sldId id="281" r:id="rId20"/>
    <p:sldId id="282" r:id="rId21"/>
    <p:sldId id="283" r:id="rId22"/>
    <p:sldId id="290" r:id="rId23"/>
    <p:sldId id="285" r:id="rId24"/>
    <p:sldId id="286" r:id="rId25"/>
    <p:sldId id="292" r:id="rId26"/>
    <p:sldId id="287" r:id="rId27"/>
    <p:sldId id="288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89" r:id="rId36"/>
    <p:sldId id="301" r:id="rId37"/>
    <p:sldId id="275" r:id="rId38"/>
    <p:sldId id="291" r:id="rId39"/>
    <p:sldId id="269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DD6"/>
    <a:srgbClr val="020000"/>
    <a:srgbClr val="F0265D"/>
    <a:srgbClr val="F6F6F6"/>
    <a:srgbClr val="EBAFB5"/>
    <a:srgbClr val="F4D3D6"/>
    <a:srgbClr val="F9E8EA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422" autoAdjust="0"/>
  </p:normalViewPr>
  <p:slideViewPr>
    <p:cSldViewPr snapToGrid="0" snapToObjects="1">
      <p:cViewPr varScale="1">
        <p:scale>
          <a:sx n="108" d="100"/>
          <a:sy n="108" d="100"/>
        </p:scale>
        <p:origin x="34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A63A9-F13B-46F1-A93F-27AA737FD7E7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F50FE-E718-42E3-9D8A-946F780C7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13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52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16DE93D-0248-614D-BE3B-4770938B4D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69111" y="2947682"/>
            <a:ext cx="5783223" cy="682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7CA8D-8A67-4C4F-A3FF-FA741C54EBD2}"/>
              </a:ext>
            </a:extLst>
          </p:cNvPr>
          <p:cNvSpPr txBox="1"/>
          <p:nvPr userDrawn="1"/>
        </p:nvSpPr>
        <p:spPr>
          <a:xfrm>
            <a:off x="2310581" y="22614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58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77728" y="32852"/>
            <a:ext cx="9409471" cy="78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9663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50" y="214619"/>
            <a:ext cx="7315197" cy="397308"/>
          </a:xfrm>
        </p:spPr>
        <p:txBody>
          <a:bodyPr>
            <a:no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379" y="996849"/>
            <a:ext cx="748347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379" y="1835241"/>
            <a:ext cx="7618230" cy="395128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0CCA8-89A0-034C-BF08-223BAC7095AC}"/>
              </a:ext>
            </a:extLst>
          </p:cNvPr>
          <p:cNvSpPr txBox="1"/>
          <p:nvPr userDrawn="1"/>
        </p:nvSpPr>
        <p:spPr>
          <a:xfrm>
            <a:off x="8780206" y="294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4424516" y="2766219"/>
            <a:ext cx="40908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52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77728" y="32852"/>
            <a:ext cx="9409471" cy="78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48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4424516" y="2766219"/>
            <a:ext cx="40908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7920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97086" y="278658"/>
            <a:ext cx="8102088" cy="43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9781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3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if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tif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if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if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tif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22"/>
          <p:cNvSpPr/>
          <p:nvPr userDrawn="1"/>
        </p:nvSpPr>
        <p:spPr>
          <a:xfrm flipH="1">
            <a:off x="476230" y="2441967"/>
            <a:ext cx="45719" cy="124876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/>
          <p:cNvSpPr/>
          <p:nvPr userDrawn="1"/>
        </p:nvSpPr>
        <p:spPr>
          <a:xfrm flipV="1">
            <a:off x="0" y="6291072"/>
            <a:ext cx="9144000" cy="591789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D1DA1454-99F8-49C7-808F-CEE6E7F77948}"/>
              </a:ext>
            </a:extLst>
          </p:cNvPr>
          <p:cNvSpPr/>
          <p:nvPr userDrawn="1"/>
        </p:nvSpPr>
        <p:spPr>
          <a:xfrm>
            <a:off x="439504" y="6436820"/>
            <a:ext cx="2736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0" i="1" dirty="0">
                <a:latin typeface="Gotham HTF Book" pitchFamily="2" charset="0"/>
              </a:rPr>
              <a:t>profthiagoy@fiap.com.br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292FD15-2EBC-4687-B955-BDA176366AD3}"/>
              </a:ext>
            </a:extLst>
          </p:cNvPr>
          <p:cNvSpPr/>
          <p:nvPr userDrawn="1"/>
        </p:nvSpPr>
        <p:spPr>
          <a:xfrm>
            <a:off x="3594541" y="6435148"/>
            <a:ext cx="1186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0" i="1" dirty="0" err="1">
                <a:latin typeface="Gotham HTF Book" pitchFamily="2" charset="0"/>
              </a:rPr>
              <a:t>thiagoyama</a:t>
            </a:r>
            <a:endParaRPr lang="pt-BR" sz="1600" b="0" i="1" dirty="0">
              <a:latin typeface="Gotham HTF Book" pitchFamily="2" charset="0"/>
            </a:endParaRP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FDB2B355-7BD1-4ECF-A6A7-137F086666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3566" y="6422127"/>
            <a:ext cx="346545" cy="346545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9EC4CB1-0C89-4363-B348-23CA0B456F0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1405" y="6440283"/>
            <a:ext cx="334826" cy="3348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bg1"/>
          </a:solidFill>
          <a:latin typeface="Gotham-Bold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EE1BB19-37F3-614C-8A0C-69335A40C4C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3482DAC-11EF-C94C-90DA-06A52F43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432" y="203155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32398B-88EF-BD42-B16D-6DD7FA7C7BA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5393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7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568311"/>
            <a:ext cx="9144000" cy="30310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099" y="117018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926" y="1090050"/>
            <a:ext cx="7921590" cy="49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Rectangle 20"/>
          <p:cNvSpPr/>
          <p:nvPr userDrawn="1"/>
        </p:nvSpPr>
        <p:spPr>
          <a:xfrm>
            <a:off x="189235" y="277077"/>
            <a:ext cx="72000" cy="284481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74706"/>
            <a:ext cx="4450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0" i="0" baseline="0" dirty="0">
                <a:solidFill>
                  <a:schemeClr val="bg1"/>
                </a:solidFill>
                <a:latin typeface="Gotham HTF Book" pitchFamily="2" charset="0"/>
              </a:rPr>
              <a:t>Enterprise </a:t>
            </a:r>
            <a:r>
              <a:rPr lang="pt-BR" sz="1100" b="0" i="0" baseline="0" dirty="0" err="1">
                <a:solidFill>
                  <a:schemeClr val="bg1"/>
                </a:solidFill>
                <a:latin typeface="Gotham HTF Book" pitchFamily="2" charset="0"/>
              </a:rPr>
              <a:t>Application</a:t>
            </a:r>
            <a:r>
              <a:rPr lang="pt-BR" sz="1100" b="0" i="0" baseline="0" dirty="0">
                <a:solidFill>
                  <a:schemeClr val="bg1"/>
                </a:solidFill>
                <a:latin typeface="Gotham HTF Book" pitchFamily="2" charset="0"/>
              </a:rPr>
              <a:t> </a:t>
            </a:r>
            <a:r>
              <a:rPr lang="pt-BR" sz="1100" b="0" i="0" baseline="0" dirty="0" err="1">
                <a:solidFill>
                  <a:schemeClr val="bg1"/>
                </a:solidFill>
                <a:latin typeface="Gotham HTF Book" pitchFamily="2" charset="0"/>
              </a:rPr>
              <a:t>Development</a:t>
            </a:r>
            <a:r>
              <a:rPr lang="pt-BR" sz="1100" b="0" i="0" baseline="0" dirty="0">
                <a:solidFill>
                  <a:schemeClr val="bg1"/>
                </a:solidFill>
                <a:latin typeface="Gotham HTF Book" pitchFamily="2" charset="0"/>
              </a:rPr>
              <a:t> | Thiago T. I. Yamamoto</a:t>
            </a:r>
            <a:endParaRPr lang="pt-BR" sz="1100" b="0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F4AAB385-15FA-8847-955F-22F817F7BB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Gotham HTF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>
            <a:off x="2397055" y="0"/>
            <a:ext cx="677821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3126658" y="2766219"/>
            <a:ext cx="5388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BC271-E5BE-0348-B23E-4A106BC7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549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EE1BB19-37F3-614C-8A0C-69335A40C4C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3482DAC-11EF-C94C-90DA-06A52F43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432" y="203155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DBAADB-C7AD-7E43-9BAF-488BC9D1F6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82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>
            <a:off x="2389240" y="0"/>
            <a:ext cx="677821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3126658" y="2766219"/>
            <a:ext cx="5388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2A7C3-130D-114A-BCD0-828C838594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549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176404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35B51C0-34EB-F24C-A813-1802D663481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D754C080-A6A1-A342-9F6A-62F4D828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090" y="-149843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8D45F-3789-E047-9AD7-F9C4FC0C5B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82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95265" y="3028007"/>
            <a:ext cx="45719" cy="172097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Rectangle 1026"/>
          <p:cNvSpPr>
            <a:spLocks noChangeArrowheads="1"/>
          </p:cNvSpPr>
          <p:nvPr userDrawn="1"/>
        </p:nvSpPr>
        <p:spPr bwMode="auto">
          <a:xfrm>
            <a:off x="500427" y="2956857"/>
            <a:ext cx="8299634" cy="189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Copyright ©</a:t>
            </a:r>
            <a:r>
              <a:rPr kumimoji="1" lang="en-US" sz="2400" b="1" baseline="0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 </a:t>
            </a: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2013 – 2023</a:t>
            </a:r>
          </a:p>
          <a:p>
            <a:pPr>
              <a:defRPr/>
            </a:pP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Prof. Me. Thiago T. I. Yamamoto</a:t>
            </a:r>
          </a:p>
          <a:p>
            <a:pPr>
              <a:defRPr/>
            </a:pPr>
            <a:endParaRPr kumimoji="1" lang="en-US" sz="1800" dirty="0">
              <a:solidFill>
                <a:srgbClr val="FFC000"/>
              </a:solidFill>
              <a:latin typeface="Gotham HTF Book" pitchFamily="2" charset="0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4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UM-PARA-UM –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  <a:cs typeface="Gotham-Bold"/>
              </a:rPr>
              <a:t>PESQUISA E CADASTRO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Gotham HTF Book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90425-2166-7A4E-B267-FF4A204AA5CA}"/>
              </a:ext>
            </a:extLst>
          </p:cNvPr>
          <p:cNvSpPr/>
          <p:nvPr/>
        </p:nvSpPr>
        <p:spPr>
          <a:xfrm>
            <a:off x="316523" y="993201"/>
            <a:ext cx="8827477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>
                <a:latin typeface="Gotham HTF Book" pitchFamily="2" charset="0"/>
              </a:rPr>
              <a:t>Para criarmos um </a:t>
            </a:r>
            <a:r>
              <a:rPr lang="pt-BR" sz="2000" b="1" dirty="0">
                <a:latin typeface="Gotham HTF Book" pitchFamily="2" charset="0"/>
              </a:rPr>
              <a:t>cliente</a:t>
            </a:r>
            <a:r>
              <a:rPr lang="pt-BR" sz="2000" dirty="0">
                <a:latin typeface="Gotham HTF Book" pitchFamily="2" charset="0"/>
              </a:rPr>
              <a:t> com a </a:t>
            </a:r>
            <a:r>
              <a:rPr lang="pt-BR" sz="2000" b="1" dirty="0">
                <a:latin typeface="Gotham HTF Book" pitchFamily="2" charset="0"/>
              </a:rPr>
              <a:t>carteira de motorista</a:t>
            </a:r>
            <a:r>
              <a:rPr lang="pt-BR" sz="2000" dirty="0">
                <a:latin typeface="Gotham HTF Book" pitchFamily="2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latin typeface="Gotham HTF Book" pitchFamily="2" charset="0"/>
              </a:rPr>
              <a:t>Instanciar e persistir a </a:t>
            </a:r>
            <a:r>
              <a:rPr lang="pt-BR" sz="2000" b="1" dirty="0">
                <a:latin typeface="Gotham HTF Book" pitchFamily="2" charset="0"/>
              </a:rPr>
              <a:t>carteira de motorista</a:t>
            </a:r>
            <a:r>
              <a:rPr lang="pt-BR" sz="2000" dirty="0">
                <a:latin typeface="Gotham HTF Book" pitchFamily="2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latin typeface="Gotham HTF Book" pitchFamily="2" charset="0"/>
              </a:rPr>
              <a:t>Instanciar e definir a carteira de motorista do </a:t>
            </a:r>
            <a:r>
              <a:rPr lang="pt-BR" sz="2000" b="1" dirty="0">
                <a:latin typeface="Gotham HTF Book" pitchFamily="2" charset="0"/>
              </a:rPr>
              <a:t>Cliente</a:t>
            </a:r>
            <a:r>
              <a:rPr lang="pt-BR" sz="2000" dirty="0">
                <a:latin typeface="Gotham HTF Book" pitchFamily="2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latin typeface="Gotham HTF Book" pitchFamily="2" charset="0"/>
              </a:rPr>
              <a:t>Persistir o </a:t>
            </a:r>
            <a:r>
              <a:rPr lang="pt-BR" sz="2000" b="1" dirty="0">
                <a:latin typeface="Gotham HTF Book" pitchFamily="2" charset="0"/>
              </a:rPr>
              <a:t>Cliente</a:t>
            </a:r>
            <a:r>
              <a:rPr lang="pt-BR" sz="2000" dirty="0">
                <a:latin typeface="Gotham HTF Book" pitchFamily="2" charset="0"/>
              </a:rPr>
              <a:t>.</a:t>
            </a:r>
            <a:br>
              <a:rPr lang="pt-BR" sz="2000" dirty="0">
                <a:latin typeface="Gotham HTF Book" pitchFamily="2" charset="0"/>
              </a:rPr>
            </a:br>
            <a:endParaRPr lang="pt-BR" sz="2000" dirty="0">
              <a:latin typeface="Gotham HTF Book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>
                <a:latin typeface="Gotham HTF Book" pitchFamily="2" charset="0"/>
              </a:rPr>
              <a:t>Para obter a </a:t>
            </a:r>
            <a:r>
              <a:rPr lang="pt-BR" sz="2000" b="1" dirty="0">
                <a:latin typeface="Gotham HTF Book" pitchFamily="2" charset="0"/>
              </a:rPr>
              <a:t>data de vencimento da carteira </a:t>
            </a:r>
            <a:r>
              <a:rPr lang="pt-BR" sz="2000" dirty="0">
                <a:latin typeface="Gotham HTF Book" pitchFamily="2" charset="0"/>
              </a:rPr>
              <a:t>do cliente id = 10:</a:t>
            </a: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endParaRPr lang="pt-B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61AA0-BE65-4449-96F1-68A010713AAE}"/>
              </a:ext>
            </a:extLst>
          </p:cNvPr>
          <p:cNvSpPr/>
          <p:nvPr/>
        </p:nvSpPr>
        <p:spPr>
          <a:xfrm>
            <a:off x="1035466" y="4366219"/>
            <a:ext cx="8276492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Cliente </a:t>
            </a:r>
            <a:r>
              <a:rPr lang="pt-BR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c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=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em.find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Cliente.class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, 10);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Calendar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dtVencimento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= </a:t>
            </a:r>
            <a:r>
              <a:rPr lang="pt-BR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c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.getCnh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().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getDataVencimento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();</a:t>
            </a:r>
            <a:br>
              <a:rPr lang="pt-BR" dirty="0"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502AAB-6713-2945-AE91-19561B76715A}"/>
              </a:ext>
            </a:extLst>
          </p:cNvPr>
          <p:cNvSpPr/>
          <p:nvPr/>
        </p:nvSpPr>
        <p:spPr>
          <a:xfrm>
            <a:off x="577232" y="4173415"/>
            <a:ext cx="7980615" cy="1295868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95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UM-PARA-UM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</a:rPr>
              <a:t>BIDIRECIONAL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9D4A7CC-8AE4-AA4B-A579-F5698B9B2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9400" y="749789"/>
            <a:ext cx="8724900" cy="8562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Uma única instância A pode referenciar no máximo uma e somente uma</a:t>
            </a:r>
            <a:br>
              <a:rPr lang="pt-BR" sz="1800" dirty="0">
                <a:latin typeface="Gotham HTF Book" pitchFamily="2" charset="0"/>
              </a:rPr>
            </a:br>
            <a:r>
              <a:rPr lang="pt-BR" sz="1800" dirty="0">
                <a:latin typeface="Gotham HTF Book" pitchFamily="2" charset="0"/>
              </a:rPr>
              <a:t>instância B e vice-versa (</a:t>
            </a:r>
            <a:r>
              <a:rPr lang="pt-BR" sz="1800" b="1" dirty="0">
                <a:latin typeface="Gotham HTF Book" pitchFamily="2" charset="0"/>
              </a:rPr>
              <a:t>bidirecional</a:t>
            </a:r>
            <a:r>
              <a:rPr lang="pt-BR" sz="1800" dirty="0">
                <a:latin typeface="Gotham HTF Book" pitchFamily="2" charset="0"/>
              </a:rPr>
              <a:t>);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5994D6-3F70-794D-AA11-F98C2D5D9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6727"/>
              </p:ext>
            </p:extLst>
          </p:nvPr>
        </p:nvGraphicFramePr>
        <p:xfrm>
          <a:off x="1535718" y="1699457"/>
          <a:ext cx="1828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473165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otham Book" panose="02000504050000020004" pitchFamily="2" charset="0"/>
                        </a:rPr>
                        <a:t>T_CLIENTE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CD_</a:t>
                      </a:r>
                      <a:r>
                        <a:rPr lang="pt-BR" sz="1400" dirty="0">
                          <a:latin typeface="Gotham HTF Book" pitchFamily="2" charset="0"/>
                        </a:rPr>
                        <a:t>CLIENTE</a:t>
                      </a:r>
                      <a:r>
                        <a:rPr lang="pt-BR" sz="1400" dirty="0">
                          <a:latin typeface="Gotham Book" panose="02000504050000020004" pitchFamily="2" charset="0"/>
                        </a:rPr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NM_CLIENTE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7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2"/>
                          </a:solidFill>
                          <a:latin typeface="Gotham Book" panose="02000504050000020004" pitchFamily="2" charset="0"/>
                        </a:rPr>
                        <a:t>NR_CNH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682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E715FA-7F7A-8940-8038-203EB597F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65766"/>
              </p:ext>
            </p:extLst>
          </p:nvPr>
        </p:nvGraphicFramePr>
        <p:xfrm>
          <a:off x="5017471" y="1699457"/>
          <a:ext cx="2836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987">
                  <a:extLst>
                    <a:ext uri="{9D8B030D-6E8A-4147-A177-3AD203B41FA5}">
                      <a16:colId xmlns:a16="http://schemas.microsoft.com/office/drawing/2014/main" val="3473165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otham HTF Book" pitchFamily="2" charset="0"/>
                        </a:rPr>
                        <a:t>T_CARTEIRA_MOTORISTA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HTF Book" pitchFamily="2" charset="0"/>
                        </a:rPr>
                        <a:t>NR_CNH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HTF Book" pitchFamily="2" charset="0"/>
                        </a:rPr>
                        <a:t>DT_VENCIMENTO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7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HTF Book" pitchFamily="2" charset="0"/>
                        </a:rPr>
                        <a:t>DS_TIPO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68221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826D6E-60F9-2643-8CA4-25080F3DF80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64518" y="2441137"/>
            <a:ext cx="16529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36109D-6EB1-E34B-B29C-8F0E45502F75}"/>
              </a:ext>
            </a:extLst>
          </p:cNvPr>
          <p:cNvSpPr txBox="1"/>
          <p:nvPr/>
        </p:nvSpPr>
        <p:spPr>
          <a:xfrm>
            <a:off x="3341072" y="2164138"/>
            <a:ext cx="415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Gotham Book" panose="02000504050000020004" pitchFamily="2" charset="0"/>
              </a:rPr>
              <a:t>0..1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ACCF4-DC0F-C146-8F7F-877C5162EBFF}"/>
              </a:ext>
            </a:extLst>
          </p:cNvPr>
          <p:cNvSpPr txBox="1"/>
          <p:nvPr/>
        </p:nvSpPr>
        <p:spPr>
          <a:xfrm>
            <a:off x="4586760" y="2164138"/>
            <a:ext cx="415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Gotham Book" panose="02000504050000020004" pitchFamily="2" charset="0"/>
              </a:rPr>
              <a:t>0..1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95ED2-1769-304E-94AE-1C224D21A064}"/>
              </a:ext>
            </a:extLst>
          </p:cNvPr>
          <p:cNvSpPr txBox="1"/>
          <p:nvPr/>
        </p:nvSpPr>
        <p:spPr>
          <a:xfrm>
            <a:off x="1750169" y="3408685"/>
            <a:ext cx="4496744" cy="1526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 err="1">
                <a:latin typeface="Gotham HTF Book" pitchFamily="2" charset="0"/>
              </a:rPr>
              <a:t>public</a:t>
            </a:r>
            <a:r>
              <a:rPr lang="pt-BR" sz="1600" dirty="0">
                <a:latin typeface="Gotham HTF Book" pitchFamily="2" charset="0"/>
              </a:rPr>
              <a:t> </a:t>
            </a:r>
            <a:r>
              <a:rPr lang="pt-BR" sz="1600" b="1" dirty="0" err="1">
                <a:latin typeface="Gotham HTF Book" pitchFamily="2" charset="0"/>
              </a:rPr>
              <a:t>class</a:t>
            </a:r>
            <a:r>
              <a:rPr lang="pt-BR" sz="1600" dirty="0">
                <a:latin typeface="Gotham HTF Book" pitchFamily="2" charset="0"/>
              </a:rPr>
              <a:t> Cliente {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Gotham HTF Book" pitchFamily="2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Gotham HTF Book" pitchFamily="2" charset="0"/>
              </a:rPr>
              <a:t>//Cliente acessa a Carteira de Motorista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Gotham HTF Book" pitchFamily="2" charset="0"/>
              </a:rPr>
              <a:t>    </a:t>
            </a:r>
            <a:r>
              <a:rPr lang="pt-BR" sz="1600" b="1" dirty="0" err="1">
                <a:solidFill>
                  <a:schemeClr val="tx2"/>
                </a:solidFill>
                <a:latin typeface="Gotham HTF Book" pitchFamily="2" charset="0"/>
              </a:rPr>
              <a:t>private</a:t>
            </a:r>
            <a:r>
              <a:rPr lang="pt-BR" sz="1600" b="1" dirty="0">
                <a:solidFill>
                  <a:schemeClr val="tx2"/>
                </a:solidFill>
                <a:latin typeface="Gotham HTF Book" pitchFamily="2" charset="0"/>
              </a:rPr>
              <a:t> </a:t>
            </a:r>
            <a:r>
              <a:rPr lang="pt-BR" sz="1600" b="1" dirty="0" err="1">
                <a:solidFill>
                  <a:schemeClr val="tx2"/>
                </a:solidFill>
                <a:latin typeface="Gotham HTF Book" pitchFamily="2" charset="0"/>
              </a:rPr>
              <a:t>CarteiraMotorista</a:t>
            </a:r>
            <a:r>
              <a:rPr lang="pt-BR" sz="1600" b="1" dirty="0">
                <a:solidFill>
                  <a:schemeClr val="tx2"/>
                </a:solidFill>
                <a:latin typeface="Gotham HTF Book" pitchFamily="2" charset="0"/>
              </a:rPr>
              <a:t> </a:t>
            </a:r>
            <a:r>
              <a:rPr lang="pt-BR" sz="1600" b="1" dirty="0" err="1">
                <a:solidFill>
                  <a:schemeClr val="tx2"/>
                </a:solidFill>
                <a:latin typeface="Gotham HTF Book" pitchFamily="2" charset="0"/>
              </a:rPr>
              <a:t>cnh</a:t>
            </a:r>
            <a:r>
              <a:rPr lang="pt-BR" sz="1600" b="1" dirty="0">
                <a:solidFill>
                  <a:schemeClr val="tx2"/>
                </a:solidFill>
                <a:latin typeface="Gotham HTF Book" pitchFamily="2" charset="0"/>
              </a:rPr>
              <a:t>;</a:t>
            </a:r>
            <a:br>
              <a:rPr lang="pt-BR" sz="1600" b="1" dirty="0">
                <a:solidFill>
                  <a:schemeClr val="tx2"/>
                </a:solidFill>
                <a:latin typeface="Gotham HTF Book" pitchFamily="2" charset="0"/>
              </a:rPr>
            </a:br>
            <a:r>
              <a:rPr lang="pt-BR" sz="1600" dirty="0">
                <a:latin typeface="Gotham HTF Book" pitchFamily="2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C1EC5-5DE0-FA46-99ED-1C46A55E358C}"/>
              </a:ext>
            </a:extLst>
          </p:cNvPr>
          <p:cNvSpPr txBox="1"/>
          <p:nvPr/>
        </p:nvSpPr>
        <p:spPr>
          <a:xfrm>
            <a:off x="1742759" y="4842433"/>
            <a:ext cx="3363421" cy="1526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 err="1">
                <a:latin typeface="Gotham HTF Book" pitchFamily="2" charset="0"/>
              </a:rPr>
              <a:t>public</a:t>
            </a:r>
            <a:r>
              <a:rPr lang="pt-BR" sz="1600" dirty="0">
                <a:latin typeface="Gotham HTF Book" pitchFamily="2" charset="0"/>
              </a:rPr>
              <a:t> </a:t>
            </a:r>
            <a:r>
              <a:rPr lang="pt-BR" sz="1600" b="1" dirty="0" err="1">
                <a:latin typeface="Gotham HTF Book" pitchFamily="2" charset="0"/>
              </a:rPr>
              <a:t>class</a:t>
            </a:r>
            <a:r>
              <a:rPr lang="pt-BR" sz="1600" dirty="0">
                <a:latin typeface="Gotham HTF Book" pitchFamily="2" charset="0"/>
              </a:rPr>
              <a:t> </a:t>
            </a:r>
            <a:r>
              <a:rPr lang="pt-BR" sz="1600" dirty="0" err="1">
                <a:latin typeface="Gotham HTF Book" pitchFamily="2" charset="0"/>
              </a:rPr>
              <a:t>CarteiraMotorista</a:t>
            </a:r>
            <a:r>
              <a:rPr lang="pt-BR" sz="1600" dirty="0">
                <a:latin typeface="Gotham HTF Book" pitchFamily="2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Gotham HTF Book" pitchFamily="2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Gotham HTF Book" pitchFamily="2" charset="0"/>
              </a:rPr>
              <a:t>//Carteira acessa o Cliente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tx2"/>
                </a:solidFill>
                <a:latin typeface="Gotham HTF Book" pitchFamily="2" charset="0"/>
              </a:rPr>
              <a:t>    </a:t>
            </a:r>
            <a:r>
              <a:rPr lang="pt-BR" sz="1600" b="1" dirty="0" err="1">
                <a:solidFill>
                  <a:schemeClr val="tx2"/>
                </a:solidFill>
                <a:latin typeface="Gotham HTF Book" pitchFamily="2" charset="0"/>
              </a:rPr>
              <a:t>private</a:t>
            </a:r>
            <a:r>
              <a:rPr lang="pt-BR" sz="1600" b="1" dirty="0">
                <a:solidFill>
                  <a:schemeClr val="tx2"/>
                </a:solidFill>
                <a:latin typeface="Gotham HTF Book" pitchFamily="2" charset="0"/>
              </a:rPr>
              <a:t> Cliente cliente;</a:t>
            </a:r>
            <a:br>
              <a:rPr lang="pt-BR" sz="1600" dirty="0">
                <a:latin typeface="Gotham HTF Book" pitchFamily="2" charset="0"/>
              </a:rPr>
            </a:br>
            <a:r>
              <a:rPr lang="pt-BR" sz="1600" dirty="0">
                <a:latin typeface="Gotham HTF Book" pitchFamily="2" charset="0"/>
              </a:rPr>
              <a:t>}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35DF38E-08F9-AA48-A334-1881158CBA83}"/>
              </a:ext>
            </a:extLst>
          </p:cNvPr>
          <p:cNvSpPr/>
          <p:nvPr/>
        </p:nvSpPr>
        <p:spPr>
          <a:xfrm>
            <a:off x="1289536" y="3429000"/>
            <a:ext cx="6412524" cy="3030415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27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UM-PARA-UM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  <a:cs typeface="Gotham-Bold"/>
              </a:rPr>
              <a:t>BIDIRECIONAL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Gotham HTF Book" pitchFamily="2" charset="0"/>
            </a:endParaRP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F89B5A9E-77BE-2C40-B84C-AAE83C9BE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6733" y="842878"/>
            <a:ext cx="8724900" cy="39512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Agora a classe </a:t>
            </a:r>
            <a:r>
              <a:rPr lang="pt-BR" sz="1800" b="1" dirty="0" err="1">
                <a:solidFill>
                  <a:srgbClr val="407DD6"/>
                </a:solidFill>
                <a:latin typeface="Gotham HTF Book" pitchFamily="2" charset="0"/>
              </a:rPr>
              <a:t>CarteiraMotorista</a:t>
            </a:r>
            <a:r>
              <a:rPr lang="pt-BR" sz="1800" b="1" dirty="0">
                <a:solidFill>
                  <a:srgbClr val="FF0000"/>
                </a:solidFill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acessa o </a:t>
            </a:r>
            <a:r>
              <a:rPr lang="pt-BR" sz="1800" b="1" dirty="0">
                <a:solidFill>
                  <a:srgbClr val="407DD6"/>
                </a:solidFill>
                <a:latin typeface="Gotham HTF Book" pitchFamily="2" charset="0"/>
              </a:rPr>
              <a:t>Cliente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r>
              <a:rPr lang="pt-BR" sz="1800" dirty="0">
                <a:latin typeface="Gotham HTF Book" pitchFamily="2" charset="0"/>
              </a:rPr>
              <a:t>	</a:t>
            </a:r>
            <a:r>
              <a:rPr lang="pt-BR" sz="1800" b="1" dirty="0" err="1">
                <a:latin typeface="Gotham HTF Book" pitchFamily="2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Gotham HTF Book" pitchFamily="2" charset="0"/>
                <a:cs typeface="Consolas" panose="020B0609020204030204" pitchFamily="49" charset="0"/>
              </a:rPr>
              <a:t>class</a:t>
            </a:r>
            <a:r>
              <a:rPr lang="pt-BR" sz="1800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Gotham HTF Book" pitchFamily="2" charset="0"/>
                <a:cs typeface="Consolas" panose="020B0609020204030204" pitchFamily="49" charset="0"/>
              </a:rPr>
              <a:t>CarteiraMotorista</a:t>
            </a:r>
            <a:r>
              <a:rPr lang="pt-BR" sz="1800" b="1" dirty="0">
                <a:latin typeface="Gotham HTF Book" pitchFamily="2" charset="0"/>
                <a:cs typeface="Consolas" panose="020B0609020204030204" pitchFamily="49" charset="0"/>
              </a:rPr>
              <a:t>{</a:t>
            </a:r>
            <a:br>
              <a:rPr lang="pt-BR" sz="1800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800" dirty="0">
                <a:latin typeface="Gotham HTF Book" pitchFamily="2" charset="0"/>
                <a:cs typeface="Consolas" panose="020B0609020204030204" pitchFamily="49" charset="0"/>
              </a:rPr>
              <a:t>		</a:t>
            </a:r>
            <a:r>
              <a:rPr lang="pt-BR" sz="1800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@</a:t>
            </a:r>
            <a:r>
              <a:rPr lang="pt-BR" sz="1800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OneToOne</a:t>
            </a:r>
            <a:r>
              <a:rPr lang="pt-BR" sz="1800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mappedBy</a:t>
            </a:r>
            <a:r>
              <a:rPr lang="pt-BR" sz="1800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=“</a:t>
            </a:r>
            <a:r>
              <a:rPr lang="pt-BR" sz="1800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cnh</a:t>
            </a:r>
            <a:r>
              <a:rPr lang="pt-BR" sz="1800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”)</a:t>
            </a:r>
            <a:br>
              <a:rPr lang="pt-BR" sz="1800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800" dirty="0">
                <a:latin typeface="Gotham HTF Book" pitchFamily="2" charset="0"/>
                <a:cs typeface="Consolas" panose="020B0609020204030204" pitchFamily="49" charset="0"/>
              </a:rPr>
              <a:t>		</a:t>
            </a:r>
            <a:r>
              <a:rPr lang="pt-BR" sz="1800" b="1" dirty="0" err="1">
                <a:latin typeface="Gotham HTF Book" pitchFamily="2" charset="0"/>
                <a:cs typeface="Consolas" panose="020B0609020204030204" pitchFamily="49" charset="0"/>
              </a:rPr>
              <a:t>private</a:t>
            </a:r>
            <a:r>
              <a:rPr lang="pt-BR" sz="1800" b="1" dirty="0">
                <a:latin typeface="Gotham HTF Book" pitchFamily="2" charset="0"/>
                <a:cs typeface="Consolas" panose="020B0609020204030204" pitchFamily="49" charset="0"/>
              </a:rPr>
              <a:t> Cliente cliente;</a:t>
            </a:r>
            <a:br>
              <a:rPr lang="pt-BR" sz="1800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800" dirty="0"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sz="1800" b="1" dirty="0">
                <a:latin typeface="Gotham HTF Book" pitchFamily="2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O parâmetro </a:t>
            </a:r>
            <a:r>
              <a:rPr lang="pt-BR" sz="1800" b="1" dirty="0" err="1">
                <a:solidFill>
                  <a:srgbClr val="407DD6"/>
                </a:solidFill>
                <a:latin typeface="Gotham HTF Book" pitchFamily="2" charset="0"/>
              </a:rPr>
              <a:t>mappedBy</a:t>
            </a:r>
            <a:r>
              <a:rPr lang="pt-BR" sz="1800" b="1" dirty="0">
                <a:solidFill>
                  <a:srgbClr val="FF0000"/>
                </a:solidFill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indica o </a:t>
            </a:r>
            <a:r>
              <a:rPr lang="pt-BR" sz="1800" b="1" dirty="0">
                <a:latin typeface="Gotham HTF Book" pitchFamily="2" charset="0"/>
              </a:rPr>
              <a:t>nome do atributo </a:t>
            </a:r>
            <a:r>
              <a:rPr lang="pt-BR" sz="1800" dirty="0">
                <a:latin typeface="Gotham HTF Book" pitchFamily="2" charset="0"/>
              </a:rPr>
              <a:t>que mapeia a associação o lado </a:t>
            </a:r>
            <a:r>
              <a:rPr lang="pt-BR" sz="1800" b="1" dirty="0">
                <a:latin typeface="Gotham HTF Book" pitchFamily="2" charset="0"/>
              </a:rPr>
              <a:t>dono da chave </a:t>
            </a:r>
            <a:r>
              <a:rPr lang="pt-BR" sz="1800" dirty="0">
                <a:latin typeface="Gotham HTF Book" pitchFamily="2" charset="0"/>
              </a:rPr>
              <a:t>estrangeira, no caso, o atributo </a:t>
            </a:r>
            <a:r>
              <a:rPr lang="pt-BR" sz="1800" b="1" dirty="0" err="1">
                <a:latin typeface="Gotham HTF Book" pitchFamily="2" charset="0"/>
              </a:rPr>
              <a:t>cnh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na entidade </a:t>
            </a:r>
            <a:r>
              <a:rPr lang="pt-BR" sz="1800" b="1" dirty="0">
                <a:latin typeface="Gotham HTF Book" pitchFamily="2" charset="0"/>
              </a:rPr>
              <a:t>Cliente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 marL="0" indent="0" algn="just">
              <a:buNone/>
            </a:pPr>
            <a:br>
              <a:rPr lang="pt-BR" sz="1800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br>
              <a:rPr lang="pt-BR" dirty="0"/>
            </a:br>
            <a:br>
              <a:rPr lang="pt-BR" dirty="0"/>
            </a:br>
            <a:br>
              <a:rPr lang="pt-BR" dirty="0">
                <a:latin typeface="Gotham HTF Book" pitchFamily="2" charset="0"/>
              </a:rPr>
            </a:br>
            <a:br>
              <a:rPr lang="pt-BR" dirty="0"/>
            </a:br>
            <a:br>
              <a:rPr lang="pt-BR" dirty="0"/>
            </a:br>
            <a:br>
              <a:rPr lang="pt-BR" sz="1800" dirty="0"/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endParaRPr lang="pt-BR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F4F96-EE86-4C43-8024-9F87E1CEA5D9}"/>
              </a:ext>
            </a:extLst>
          </p:cNvPr>
          <p:cNvSpPr/>
          <p:nvPr/>
        </p:nvSpPr>
        <p:spPr>
          <a:xfrm>
            <a:off x="820488" y="5461395"/>
            <a:ext cx="7749081" cy="776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Gotham HTF Book" pitchFamily="2" charset="0"/>
              </a:rPr>
              <a:t>O </a:t>
            </a:r>
            <a:r>
              <a:rPr lang="pt-BR" sz="1600" b="1" dirty="0" err="1">
                <a:latin typeface="Gotham HTF Book" pitchFamily="2" charset="0"/>
              </a:rPr>
              <a:t>mappedBy</a:t>
            </a:r>
            <a:r>
              <a:rPr lang="pt-BR" sz="1600" b="1" dirty="0">
                <a:latin typeface="Gotham HTF Book" pitchFamily="2" charset="0"/>
              </a:rPr>
              <a:t> </a:t>
            </a:r>
            <a:r>
              <a:rPr lang="pt-BR" sz="1600" dirty="0">
                <a:latin typeface="Gotham HTF Book" pitchFamily="2" charset="0"/>
              </a:rPr>
              <a:t>é utilizado para indicar associações </a:t>
            </a:r>
            <a:r>
              <a:rPr lang="pt-BR" sz="1600" b="1" dirty="0">
                <a:latin typeface="Gotham HTF Book" pitchFamily="2" charset="0"/>
              </a:rPr>
              <a:t>bidirecionais</a:t>
            </a:r>
            <a:r>
              <a:rPr lang="pt-BR" sz="1600" dirty="0">
                <a:latin typeface="Gotham HTF Book" pitchFamily="2" charset="0"/>
              </a:rPr>
              <a:t> e deve ser declarado no lado não dono do relacionamento.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BC7304-F2D1-D44D-9B3D-2D2D21174003}"/>
              </a:ext>
            </a:extLst>
          </p:cNvPr>
          <p:cNvSpPr/>
          <p:nvPr/>
        </p:nvSpPr>
        <p:spPr>
          <a:xfrm>
            <a:off x="209550" y="1647093"/>
            <a:ext cx="5628542" cy="1950686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BE883-7B70-EF4D-B494-D3EA79CD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47" y="189816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3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UM-PARA-UM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  <a:cs typeface="Gotham-Bold"/>
              </a:rPr>
              <a:t>BIDIRECIONAL</a:t>
            </a:r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 - VISÃO GERAL</a:t>
            </a:r>
            <a:endParaRPr lang="en-US" sz="2400" dirty="0">
              <a:solidFill>
                <a:schemeClr val="tx2"/>
              </a:solidFill>
              <a:latin typeface="Gotham HTF Book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EB616C-6A10-3B44-BC2E-DD97EAC9D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56867"/>
              </p:ext>
            </p:extLst>
          </p:nvPr>
        </p:nvGraphicFramePr>
        <p:xfrm>
          <a:off x="6588240" y="1154722"/>
          <a:ext cx="1828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473165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otham Book" panose="02000504050000020004" pitchFamily="2" charset="0"/>
                        </a:rPr>
                        <a:t>T_CLIENTE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CD_CLIENTE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NM_CLIENTE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7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2"/>
                          </a:solidFill>
                          <a:latin typeface="Gotham Book" panose="02000504050000020004" pitchFamily="2" charset="0"/>
                        </a:rPr>
                        <a:t>NR_CNH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682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9FB846-4B29-3740-89F5-F7DDA9B97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27691"/>
              </p:ext>
            </p:extLst>
          </p:nvPr>
        </p:nvGraphicFramePr>
        <p:xfrm>
          <a:off x="6084146" y="3950286"/>
          <a:ext cx="2836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987">
                  <a:extLst>
                    <a:ext uri="{9D8B030D-6E8A-4147-A177-3AD203B41FA5}">
                      <a16:colId xmlns:a16="http://schemas.microsoft.com/office/drawing/2014/main" val="3473165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otham Book" panose="02000504050000020004" pitchFamily="2" charset="0"/>
                        </a:rPr>
                        <a:t>T_CARTEIRA_MOTORISTA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NR_CNH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DT_VENCIMENTO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7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DS_TIPO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6822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25BCE9-0CCE-2D44-87D0-8D1B8AADD26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7502639" y="2638082"/>
            <a:ext cx="1" cy="1312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0F4634-5137-E245-AC3F-4A75A0834FA0}"/>
              </a:ext>
            </a:extLst>
          </p:cNvPr>
          <p:cNvSpPr txBox="1"/>
          <p:nvPr/>
        </p:nvSpPr>
        <p:spPr>
          <a:xfrm>
            <a:off x="7502639" y="2598951"/>
            <a:ext cx="415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Gotham Book" panose="02000504050000020004" pitchFamily="2" charset="0"/>
              </a:rPr>
              <a:t>0..1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254BE-62A6-804A-88EB-3A144E825773}"/>
              </a:ext>
            </a:extLst>
          </p:cNvPr>
          <p:cNvSpPr txBox="1"/>
          <p:nvPr/>
        </p:nvSpPr>
        <p:spPr>
          <a:xfrm>
            <a:off x="7502639" y="3670551"/>
            <a:ext cx="415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Gotham Book" panose="02000504050000020004" pitchFamily="2" charset="0"/>
              </a:rPr>
              <a:t>0..1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B1A7C-D5EF-0740-8F28-107140F2B142}"/>
              </a:ext>
            </a:extLst>
          </p:cNvPr>
          <p:cNvSpPr txBox="1"/>
          <p:nvPr/>
        </p:nvSpPr>
        <p:spPr>
          <a:xfrm>
            <a:off x="800195" y="969763"/>
            <a:ext cx="3746538" cy="2793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700" b="1" dirty="0">
                <a:latin typeface="Gotham HTF Book" pitchFamily="2" charset="0"/>
              </a:rPr>
              <a:t>@</a:t>
            </a:r>
            <a:r>
              <a:rPr lang="pt-BR" sz="1700" b="1" dirty="0" err="1">
                <a:latin typeface="Gotham HTF Book" pitchFamily="2" charset="0"/>
              </a:rPr>
              <a:t>Table</a:t>
            </a:r>
            <a:r>
              <a:rPr lang="pt-BR" sz="1700" b="1" dirty="0">
                <a:latin typeface="Gotham HTF Book" pitchFamily="2" charset="0"/>
              </a:rPr>
              <a:t>(</a:t>
            </a:r>
            <a:r>
              <a:rPr lang="pt-BR" sz="1700" b="1" dirty="0" err="1">
                <a:latin typeface="Gotham HTF Book" pitchFamily="2" charset="0"/>
              </a:rPr>
              <a:t>name</a:t>
            </a:r>
            <a:r>
              <a:rPr lang="pt-BR" sz="1700" b="1" dirty="0">
                <a:latin typeface="Gotham HTF Book" pitchFamily="2" charset="0"/>
              </a:rPr>
              <a:t>=“T_CLIENTE”)</a:t>
            </a:r>
          </a:p>
          <a:p>
            <a:pPr>
              <a:lnSpc>
                <a:spcPct val="150000"/>
              </a:lnSpc>
            </a:pPr>
            <a:r>
              <a:rPr lang="pt-BR" sz="1700" b="1" dirty="0" err="1">
                <a:latin typeface="Gotham HTF Book" pitchFamily="2" charset="0"/>
              </a:rPr>
              <a:t>public</a:t>
            </a:r>
            <a:r>
              <a:rPr lang="pt-BR" sz="1700" b="1" dirty="0">
                <a:latin typeface="Gotham HTF Book" pitchFamily="2" charset="0"/>
              </a:rPr>
              <a:t> </a:t>
            </a:r>
            <a:r>
              <a:rPr lang="pt-BR" sz="1700" b="1" dirty="0" err="1">
                <a:latin typeface="Gotham HTF Book" pitchFamily="2" charset="0"/>
              </a:rPr>
              <a:t>class</a:t>
            </a:r>
            <a:r>
              <a:rPr lang="pt-BR" sz="1700" b="1" dirty="0">
                <a:latin typeface="Gotham HTF Book" pitchFamily="2" charset="0"/>
              </a:rPr>
              <a:t> Cliente {</a:t>
            </a:r>
          </a:p>
          <a:p>
            <a:pPr>
              <a:lnSpc>
                <a:spcPct val="150000"/>
              </a:lnSpc>
            </a:pPr>
            <a:r>
              <a:rPr lang="pt-BR" sz="1700" b="1" dirty="0">
                <a:latin typeface="Gotham HTF Book" pitchFamily="2" charset="0"/>
              </a:rPr>
              <a:t>    </a:t>
            </a:r>
            <a:r>
              <a:rPr lang="pt-BR" sz="1700" b="1" dirty="0">
                <a:solidFill>
                  <a:srgbClr val="407DD6"/>
                </a:solidFill>
                <a:latin typeface="Gotham HTF Book" pitchFamily="2" charset="0"/>
              </a:rPr>
              <a:t>@</a:t>
            </a:r>
            <a:r>
              <a:rPr lang="pt-BR" sz="1700" b="1" dirty="0" err="1">
                <a:solidFill>
                  <a:srgbClr val="407DD6"/>
                </a:solidFill>
                <a:latin typeface="Gotham HTF Book" pitchFamily="2" charset="0"/>
              </a:rPr>
              <a:t>OneToOne</a:t>
            </a:r>
            <a:endParaRPr lang="pt-BR" sz="1700" b="1" dirty="0">
              <a:solidFill>
                <a:srgbClr val="407DD6"/>
              </a:solidFill>
              <a:latin typeface="Gotham HTF Book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700" b="1" dirty="0">
                <a:solidFill>
                  <a:srgbClr val="407DD6"/>
                </a:solidFill>
                <a:latin typeface="Gotham HTF Book" pitchFamily="2" charset="0"/>
              </a:rPr>
              <a:t>    @</a:t>
            </a:r>
            <a:r>
              <a:rPr lang="pt-BR" sz="1700" b="1" dirty="0" err="1">
                <a:solidFill>
                  <a:srgbClr val="407DD6"/>
                </a:solidFill>
                <a:latin typeface="Gotham HTF Book" pitchFamily="2" charset="0"/>
              </a:rPr>
              <a:t>JoinColumn</a:t>
            </a:r>
            <a:r>
              <a:rPr lang="pt-BR" sz="1700" b="1" dirty="0">
                <a:solidFill>
                  <a:srgbClr val="407DD6"/>
                </a:solidFill>
                <a:latin typeface="Gotham HTF Book" pitchFamily="2" charset="0"/>
              </a:rPr>
              <a:t>(</a:t>
            </a:r>
            <a:r>
              <a:rPr lang="pt-BR" sz="1700" b="1" dirty="0" err="1">
                <a:solidFill>
                  <a:srgbClr val="407DD6"/>
                </a:solidFill>
                <a:latin typeface="Gotham HTF Book" pitchFamily="2" charset="0"/>
              </a:rPr>
              <a:t>name</a:t>
            </a:r>
            <a:r>
              <a:rPr lang="pt-BR" sz="1700" b="1" dirty="0">
                <a:solidFill>
                  <a:srgbClr val="407DD6"/>
                </a:solidFill>
                <a:latin typeface="Gotham HTF Book" pitchFamily="2" charset="0"/>
              </a:rPr>
              <a:t>=“</a:t>
            </a:r>
            <a:r>
              <a:rPr lang="pt-BR" sz="1700" b="1" dirty="0" err="1">
                <a:solidFill>
                  <a:srgbClr val="407DD6"/>
                </a:solidFill>
                <a:latin typeface="Gotham HTF Book" pitchFamily="2" charset="0"/>
              </a:rPr>
              <a:t>nr_cnh</a:t>
            </a:r>
            <a:r>
              <a:rPr lang="pt-BR" sz="1700" b="1" dirty="0">
                <a:solidFill>
                  <a:srgbClr val="407DD6"/>
                </a:solidFill>
                <a:latin typeface="Gotham HTF Book" pitchFamily="2" charset="0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pt-BR" sz="1700" b="1" dirty="0">
                <a:latin typeface="Gotham HTF Book" pitchFamily="2" charset="0"/>
              </a:rPr>
              <a:t>    </a:t>
            </a:r>
            <a:r>
              <a:rPr lang="pt-BR" sz="1700" b="1" dirty="0" err="1">
                <a:latin typeface="Gotham HTF Book" pitchFamily="2" charset="0"/>
              </a:rPr>
              <a:t>private</a:t>
            </a:r>
            <a:r>
              <a:rPr lang="pt-BR" sz="1700" b="1" dirty="0">
                <a:latin typeface="Gotham HTF Book" pitchFamily="2" charset="0"/>
              </a:rPr>
              <a:t> </a:t>
            </a:r>
            <a:r>
              <a:rPr lang="pt-BR" sz="1700" b="1" dirty="0" err="1">
                <a:latin typeface="Gotham HTF Book" pitchFamily="2" charset="0"/>
              </a:rPr>
              <a:t>CarteiraMotorista</a:t>
            </a:r>
            <a:r>
              <a:rPr lang="pt-BR" sz="1700" b="1" dirty="0">
                <a:latin typeface="Gotham HTF Book" pitchFamily="2" charset="0"/>
              </a:rPr>
              <a:t> </a:t>
            </a:r>
            <a:r>
              <a:rPr lang="pt-BR" sz="1700" b="1" dirty="0" err="1">
                <a:latin typeface="Gotham HTF Book" pitchFamily="2" charset="0"/>
              </a:rPr>
              <a:t>cnh</a:t>
            </a:r>
            <a:r>
              <a:rPr lang="pt-BR" sz="1700" b="1" dirty="0">
                <a:latin typeface="Gotham HTF Book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1700" b="1" dirty="0">
                <a:latin typeface="Gotham HTF Book" pitchFamily="2" charset="0"/>
              </a:rPr>
              <a:t>    ...</a:t>
            </a:r>
            <a:br>
              <a:rPr lang="pt-BR" sz="1700" b="1" dirty="0">
                <a:latin typeface="Gotham HTF Book" pitchFamily="2" charset="0"/>
              </a:rPr>
            </a:br>
            <a:r>
              <a:rPr lang="pt-BR" sz="1700" b="1" dirty="0">
                <a:latin typeface="Gotham HTF Book" pitchFamily="2" charset="0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76259-3259-CE42-ACC6-05B0FAF80F34}"/>
              </a:ext>
            </a:extLst>
          </p:cNvPr>
          <p:cNvSpPr txBox="1"/>
          <p:nvPr/>
        </p:nvSpPr>
        <p:spPr>
          <a:xfrm>
            <a:off x="791400" y="3846431"/>
            <a:ext cx="4895892" cy="2401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700" b="1" dirty="0">
                <a:latin typeface="Gotham HTF Book" pitchFamily="2" charset="0"/>
              </a:rPr>
              <a:t>@</a:t>
            </a:r>
            <a:r>
              <a:rPr lang="pt-BR" sz="1700" b="1" dirty="0" err="1">
                <a:latin typeface="Gotham HTF Book" pitchFamily="2" charset="0"/>
              </a:rPr>
              <a:t>Table</a:t>
            </a:r>
            <a:r>
              <a:rPr lang="pt-BR" sz="1700" b="1" dirty="0">
                <a:latin typeface="Gotham HTF Book" pitchFamily="2" charset="0"/>
              </a:rPr>
              <a:t>(</a:t>
            </a:r>
            <a:r>
              <a:rPr lang="pt-BR" sz="1700" b="1" dirty="0" err="1">
                <a:latin typeface="Gotham HTF Book" pitchFamily="2" charset="0"/>
              </a:rPr>
              <a:t>name</a:t>
            </a:r>
            <a:r>
              <a:rPr lang="pt-BR" sz="1700" b="1" dirty="0">
                <a:latin typeface="Gotham HTF Book" pitchFamily="2" charset="0"/>
              </a:rPr>
              <a:t>=“T_CARTEIRA_MOTORISTA)</a:t>
            </a:r>
          </a:p>
          <a:p>
            <a:pPr>
              <a:lnSpc>
                <a:spcPct val="150000"/>
              </a:lnSpc>
            </a:pPr>
            <a:r>
              <a:rPr lang="pt-BR" sz="1700" b="1" dirty="0" err="1">
                <a:latin typeface="Gotham HTF Book" pitchFamily="2" charset="0"/>
              </a:rPr>
              <a:t>public</a:t>
            </a:r>
            <a:r>
              <a:rPr lang="pt-BR" sz="1700" b="1" dirty="0">
                <a:latin typeface="Gotham HTF Book" pitchFamily="2" charset="0"/>
              </a:rPr>
              <a:t> </a:t>
            </a:r>
            <a:r>
              <a:rPr lang="pt-BR" sz="1700" b="1" dirty="0" err="1">
                <a:latin typeface="Gotham HTF Book" pitchFamily="2" charset="0"/>
              </a:rPr>
              <a:t>class</a:t>
            </a:r>
            <a:r>
              <a:rPr lang="pt-BR" sz="1700" b="1" dirty="0">
                <a:latin typeface="Gotham HTF Book" pitchFamily="2" charset="0"/>
              </a:rPr>
              <a:t> </a:t>
            </a:r>
            <a:r>
              <a:rPr lang="pt-BR" sz="1700" b="1" dirty="0" err="1">
                <a:latin typeface="Gotham HTF Book" pitchFamily="2" charset="0"/>
              </a:rPr>
              <a:t>CarteiraMotorista</a:t>
            </a:r>
            <a:r>
              <a:rPr lang="pt-BR" sz="1700" b="1" dirty="0">
                <a:latin typeface="Gotham HTF Book" pitchFamily="2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pt-BR" sz="1700" b="1" dirty="0">
                <a:latin typeface="Gotham HTF Book" pitchFamily="2" charset="0"/>
              </a:rPr>
              <a:t>    </a:t>
            </a:r>
            <a:r>
              <a:rPr lang="pt-BR" sz="1700" b="1" dirty="0">
                <a:solidFill>
                  <a:srgbClr val="407DD6"/>
                </a:solidFill>
                <a:latin typeface="Gotham HTF Book" pitchFamily="2" charset="0"/>
              </a:rPr>
              <a:t>@</a:t>
            </a:r>
            <a:r>
              <a:rPr lang="pt-BR" sz="1700" b="1" dirty="0" err="1">
                <a:solidFill>
                  <a:srgbClr val="407DD6"/>
                </a:solidFill>
                <a:latin typeface="Gotham HTF Book" pitchFamily="2" charset="0"/>
              </a:rPr>
              <a:t>OneToOne</a:t>
            </a:r>
            <a:r>
              <a:rPr lang="pt-BR" sz="1700" b="1" dirty="0">
                <a:solidFill>
                  <a:srgbClr val="407DD6"/>
                </a:solidFill>
                <a:latin typeface="Gotham HTF Book" pitchFamily="2" charset="0"/>
              </a:rPr>
              <a:t>(</a:t>
            </a:r>
            <a:r>
              <a:rPr lang="pt-BR" sz="1700" b="1" dirty="0" err="1">
                <a:solidFill>
                  <a:srgbClr val="407DD6"/>
                </a:solidFill>
                <a:latin typeface="Gotham HTF Book" pitchFamily="2" charset="0"/>
              </a:rPr>
              <a:t>mappedBy</a:t>
            </a:r>
            <a:r>
              <a:rPr lang="pt-BR" sz="1700" b="1" dirty="0">
                <a:solidFill>
                  <a:srgbClr val="407DD6"/>
                </a:solidFill>
                <a:latin typeface="Gotham HTF Book" pitchFamily="2" charset="0"/>
              </a:rPr>
              <a:t>=“</a:t>
            </a:r>
            <a:r>
              <a:rPr lang="pt-BR" sz="1700" b="1" dirty="0" err="1">
                <a:solidFill>
                  <a:srgbClr val="407DD6"/>
                </a:solidFill>
                <a:latin typeface="Gotham HTF Book" pitchFamily="2" charset="0"/>
              </a:rPr>
              <a:t>cnh</a:t>
            </a:r>
            <a:r>
              <a:rPr lang="pt-BR" sz="1700" b="1" dirty="0">
                <a:solidFill>
                  <a:srgbClr val="407DD6"/>
                </a:solidFill>
                <a:latin typeface="Gotham HTF Book" pitchFamily="2" charset="0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pt-BR" sz="1700" b="1" dirty="0">
                <a:latin typeface="Gotham HTF Book" pitchFamily="2" charset="0"/>
              </a:rPr>
              <a:t>    </a:t>
            </a:r>
            <a:r>
              <a:rPr lang="pt-BR" sz="1700" b="1" dirty="0" err="1">
                <a:latin typeface="Gotham HTF Book" pitchFamily="2" charset="0"/>
              </a:rPr>
              <a:t>private</a:t>
            </a:r>
            <a:r>
              <a:rPr lang="pt-BR" sz="1700" b="1" dirty="0">
                <a:latin typeface="Gotham HTF Book" pitchFamily="2" charset="0"/>
              </a:rPr>
              <a:t> Cliente cliente;</a:t>
            </a:r>
          </a:p>
          <a:p>
            <a:pPr>
              <a:lnSpc>
                <a:spcPct val="150000"/>
              </a:lnSpc>
            </a:pPr>
            <a:r>
              <a:rPr lang="pt-BR" sz="1700" b="1" dirty="0">
                <a:latin typeface="Gotham HTF Book" pitchFamily="2" charset="0"/>
              </a:rPr>
              <a:t>    ...</a:t>
            </a:r>
            <a:br>
              <a:rPr lang="pt-BR" sz="1700" b="1" dirty="0">
                <a:latin typeface="Gotham HTF Book" pitchFamily="2" charset="0"/>
              </a:rPr>
            </a:br>
            <a:r>
              <a:rPr lang="pt-BR" sz="1700" b="1" dirty="0">
                <a:latin typeface="Gotham HTF Book" pitchFamily="2" charset="0"/>
              </a:rPr>
              <a:t>}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136895A-34D9-3A47-91B5-28E24D5CA732}"/>
              </a:ext>
            </a:extLst>
          </p:cNvPr>
          <p:cNvSpPr/>
          <p:nvPr/>
        </p:nvSpPr>
        <p:spPr>
          <a:xfrm>
            <a:off x="117360" y="762000"/>
            <a:ext cx="5656340" cy="5638799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7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7FB6-7822-A342-9BCA-91D67EF9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240" y="2766218"/>
            <a:ext cx="4090834" cy="1325563"/>
          </a:xfrm>
        </p:spPr>
        <p:txBody>
          <a:bodyPr/>
          <a:lstStyle/>
          <a:p>
            <a:r>
              <a:rPr lang="pt-BR" dirty="0">
                <a:latin typeface="Gotham HTF Book" pitchFamily="2" charset="0"/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77297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PARÂMETRO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  <a:cs typeface="Gotham-Bold"/>
              </a:rPr>
              <a:t>CASCADE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Gotham HTF Book" pitchFamily="2" charset="0"/>
            </a:endParaRP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9923B4DF-619E-8648-802C-AF0D2D12E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700" y="800588"/>
            <a:ext cx="8864600" cy="39512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Disponível para </a:t>
            </a:r>
            <a:r>
              <a:rPr lang="pt-BR" sz="1800" b="1" dirty="0">
                <a:latin typeface="Gotham HTF Book" pitchFamily="2" charset="0"/>
              </a:rPr>
              <a:t>todas</a:t>
            </a:r>
            <a:r>
              <a:rPr lang="pt-BR" sz="1800" dirty="0">
                <a:latin typeface="Gotham HTF Book" pitchFamily="2" charset="0"/>
              </a:rPr>
              <a:t> as </a:t>
            </a:r>
            <a:r>
              <a:rPr lang="pt-BR" sz="1800" b="1" dirty="0">
                <a:latin typeface="Gotham HTF Book" pitchFamily="2" charset="0"/>
              </a:rPr>
              <a:t>anotações</a:t>
            </a:r>
            <a:r>
              <a:rPr lang="pt-BR" sz="1800" dirty="0">
                <a:latin typeface="Gotham HTF Book" pitchFamily="2" charset="0"/>
              </a:rPr>
              <a:t> que mapeiam </a:t>
            </a:r>
            <a:r>
              <a:rPr lang="pt-BR" sz="1800" b="1" dirty="0">
                <a:latin typeface="Gotham HTF Book" pitchFamily="2" charset="0"/>
              </a:rPr>
              <a:t>associações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Indica quando uma </a:t>
            </a:r>
            <a:r>
              <a:rPr lang="pt-BR" sz="1800" b="1" dirty="0">
                <a:latin typeface="Gotham HTF Book" pitchFamily="2" charset="0"/>
              </a:rPr>
              <a:t>alteração na entidade pai </a:t>
            </a:r>
            <a:r>
              <a:rPr lang="pt-BR" sz="1800" dirty="0">
                <a:latin typeface="Gotham HTF Book" pitchFamily="2" charset="0"/>
              </a:rPr>
              <a:t>será propagara para as </a:t>
            </a:r>
            <a:r>
              <a:rPr lang="pt-BR" sz="1800" b="1" dirty="0">
                <a:latin typeface="Gotham HTF Book" pitchFamily="2" charset="0"/>
              </a:rPr>
              <a:t>entidades filhas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O parâmetro </a:t>
            </a:r>
            <a:r>
              <a:rPr lang="pt-BR" sz="1800" b="1" dirty="0" err="1">
                <a:latin typeface="Gotham HTF Book" pitchFamily="2" charset="0"/>
              </a:rPr>
              <a:t>cascade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pode assumir os valores abaixo:</a:t>
            </a:r>
          </a:p>
          <a:p>
            <a:pPr lvl="1">
              <a:lnSpc>
                <a:spcPct val="150000"/>
              </a:lnSpc>
            </a:pPr>
            <a:r>
              <a:rPr lang="pt-BR" sz="1800" b="1" dirty="0" err="1">
                <a:latin typeface="Gotham HTF Book" pitchFamily="2" charset="0"/>
              </a:rPr>
              <a:t>CascadeType.ALL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- </a:t>
            </a:r>
            <a:r>
              <a:rPr lang="pt-BR" sz="1800" b="1" dirty="0">
                <a:latin typeface="Gotham HTF Book" pitchFamily="2" charset="0"/>
              </a:rPr>
              <a:t>todas </a:t>
            </a:r>
            <a:r>
              <a:rPr lang="pt-BR" sz="1800" dirty="0">
                <a:latin typeface="Gotham HTF Book" pitchFamily="2" charset="0"/>
              </a:rPr>
              <a:t>as operações na entidade pai serão refletidas na(s) filho(s);</a:t>
            </a:r>
          </a:p>
          <a:p>
            <a:pPr lvl="1">
              <a:lnSpc>
                <a:spcPct val="150000"/>
              </a:lnSpc>
            </a:pPr>
            <a:r>
              <a:rPr lang="pt-BR" sz="1800" b="1" dirty="0" err="1">
                <a:latin typeface="Gotham HTF Book" pitchFamily="2" charset="0"/>
              </a:rPr>
              <a:t>CascadeType.MERGE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- somente operação de </a:t>
            </a:r>
            <a:r>
              <a:rPr lang="pt-BR" sz="1800" b="1" dirty="0">
                <a:latin typeface="Gotham HTF Book" pitchFamily="2" charset="0"/>
              </a:rPr>
              <a:t>merge </a:t>
            </a:r>
            <a:r>
              <a:rPr lang="pt-BR" sz="1800" dirty="0">
                <a:latin typeface="Gotham HTF Book" pitchFamily="2" charset="0"/>
              </a:rPr>
              <a:t>será refletida;</a:t>
            </a:r>
          </a:p>
          <a:p>
            <a:pPr lvl="1">
              <a:lnSpc>
                <a:spcPct val="150000"/>
              </a:lnSpc>
            </a:pPr>
            <a:r>
              <a:rPr lang="pt-BR" sz="1800" b="1" dirty="0" err="1">
                <a:latin typeface="Gotham HTF Book" pitchFamily="2" charset="0"/>
              </a:rPr>
              <a:t>CascadeType.PERSIST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- somente operação de </a:t>
            </a:r>
            <a:r>
              <a:rPr lang="pt-BR" sz="1800" b="1" dirty="0" err="1">
                <a:latin typeface="Gotham HTF Book" pitchFamily="2" charset="0"/>
              </a:rPr>
              <a:t>persist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será refletida;</a:t>
            </a:r>
          </a:p>
          <a:p>
            <a:pPr lvl="1">
              <a:lnSpc>
                <a:spcPct val="150000"/>
              </a:lnSpc>
            </a:pPr>
            <a:r>
              <a:rPr lang="pt-BR" sz="1800" b="1" dirty="0" err="1">
                <a:latin typeface="Gotham HTF Book" pitchFamily="2" charset="0"/>
              </a:rPr>
              <a:t>CascadeType.REFRESH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- somente operação </a:t>
            </a:r>
            <a:r>
              <a:rPr lang="pt-BR" sz="1800" b="1" dirty="0" err="1">
                <a:latin typeface="Gotham HTF Book" pitchFamily="2" charset="0"/>
              </a:rPr>
              <a:t>refresh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será refletida;</a:t>
            </a:r>
          </a:p>
          <a:p>
            <a:pPr lvl="1">
              <a:lnSpc>
                <a:spcPct val="150000"/>
              </a:lnSpc>
            </a:pPr>
            <a:r>
              <a:rPr lang="pt-BR" sz="1800" b="1" dirty="0" err="1">
                <a:latin typeface="Gotham HTF Book" pitchFamily="2" charset="0"/>
              </a:rPr>
              <a:t>CascadeType.REMOVE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- somente operação </a:t>
            </a:r>
            <a:r>
              <a:rPr lang="pt-BR" sz="1800" b="1" dirty="0">
                <a:latin typeface="Gotham HTF Book" pitchFamily="2" charset="0"/>
              </a:rPr>
              <a:t>remove </a:t>
            </a:r>
            <a:r>
              <a:rPr lang="pt-BR" sz="1800" dirty="0">
                <a:latin typeface="Gotham HTF Book" pitchFamily="2" charset="0"/>
              </a:rPr>
              <a:t>será refletida.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Pode-se combinar vários tipos:</a:t>
            </a:r>
            <a:br>
              <a:rPr lang="pt-BR" sz="1800" dirty="0">
                <a:latin typeface="Gotham HTF Book" pitchFamily="2" charset="0"/>
              </a:rPr>
            </a:br>
            <a:r>
              <a:rPr lang="pt-BR" sz="1800" b="1" dirty="0">
                <a:latin typeface="Gotham HTF Book" pitchFamily="2" charset="0"/>
                <a:cs typeface="Consolas" panose="020B0609020204030204" pitchFamily="49" charset="0"/>
              </a:rPr>
              <a:t>@</a:t>
            </a:r>
            <a:r>
              <a:rPr lang="pt-BR" sz="1800" b="1" dirty="0" err="1">
                <a:latin typeface="Gotham HTF Book" pitchFamily="2" charset="0"/>
                <a:cs typeface="Consolas" panose="020B0609020204030204" pitchFamily="49" charset="0"/>
              </a:rPr>
              <a:t>OneToOne</a:t>
            </a:r>
            <a:r>
              <a:rPr lang="pt-BR" sz="1800" b="1" dirty="0">
                <a:latin typeface="Gotham HTF Book" pitchFamily="2" charset="0"/>
                <a:cs typeface="Consolas" panose="020B0609020204030204" pitchFamily="49" charset="0"/>
              </a:rPr>
              <a:t>(</a:t>
            </a:r>
            <a:r>
              <a:rPr lang="pt-BR" sz="1800" b="1" dirty="0" err="1">
                <a:latin typeface="Gotham HTF Book" pitchFamily="2" charset="0"/>
                <a:cs typeface="Consolas" panose="020B0609020204030204" pitchFamily="49" charset="0"/>
              </a:rPr>
              <a:t>cascade</a:t>
            </a:r>
            <a:r>
              <a:rPr lang="pt-BR" sz="1800" b="1" dirty="0">
                <a:latin typeface="Gotham HTF Book" pitchFamily="2" charset="0"/>
                <a:cs typeface="Consolas" panose="020B0609020204030204" pitchFamily="49" charset="0"/>
              </a:rPr>
              <a:t>={</a:t>
            </a:r>
            <a:r>
              <a:rPr lang="pt-BR" sz="1800" b="1" dirty="0" err="1">
                <a:latin typeface="Gotham HTF Book" pitchFamily="2" charset="0"/>
                <a:cs typeface="Consolas" panose="020B0609020204030204" pitchFamily="49" charset="0"/>
              </a:rPr>
              <a:t>CascadeType.MERGE</a:t>
            </a:r>
            <a:r>
              <a:rPr lang="pt-BR" sz="1800" b="1" dirty="0">
                <a:latin typeface="Gotham HTF Book" pitchFamily="2" charset="0"/>
                <a:cs typeface="Consolas" panose="020B0609020204030204" pitchFamily="49" charset="0"/>
              </a:rPr>
              <a:t>, </a:t>
            </a:r>
            <a:r>
              <a:rPr lang="pt-BR" sz="1800" b="1" dirty="0" err="1">
                <a:latin typeface="Gotham HTF Book" pitchFamily="2" charset="0"/>
                <a:cs typeface="Consolas" panose="020B0609020204030204" pitchFamily="49" charset="0"/>
              </a:rPr>
              <a:t>CascadeType.REMOVE</a:t>
            </a:r>
            <a:r>
              <a:rPr lang="pt-BR" sz="1800" b="1" dirty="0">
                <a:latin typeface="Gotham HTF Book" pitchFamily="2" charset="0"/>
                <a:cs typeface="Consolas" panose="020B0609020204030204" pitchFamily="49" charset="0"/>
              </a:rPr>
              <a:t>})</a:t>
            </a: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endParaRPr lang="pt-BR" sz="1800" dirty="0">
              <a:latin typeface="Gotham HTF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50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PARÂMETRO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  <a:cs typeface="Gotham-Bold"/>
              </a:rPr>
              <a:t>CASCADE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Gotham HTF Book" pitchFamily="2" charset="0"/>
            </a:endParaRP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8551F3C4-FD23-EE4D-AEB2-062C4EBA7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954" y="3190387"/>
            <a:ext cx="8524631" cy="32947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Com essa configuração ao </a:t>
            </a:r>
            <a:r>
              <a:rPr lang="pt-BR" b="1" dirty="0">
                <a:latin typeface="Gotham HTF Book" pitchFamily="2" charset="0"/>
              </a:rPr>
              <a:t>persistir um cliente</a:t>
            </a:r>
            <a:r>
              <a:rPr lang="pt-BR" dirty="0">
                <a:latin typeface="Gotham HTF Book" pitchFamily="2" charset="0"/>
              </a:rPr>
              <a:t>, também persistirá os dados da </a:t>
            </a:r>
            <a:r>
              <a:rPr lang="pt-BR" b="1" dirty="0">
                <a:latin typeface="Gotham HTF Book" pitchFamily="2" charset="0"/>
              </a:rPr>
              <a:t>carteira</a:t>
            </a:r>
            <a:r>
              <a:rPr lang="pt-BR" dirty="0">
                <a:latin typeface="Gotham HTF Book" pitchFamily="2" charset="0"/>
              </a:rPr>
              <a:t> </a:t>
            </a:r>
            <a:r>
              <a:rPr lang="pt-BR" b="1" dirty="0">
                <a:latin typeface="Gotham HTF Book" pitchFamily="2" charset="0"/>
              </a:rPr>
              <a:t>de motorista </a:t>
            </a:r>
            <a:r>
              <a:rPr lang="pt-BR" dirty="0">
                <a:latin typeface="Gotham HTF Book" pitchFamily="2" charset="0"/>
              </a:rPr>
              <a:t>associados;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Para criarmos um cliente com carteira de motorista com </a:t>
            </a:r>
            <a:r>
              <a:rPr lang="pt-BR" i="1" dirty="0" err="1">
                <a:latin typeface="Gotham HTF Book" pitchFamily="2" charset="0"/>
              </a:rPr>
              <a:t>cascade</a:t>
            </a:r>
            <a:r>
              <a:rPr lang="pt-BR" dirty="0">
                <a:latin typeface="Gotham HTF Book" pitchFamily="2" charset="0"/>
              </a:rPr>
              <a:t>: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Gotham HTF Book" pitchFamily="2" charset="0"/>
              </a:rPr>
              <a:t>Instanciar uma </a:t>
            </a:r>
            <a:r>
              <a:rPr lang="pt-BR" b="1" dirty="0">
                <a:latin typeface="Gotham HTF Book" pitchFamily="2" charset="0"/>
              </a:rPr>
              <a:t>carteira de motorista</a:t>
            </a:r>
            <a:r>
              <a:rPr lang="pt-BR" dirty="0">
                <a:latin typeface="Gotham HTF Book" pitchFamily="2" charset="0"/>
              </a:rPr>
              <a:t>;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Gotham HTF Book" pitchFamily="2" charset="0"/>
              </a:rPr>
              <a:t>Instanciar o </a:t>
            </a:r>
            <a:r>
              <a:rPr lang="pt-BR" b="1" dirty="0">
                <a:latin typeface="Gotham HTF Book" pitchFamily="2" charset="0"/>
              </a:rPr>
              <a:t>cliente</a:t>
            </a:r>
            <a:r>
              <a:rPr lang="pt-BR" dirty="0">
                <a:latin typeface="Gotham HTF Book" pitchFamily="2" charset="0"/>
              </a:rPr>
              <a:t> e definir o a sua carteira de motorista;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Gotham HTF Book" pitchFamily="2" charset="0"/>
              </a:rPr>
              <a:t>Persistir o </a:t>
            </a:r>
            <a:r>
              <a:rPr lang="pt-BR" b="1" dirty="0">
                <a:latin typeface="Gotham HTF Book" pitchFamily="2" charset="0"/>
              </a:rPr>
              <a:t>cliente</a:t>
            </a:r>
            <a:r>
              <a:rPr lang="pt-BR" dirty="0">
                <a:latin typeface="Gotham HTF Book" pitchFamily="2" charset="0"/>
              </a:rPr>
              <a:t>.</a:t>
            </a:r>
            <a:br>
              <a:rPr lang="pt-BR" dirty="0"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Gotham HTF Book" pitchFamily="2" charset="0"/>
              </a:rPr>
              <a:t>Ao remover um cliente seus dados da carteira também serão removidos!!!</a:t>
            </a:r>
            <a:br>
              <a:rPr lang="pt-BR" sz="20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BC7F6-9DD4-7240-A65F-5405FF4DAAD5}"/>
              </a:ext>
            </a:extLst>
          </p:cNvPr>
          <p:cNvSpPr/>
          <p:nvPr/>
        </p:nvSpPr>
        <p:spPr>
          <a:xfrm>
            <a:off x="1617785" y="968563"/>
            <a:ext cx="6951784" cy="1895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public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class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 Cliente {</a:t>
            </a:r>
            <a:br>
              <a:rPr lang="pt-BR" sz="1600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600" dirty="0"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@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OneToOne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cascade</a:t>
            </a:r>
            <a:r>
              <a:rPr lang="pt-BR" sz="1600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=</a:t>
            </a:r>
            <a:r>
              <a:rPr lang="pt-BR" sz="1600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CascadeType.ALL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)</a:t>
            </a:r>
            <a:br>
              <a:rPr lang="pt-BR" sz="1600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600" dirty="0"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@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JoinColumn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(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name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=”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nr_cnh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")</a:t>
            </a:r>
            <a:br>
              <a:rPr lang="pt-BR" sz="1600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600" dirty="0"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private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CarteiraMotorista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cnh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;</a:t>
            </a:r>
            <a:br>
              <a:rPr lang="pt-BR" sz="1600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870B63-5A79-2D4B-BFE1-F48E42E3490B}"/>
              </a:ext>
            </a:extLst>
          </p:cNvPr>
          <p:cNvSpPr/>
          <p:nvPr/>
        </p:nvSpPr>
        <p:spPr>
          <a:xfrm>
            <a:off x="1324707" y="791307"/>
            <a:ext cx="6201507" cy="2233247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8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7FB6-7822-A342-9BCA-91D67EF9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240" y="2766218"/>
            <a:ext cx="4090834" cy="1325563"/>
          </a:xfrm>
        </p:spPr>
        <p:txBody>
          <a:bodyPr/>
          <a:lstStyle/>
          <a:p>
            <a:r>
              <a:rPr lang="pt-BR" dirty="0">
                <a:latin typeface="Gotham HTF Book" pitchFamily="2" charset="0"/>
              </a:rPr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102106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PARÂMETRO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  <a:cs typeface="Gotham-Bold"/>
              </a:rPr>
              <a:t>FETCH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Gotham HTF Book" pitchFamily="2" charset="0"/>
            </a:endParaRP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53CDE67A-9809-954A-8F22-57E25F189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" y="926613"/>
            <a:ext cx="8590084" cy="39512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Pode-se adiar o </a:t>
            </a:r>
            <a:r>
              <a:rPr lang="pt-BR" sz="1800" b="1" dirty="0">
                <a:latin typeface="Gotham HTF Book" pitchFamily="2" charset="0"/>
              </a:rPr>
              <a:t>carregamento</a:t>
            </a:r>
            <a:r>
              <a:rPr lang="pt-BR" sz="1800" dirty="0">
                <a:latin typeface="Gotham HTF Book" pitchFamily="2" charset="0"/>
              </a:rPr>
              <a:t> em memória das entidades filhas em um associação;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Para tanto, nas associações, existe o parâmetro </a:t>
            </a:r>
            <a:r>
              <a:rPr lang="pt-BR" sz="1800" b="1" dirty="0" err="1">
                <a:latin typeface="Gotham HTF Book" pitchFamily="2" charset="0"/>
              </a:rPr>
              <a:t>fetch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que pode ser: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>
                <a:latin typeface="Gotham HTF Book" pitchFamily="2" charset="0"/>
              </a:rPr>
              <a:t>FetchType.LAZY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- adia o carregamento das entidades filhas nas</a:t>
            </a:r>
            <a:br>
              <a:rPr lang="pt-BR" sz="1800" dirty="0">
                <a:latin typeface="Gotham HTF Book" pitchFamily="2" charset="0"/>
              </a:rPr>
            </a:br>
            <a:r>
              <a:rPr lang="pt-BR" sz="1800" dirty="0">
                <a:latin typeface="Gotham HTF Book" pitchFamily="2" charset="0"/>
              </a:rPr>
              <a:t>associações;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>
                <a:latin typeface="Gotham HTF Book" pitchFamily="2" charset="0"/>
              </a:rPr>
              <a:t>FetchType.EAGER</a:t>
            </a:r>
            <a:r>
              <a:rPr lang="pt-BR" sz="1800" b="1" dirty="0">
                <a:latin typeface="Gotham HTF Book" pitchFamily="2" charset="0"/>
              </a:rPr>
              <a:t> -</a:t>
            </a:r>
            <a:r>
              <a:rPr lang="pt-BR" sz="1800" dirty="0">
                <a:latin typeface="Gotham HTF Book" pitchFamily="2" charset="0"/>
              </a:rPr>
              <a:t> ao carregar o pai também carrega os filhos;</a:t>
            </a:r>
            <a:br>
              <a:rPr lang="pt-BR" sz="2000" dirty="0">
                <a:latin typeface="Gotham HTF Book" pitchFamily="2" charset="0"/>
              </a:rPr>
            </a:br>
            <a:endParaRPr lang="pt-BR" sz="2000" dirty="0">
              <a:latin typeface="Gotham HTF Book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pt-BR" sz="2000" dirty="0">
                <a:latin typeface="Gotham HTF Book" pitchFamily="2" charset="0"/>
              </a:rPr>
            </a:br>
            <a:endParaRPr lang="pt-BR" sz="2000" dirty="0">
              <a:latin typeface="Gotham HTF Book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8DB749-301C-564E-A6D1-B93AF9D32CEE}"/>
              </a:ext>
            </a:extLst>
          </p:cNvPr>
          <p:cNvSpPr/>
          <p:nvPr/>
        </p:nvSpPr>
        <p:spPr>
          <a:xfrm>
            <a:off x="567592" y="4150849"/>
            <a:ext cx="8475785" cy="1895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public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class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 Cliente {</a:t>
            </a:r>
            <a:br>
              <a:rPr lang="pt-BR" sz="1600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600" dirty="0"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@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OneToOne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(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cascade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=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CascadeType.ALL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, </a:t>
            </a:r>
            <a:r>
              <a:rPr lang="pt-BR" sz="1600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fetch</a:t>
            </a:r>
            <a:r>
              <a:rPr lang="pt-BR" sz="1600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=</a:t>
            </a:r>
            <a:r>
              <a:rPr lang="pt-BR" sz="1600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FetchType.LAZY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)</a:t>
            </a:r>
            <a:br>
              <a:rPr lang="pt-BR" sz="1600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600" dirty="0"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@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JoinColumn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(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name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="COD_DADO_PAGTO")</a:t>
            </a:r>
            <a:br>
              <a:rPr lang="pt-BR" sz="1600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600" dirty="0"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private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DadoPagamento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latin typeface="Gotham HTF Book" pitchFamily="2" charset="0"/>
                <a:cs typeface="Consolas" panose="020B0609020204030204" pitchFamily="49" charset="0"/>
              </a:rPr>
              <a:t>dadoPagamento</a:t>
            </a: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;</a:t>
            </a:r>
            <a:br>
              <a:rPr lang="pt-BR" sz="1600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600" b="1" dirty="0">
                <a:latin typeface="Gotham HTF Book" pitchFamily="2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Gotham HTF Book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4502B8-63FC-A749-915B-66EEE530FE89}"/>
              </a:ext>
            </a:extLst>
          </p:cNvPr>
          <p:cNvSpPr/>
          <p:nvPr/>
        </p:nvSpPr>
        <p:spPr>
          <a:xfrm>
            <a:off x="351693" y="3982177"/>
            <a:ext cx="8417168" cy="2233247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483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PARÂMETRO FETCH -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  <a:cs typeface="Gotham-Bold"/>
              </a:rPr>
              <a:t>LAZY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Gotham HTF Boo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443DB-3F17-614C-ACC6-7B6829F09704}"/>
              </a:ext>
            </a:extLst>
          </p:cNvPr>
          <p:cNvSpPr txBox="1"/>
          <p:nvPr/>
        </p:nvSpPr>
        <p:spPr>
          <a:xfrm>
            <a:off x="445476" y="1409562"/>
            <a:ext cx="3926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Gotham HTF Book" pitchFamily="2" charset="0"/>
              </a:rPr>
              <a:t>Cliente </a:t>
            </a:r>
            <a:r>
              <a:rPr lang="pt-BR" b="1" dirty="0" err="1">
                <a:latin typeface="Gotham HTF Book" pitchFamily="2" charset="0"/>
              </a:rPr>
              <a:t>c</a:t>
            </a:r>
            <a:r>
              <a:rPr lang="pt-BR" b="1" dirty="0">
                <a:latin typeface="Gotham HTF Book" pitchFamily="2" charset="0"/>
              </a:rPr>
              <a:t>  = </a:t>
            </a:r>
            <a:r>
              <a:rPr lang="pt-BR" b="1" dirty="0" err="1">
                <a:latin typeface="Gotham HTF Book" pitchFamily="2" charset="0"/>
              </a:rPr>
              <a:t>dao.buscar</a:t>
            </a:r>
            <a:r>
              <a:rPr lang="pt-BR" b="1" dirty="0">
                <a:latin typeface="Gotham HTF Book" pitchFamily="2" charset="0"/>
              </a:rPr>
              <a:t>(8);</a:t>
            </a:r>
          </a:p>
          <a:p>
            <a:endParaRPr lang="pt-BR" b="1" dirty="0">
              <a:latin typeface="Gotham HTF Book" pitchFamily="2" charset="0"/>
            </a:endParaRPr>
          </a:p>
          <a:p>
            <a:r>
              <a:rPr lang="pt-BR" b="1" dirty="0" err="1">
                <a:latin typeface="Gotham HTF Book" pitchFamily="2" charset="0"/>
              </a:rPr>
              <a:t>System.out.println</a:t>
            </a:r>
            <a:r>
              <a:rPr lang="pt-BR" b="1" dirty="0">
                <a:latin typeface="Gotham HTF Book" pitchFamily="2" charset="0"/>
              </a:rPr>
              <a:t>(</a:t>
            </a:r>
            <a:r>
              <a:rPr lang="pt-BR" b="1" dirty="0" err="1">
                <a:latin typeface="Gotham HTF Book" pitchFamily="2" charset="0"/>
              </a:rPr>
              <a:t>c.getNome</a:t>
            </a:r>
            <a:r>
              <a:rPr lang="pt-BR" b="1" dirty="0">
                <a:latin typeface="Gotham HTF Book" pitchFamily="2" charset="0"/>
              </a:rPr>
              <a:t>());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A63B4-DE50-C74D-95C8-F2193AF56EC1}"/>
              </a:ext>
            </a:extLst>
          </p:cNvPr>
          <p:cNvSpPr txBox="1"/>
          <p:nvPr/>
        </p:nvSpPr>
        <p:spPr>
          <a:xfrm>
            <a:off x="392710" y="5604872"/>
            <a:ext cx="621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Gotham HTF Book" pitchFamily="2" charset="0"/>
              </a:rPr>
              <a:t>System.out.println</a:t>
            </a:r>
            <a:r>
              <a:rPr lang="pt-BR" b="1" dirty="0">
                <a:latin typeface="Gotham HTF Book" pitchFamily="2" charset="0"/>
              </a:rPr>
              <a:t>(</a:t>
            </a:r>
            <a:r>
              <a:rPr lang="pt-BR" b="1" dirty="0" err="1">
                <a:latin typeface="Gotham HTF Book" pitchFamily="2" charset="0"/>
              </a:rPr>
              <a:t>c.getCnh</a:t>
            </a:r>
            <a:r>
              <a:rPr lang="pt-BR" b="1" dirty="0">
                <a:latin typeface="Gotham HTF Book" pitchFamily="2" charset="0"/>
              </a:rPr>
              <a:t>().</a:t>
            </a:r>
            <a:r>
              <a:rPr lang="pt-BR" b="1" dirty="0" err="1">
                <a:latin typeface="Gotham HTF Book" pitchFamily="2" charset="0"/>
              </a:rPr>
              <a:t>getDataVencimento</a:t>
            </a:r>
            <a:r>
              <a:rPr lang="pt-BR" b="1" dirty="0">
                <a:latin typeface="Gotham HTF Book" pitchFamily="2" charset="0"/>
              </a:rPr>
              <a:t>());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1F9C0D-CA2E-6944-A30B-B5D7396BB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47079"/>
              </p:ext>
            </p:extLst>
          </p:nvPr>
        </p:nvGraphicFramePr>
        <p:xfrm>
          <a:off x="5756032" y="1251077"/>
          <a:ext cx="29424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246">
                  <a:extLst>
                    <a:ext uri="{9D8B030D-6E8A-4147-A177-3AD203B41FA5}">
                      <a16:colId xmlns:a16="http://schemas.microsoft.com/office/drawing/2014/main" val="3875418292"/>
                    </a:ext>
                  </a:extLst>
                </a:gridCol>
                <a:gridCol w="1471246">
                  <a:extLst>
                    <a:ext uri="{9D8B030D-6E8A-4147-A177-3AD203B41FA5}">
                      <a16:colId xmlns:a16="http://schemas.microsoft.com/office/drawing/2014/main" val="37328724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c:Cliente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09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1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43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cnh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7542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5A5803-20AD-D244-BE74-C0E23A959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32808"/>
              </p:ext>
            </p:extLst>
          </p:nvPr>
        </p:nvGraphicFramePr>
        <p:xfrm>
          <a:off x="5228492" y="3680546"/>
          <a:ext cx="34700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016">
                  <a:extLst>
                    <a:ext uri="{9D8B030D-6E8A-4147-A177-3AD203B41FA5}">
                      <a16:colId xmlns:a16="http://schemas.microsoft.com/office/drawing/2014/main" val="3875418292"/>
                    </a:ext>
                  </a:extLst>
                </a:gridCol>
                <a:gridCol w="1735016">
                  <a:extLst>
                    <a:ext uri="{9D8B030D-6E8A-4147-A177-3AD203B41FA5}">
                      <a16:colId xmlns:a16="http://schemas.microsoft.com/office/drawing/2014/main" val="37328724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c:CarteiraMotorista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09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1234522312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1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43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dataVencimento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10/10/2025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75428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92E0D0-A7CC-A347-B818-A08AC11ED7A6}"/>
              </a:ext>
            </a:extLst>
          </p:cNvPr>
          <p:cNvCxnSpPr>
            <a:cxnSpLocks/>
          </p:cNvCxnSpPr>
          <p:nvPr/>
        </p:nvCxnSpPr>
        <p:spPr>
          <a:xfrm flipV="1">
            <a:off x="3895266" y="4289154"/>
            <a:ext cx="1283345" cy="1315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C829EB-F0C5-AB44-94BB-096A49D58F50}"/>
              </a:ext>
            </a:extLst>
          </p:cNvPr>
          <p:cNvCxnSpPr>
            <a:cxnSpLocks/>
          </p:cNvCxnSpPr>
          <p:nvPr/>
        </p:nvCxnSpPr>
        <p:spPr>
          <a:xfrm>
            <a:off x="4264540" y="1618328"/>
            <a:ext cx="1397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2EE9EC-3B77-8B40-974D-5C30CB6F5FCC}"/>
              </a:ext>
            </a:extLst>
          </p:cNvPr>
          <p:cNvCxnSpPr>
            <a:cxnSpLocks/>
          </p:cNvCxnSpPr>
          <p:nvPr/>
        </p:nvCxnSpPr>
        <p:spPr>
          <a:xfrm flipH="1">
            <a:off x="6740769" y="2544451"/>
            <a:ext cx="867378" cy="104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4F3176-7F1B-214D-9D5B-4116B53BA9ED}"/>
              </a:ext>
            </a:extLst>
          </p:cNvPr>
          <p:cNvSpPr txBox="1"/>
          <p:nvPr/>
        </p:nvSpPr>
        <p:spPr>
          <a:xfrm>
            <a:off x="5322279" y="120235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Gotham Book" panose="02000504050000020004" pitchFamily="2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0C411E-4132-1843-9D9B-C1933FA260D4}"/>
              </a:ext>
            </a:extLst>
          </p:cNvPr>
          <p:cNvSpPr txBox="1"/>
          <p:nvPr/>
        </p:nvSpPr>
        <p:spPr>
          <a:xfrm>
            <a:off x="6411833" y="32395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Gotham Book" panose="02000504050000020004" pitchFamily="2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A2DBC-CBAB-CA42-B11E-ABF1B9EA479A}"/>
              </a:ext>
            </a:extLst>
          </p:cNvPr>
          <p:cNvSpPr txBox="1"/>
          <p:nvPr/>
        </p:nvSpPr>
        <p:spPr>
          <a:xfrm>
            <a:off x="4849675" y="387551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Gotham Book" panose="02000504050000020004" pitchFamily="2" charset="0"/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0169CEC-0E0A-844D-9190-126E8A24E4BF}"/>
              </a:ext>
            </a:extLst>
          </p:cNvPr>
          <p:cNvSpPr/>
          <p:nvPr/>
        </p:nvSpPr>
        <p:spPr>
          <a:xfrm>
            <a:off x="236627" y="1195754"/>
            <a:ext cx="4991866" cy="1348698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B28168F-FDE8-6B4D-8142-235B47C47185}"/>
              </a:ext>
            </a:extLst>
          </p:cNvPr>
          <p:cNvSpPr/>
          <p:nvPr/>
        </p:nvSpPr>
        <p:spPr>
          <a:xfrm>
            <a:off x="292949" y="5448438"/>
            <a:ext cx="7315197" cy="661577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FF731AF9-D454-2445-8628-960A607B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5968" y="3100629"/>
            <a:ext cx="4246032" cy="1470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buAutoNum type="arabicPeriod"/>
            </a:pPr>
            <a:r>
              <a:rPr lang="pt-BR" sz="1400" b="1" dirty="0">
                <a:latin typeface="Gotham HTF Book" pitchFamily="2" charset="0"/>
              </a:rPr>
              <a:t>Primeiro</a:t>
            </a:r>
            <a:r>
              <a:rPr lang="pt-BR" sz="1400" dirty="0">
                <a:latin typeface="Gotham HTF Book" pitchFamily="2" charset="0"/>
              </a:rPr>
              <a:t> carrega o </a:t>
            </a:r>
            <a:r>
              <a:rPr lang="pt-BR" sz="1400" b="1" dirty="0">
                <a:latin typeface="Gotham HTF Book" pitchFamily="2" charset="0"/>
              </a:rPr>
              <a:t>cliente</a:t>
            </a:r>
            <a:r>
              <a:rPr lang="pt-BR" sz="1400" dirty="0">
                <a:latin typeface="Gotham HTF Book" pitchFamily="2" charset="0"/>
              </a:rPr>
              <a:t> na memória;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pt-BR" sz="1400" b="1" dirty="0">
                <a:latin typeface="Gotham HTF Book" pitchFamily="2" charset="0"/>
              </a:rPr>
              <a:t>Quando</a:t>
            </a:r>
            <a:r>
              <a:rPr lang="pt-BR" sz="1400" dirty="0">
                <a:latin typeface="Gotham HTF Book" pitchFamily="2" charset="0"/>
              </a:rPr>
              <a:t> necessitar da </a:t>
            </a:r>
            <a:r>
              <a:rPr lang="pt-BR" sz="1400" b="1" dirty="0">
                <a:latin typeface="Gotham HTF Book" pitchFamily="2" charset="0"/>
              </a:rPr>
              <a:t>data de vencimento </a:t>
            </a:r>
            <a:r>
              <a:rPr lang="pt-BR" sz="1400" dirty="0">
                <a:latin typeface="Gotham HTF Book" pitchFamily="2" charset="0"/>
              </a:rPr>
              <a:t>da carteira, então </a:t>
            </a:r>
            <a:r>
              <a:rPr lang="pt-BR" sz="1400" b="1" dirty="0">
                <a:latin typeface="Gotham HTF Book" pitchFamily="2" charset="0"/>
              </a:rPr>
              <a:t>carrega</a:t>
            </a:r>
            <a:r>
              <a:rPr lang="pt-BR" sz="1400" dirty="0">
                <a:latin typeface="Gotham HTF Book" pitchFamily="2" charset="0"/>
              </a:rPr>
              <a:t> os dados da </a:t>
            </a:r>
            <a:r>
              <a:rPr lang="pt-BR" sz="1400" b="1" dirty="0">
                <a:latin typeface="Gotham HTF Book" pitchFamily="2" charset="0"/>
              </a:rPr>
              <a:t>carteira de motorista</a:t>
            </a:r>
            <a:r>
              <a:rPr lang="pt-BR" sz="1400" dirty="0">
                <a:latin typeface="Gotham HTF Book" pitchFamily="2" charset="0"/>
              </a:rPr>
              <a:t>;</a:t>
            </a:r>
            <a:br>
              <a:rPr lang="pt-BR" sz="1400" dirty="0">
                <a:latin typeface="Gotham HTF Book" pitchFamily="2" charset="0"/>
              </a:rPr>
            </a:br>
            <a:endParaRPr lang="pt-BR" sz="1400" dirty="0">
              <a:latin typeface="Gotham HTF Book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endParaRPr lang="pt-BR" sz="1800" dirty="0">
              <a:latin typeface="Gotham HTF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378" y="2610379"/>
            <a:ext cx="82092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Gotham HTF Book" pitchFamily="2" charset="0"/>
              </a:rPr>
              <a:t>ENTERPRISE APPLICATION DEVELOPMENT</a:t>
            </a:r>
          </a:p>
          <a:p>
            <a:r>
              <a:rPr lang="pt-BR" sz="2400" dirty="0">
                <a:latin typeface="Gotham HTF Book" pitchFamily="2" charset="0"/>
              </a:rPr>
              <a:t>Prof. Me. Thiago T. I. Yamamoto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7741" y="4667317"/>
            <a:ext cx="371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20000"/>
                </a:solidFill>
                <a:latin typeface="Gotham HTF Book" pitchFamily="2" charset="0"/>
              </a:rPr>
              <a:t>#05 - RELACIONAMENTOS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16590" y="4521160"/>
            <a:ext cx="3910819" cy="692425"/>
          </a:xfrm>
          <a:prstGeom prst="rect">
            <a:avLst/>
          </a:prstGeom>
          <a:noFill/>
          <a:ln>
            <a:solidFill>
              <a:srgbClr val="0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14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A5ED-0EF3-7F4A-88E4-466CF6CC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323" y="2766218"/>
            <a:ext cx="5748704" cy="1325563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Gotham HTF Book" pitchFamily="2" charset="0"/>
              </a:rPr>
              <a:t>MUITOS-PARA-UM E UM-PARA-MUITOS</a:t>
            </a:r>
          </a:p>
        </p:txBody>
      </p:sp>
    </p:spTree>
    <p:extLst>
      <p:ext uri="{BB962C8B-B14F-4D97-AF65-F5344CB8AC3E}">
        <p14:creationId xmlns:p14="http://schemas.microsoft.com/office/powerpoint/2010/main" val="427427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MUITOS-PARA-UM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7A46E522-0A0B-AD42-A566-8EEEAD0D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" y="882650"/>
            <a:ext cx="8864600" cy="254635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latin typeface="Gotham HTF Book" pitchFamily="2" charset="0"/>
              </a:rPr>
              <a:t>Muitas entidades filhas </a:t>
            </a:r>
            <a:r>
              <a:rPr lang="pt-BR" sz="1800" dirty="0">
                <a:latin typeface="Gotham HTF Book" pitchFamily="2" charset="0"/>
              </a:rPr>
              <a:t>associadas a </a:t>
            </a:r>
            <a:r>
              <a:rPr lang="pt-BR" sz="1800" b="1" dirty="0">
                <a:latin typeface="Gotham HTF Book" pitchFamily="2" charset="0"/>
              </a:rPr>
              <a:t>uma única entidade pai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O lado </a:t>
            </a:r>
            <a:r>
              <a:rPr lang="pt-BR" sz="1800" b="1" dirty="0">
                <a:latin typeface="Gotham HTF Book" pitchFamily="2" charset="0"/>
              </a:rPr>
              <a:t>dono</a:t>
            </a:r>
            <a:r>
              <a:rPr lang="pt-BR" sz="1800" dirty="0">
                <a:latin typeface="Gotham HTF Book" pitchFamily="2" charset="0"/>
              </a:rPr>
              <a:t> do relacionamento (muitos) fará referência a </a:t>
            </a:r>
            <a:r>
              <a:rPr lang="pt-BR" sz="1800" b="1" dirty="0">
                <a:latin typeface="Gotham HTF Book" pitchFamily="2" charset="0"/>
              </a:rPr>
              <a:t>uma única</a:t>
            </a:r>
            <a:br>
              <a:rPr lang="pt-BR" sz="1800" dirty="0">
                <a:latin typeface="Gotham HTF Book" pitchFamily="2" charset="0"/>
              </a:rPr>
            </a:br>
            <a:r>
              <a:rPr lang="pt-BR" sz="1800" dirty="0">
                <a:latin typeface="Gotham HTF Book" pitchFamily="2" charset="0"/>
              </a:rPr>
              <a:t>instância da entidade pai;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Utilizar a anotação </a:t>
            </a:r>
            <a:r>
              <a:rPr lang="pt-BR" sz="1800" b="1" dirty="0">
                <a:solidFill>
                  <a:srgbClr val="407DD6"/>
                </a:solidFill>
                <a:latin typeface="Gotham HTF Book" pitchFamily="2" charset="0"/>
              </a:rPr>
              <a:t>@</a:t>
            </a:r>
            <a:r>
              <a:rPr lang="pt-BR" sz="1800" b="1" dirty="0" err="1">
                <a:solidFill>
                  <a:srgbClr val="407DD6"/>
                </a:solidFill>
                <a:latin typeface="Gotham HTF Book" pitchFamily="2" charset="0"/>
              </a:rPr>
              <a:t>ManyToOne</a:t>
            </a:r>
            <a:r>
              <a:rPr lang="pt-BR" sz="1800" b="1" dirty="0">
                <a:solidFill>
                  <a:srgbClr val="407DD6"/>
                </a:solidFill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no lado </a:t>
            </a:r>
            <a:r>
              <a:rPr lang="pt-BR" sz="1800" b="1" dirty="0">
                <a:latin typeface="Gotham HTF Book" pitchFamily="2" charset="0"/>
              </a:rPr>
              <a:t>dono</a:t>
            </a:r>
            <a:r>
              <a:rPr lang="pt-BR" sz="1800" dirty="0">
                <a:latin typeface="Gotham HTF Book" pitchFamily="2" charset="0"/>
              </a:rPr>
              <a:t> do relacionamento;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Lembre-se de que a anotação </a:t>
            </a:r>
            <a:r>
              <a:rPr lang="pt-BR" sz="1800" b="1" dirty="0">
                <a:solidFill>
                  <a:srgbClr val="407DD6"/>
                </a:solidFill>
                <a:latin typeface="Gotham HTF Book" pitchFamily="2" charset="0"/>
              </a:rPr>
              <a:t>@</a:t>
            </a:r>
            <a:r>
              <a:rPr lang="pt-BR" sz="1800" b="1" dirty="0" err="1">
                <a:solidFill>
                  <a:srgbClr val="407DD6"/>
                </a:solidFill>
                <a:latin typeface="Gotham HTF Book" pitchFamily="2" charset="0"/>
              </a:rPr>
              <a:t>JoinColumn</a:t>
            </a:r>
            <a:r>
              <a:rPr lang="pt-BR" sz="1800" b="1" dirty="0">
                <a:solidFill>
                  <a:srgbClr val="407DD6"/>
                </a:solidFill>
                <a:latin typeface="Gotham HTF Book" pitchFamily="2" charset="0"/>
              </a:rPr>
              <a:t> </a:t>
            </a:r>
            <a:r>
              <a:rPr lang="pt-BR" sz="1800" b="1" dirty="0">
                <a:latin typeface="Gotham HTF Book" pitchFamily="2" charset="0"/>
              </a:rPr>
              <a:t>pode</a:t>
            </a:r>
            <a:r>
              <a:rPr lang="pt-BR" sz="1800" dirty="0">
                <a:latin typeface="Gotham HTF Book" pitchFamily="2" charset="0"/>
              </a:rPr>
              <a:t> ser utilizada para indicar o nome da coluna que representa a chave estrangeira;</a:t>
            </a: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006498-BEBB-5B46-912E-DCE86E0E9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59128"/>
              </p:ext>
            </p:extLst>
          </p:nvPr>
        </p:nvGraphicFramePr>
        <p:xfrm>
          <a:off x="1559040" y="4261337"/>
          <a:ext cx="1828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473165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otham Book" panose="02000504050000020004" pitchFamily="2" charset="0"/>
                        </a:rPr>
                        <a:t>T_CLIENTE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CD_CLIENTE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NM_CLIENTE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7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dirty="0">
                          <a:solidFill>
                            <a:schemeClr val="tx2"/>
                          </a:solidFill>
                          <a:latin typeface="Gotham Book" panose="02000504050000020004" pitchFamily="2" charset="0"/>
                        </a:rPr>
                        <a:t>NR_CNH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682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A100B6-17D5-5344-B0F0-E607D5956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24649"/>
              </p:ext>
            </p:extLst>
          </p:nvPr>
        </p:nvGraphicFramePr>
        <p:xfrm>
          <a:off x="5544887" y="4075917"/>
          <a:ext cx="22509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960">
                  <a:extLst>
                    <a:ext uri="{9D8B030D-6E8A-4147-A177-3AD203B41FA5}">
                      <a16:colId xmlns:a16="http://schemas.microsoft.com/office/drawing/2014/main" val="3473165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otham Book" panose="02000504050000020004" pitchFamily="2" charset="0"/>
                        </a:rPr>
                        <a:t>T_ENDERECO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CD_ENDERECO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DS_LOGRADOURO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7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Gotham Book" panose="02000504050000020004" pitchFamily="2" charset="0"/>
                        </a:rPr>
                        <a:t>NR_CEP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6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2"/>
                          </a:solidFill>
                          <a:latin typeface="Gotham Book" panose="02000504050000020004" pitchFamily="2" charset="0"/>
                        </a:rPr>
                        <a:t>CD_CLIENTE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7160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98F8F4-2C11-5A4E-8564-E9C0765AFC0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87842" y="5003017"/>
            <a:ext cx="21570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15D56C-A61C-B04B-82A0-E6CE3D59050F}"/>
              </a:ext>
            </a:extLst>
          </p:cNvPr>
          <p:cNvSpPr txBox="1"/>
          <p:nvPr/>
        </p:nvSpPr>
        <p:spPr>
          <a:xfrm>
            <a:off x="3391140" y="4726018"/>
            <a:ext cx="23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Gotham Book" panose="02000504050000020004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8535C-DA31-934F-B58F-6D2181FBEEE3}"/>
              </a:ext>
            </a:extLst>
          </p:cNvPr>
          <p:cNvSpPr txBox="1"/>
          <p:nvPr/>
        </p:nvSpPr>
        <p:spPr>
          <a:xfrm>
            <a:off x="5130004" y="4726017"/>
            <a:ext cx="434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Gotham Book" panose="02000504050000020004" pitchFamily="2" charset="0"/>
              </a:rPr>
              <a:t>0..*</a:t>
            </a:r>
          </a:p>
        </p:txBody>
      </p:sp>
      <p:sp>
        <p:nvSpPr>
          <p:cNvPr id="15" name="Espaço Reservado para Conteúdo 4">
            <a:extLst>
              <a:ext uri="{FF2B5EF4-FFF2-40B4-BE49-F238E27FC236}">
                <a16:creationId xmlns:a16="http://schemas.microsoft.com/office/drawing/2014/main" id="{68F84140-7B5A-4245-A889-D1B1959D02D3}"/>
              </a:ext>
            </a:extLst>
          </p:cNvPr>
          <p:cNvSpPr txBox="1">
            <a:spLocks/>
          </p:cNvSpPr>
          <p:nvPr/>
        </p:nvSpPr>
        <p:spPr>
          <a:xfrm>
            <a:off x="5130004" y="6230959"/>
            <a:ext cx="8864600" cy="2546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100" dirty="0">
                <a:latin typeface="Gotham HTF Book" pitchFamily="2" charset="0"/>
              </a:rPr>
              <a:t>Aqui temos muitos endereços para um único cliente;</a:t>
            </a:r>
            <a:br>
              <a:rPr lang="pt-BR" sz="1100" dirty="0">
                <a:latin typeface="Gotham HTF Book" pitchFamily="2" charset="0"/>
              </a:rPr>
            </a:br>
            <a:br>
              <a:rPr lang="pt-BR" sz="1100" dirty="0"/>
            </a:br>
            <a:br>
              <a:rPr lang="pt-BR" sz="1100" dirty="0"/>
            </a:br>
            <a:br>
              <a:rPr lang="pt-BR" sz="1100" dirty="0">
                <a:latin typeface="Gotham HTF Book" pitchFamily="2" charset="0"/>
              </a:rPr>
            </a:br>
            <a:br>
              <a:rPr lang="pt-BR" sz="1100" dirty="0"/>
            </a:br>
            <a:br>
              <a:rPr lang="pt-BR" sz="1100" dirty="0"/>
            </a:br>
            <a:br>
              <a:rPr lang="pt-BR" sz="1200" dirty="0"/>
            </a:br>
            <a:br>
              <a:rPr lang="pt-BR" sz="1200" dirty="0">
                <a:latin typeface="Gotham HTF Book" pitchFamily="2" charset="0"/>
              </a:rPr>
            </a:br>
            <a:br>
              <a:rPr lang="pt-BR" sz="1200" dirty="0">
                <a:latin typeface="Gotham HTF Book" pitchFamily="2" charset="0"/>
              </a:rPr>
            </a:br>
            <a:br>
              <a:rPr lang="pt-BR" sz="1200" dirty="0"/>
            </a:b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80944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MUITOS-PARA-UM</a:t>
            </a:r>
            <a:endParaRPr lang="en-US" sz="2400" dirty="0">
              <a:solidFill>
                <a:schemeClr val="tx2"/>
              </a:solidFill>
              <a:latin typeface="Gotham HTF Book" pitchFamily="2" charset="0"/>
            </a:endParaRP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DA23956-3015-A545-A064-1C4C20759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700" y="4267577"/>
            <a:ext cx="8864600" cy="8464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Dado um endereço podemos saber o nome do cliente associado a ele conforme abaixo: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endParaRPr lang="pt-BR" sz="2000" dirty="0">
              <a:latin typeface="Gotham HTF Book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B2ECC-9F92-B541-969B-B1809B181D2D}"/>
              </a:ext>
            </a:extLst>
          </p:cNvPr>
          <p:cNvSpPr/>
          <p:nvPr/>
        </p:nvSpPr>
        <p:spPr>
          <a:xfrm>
            <a:off x="1767578" y="1487777"/>
            <a:ext cx="6899904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err="1">
                <a:latin typeface="Gotham HTF Book" pitchFamily="2" charset="0"/>
              </a:rPr>
              <a:t>public</a:t>
            </a:r>
            <a:r>
              <a:rPr lang="pt-BR" b="1" dirty="0">
                <a:latin typeface="Gotham HTF Book" pitchFamily="2" charset="0"/>
              </a:rPr>
              <a:t> </a:t>
            </a:r>
            <a:r>
              <a:rPr lang="pt-BR" b="1" dirty="0" err="1">
                <a:latin typeface="Gotham HTF Book" pitchFamily="2" charset="0"/>
              </a:rPr>
              <a:t>class</a:t>
            </a:r>
            <a:r>
              <a:rPr lang="pt-BR" b="1" dirty="0">
                <a:latin typeface="Gotham HTF Book" pitchFamily="2" charset="0"/>
              </a:rPr>
              <a:t> </a:t>
            </a:r>
            <a:r>
              <a:rPr lang="pt-BR" b="1" dirty="0" err="1">
                <a:latin typeface="Gotham HTF Book" pitchFamily="2" charset="0"/>
              </a:rPr>
              <a:t>Endereco</a:t>
            </a:r>
            <a:r>
              <a:rPr lang="pt-BR" b="1" dirty="0">
                <a:latin typeface="Gotham HTF Book" pitchFamily="2" charset="0"/>
              </a:rPr>
              <a:t>{</a:t>
            </a:r>
            <a:br>
              <a:rPr lang="pt-BR" dirty="0">
                <a:latin typeface="Gotham HTF Book" pitchFamily="2" charset="0"/>
              </a:rPr>
            </a:br>
            <a:r>
              <a:rPr lang="pt-BR" dirty="0">
                <a:latin typeface="Gotham HTF Book" pitchFamily="2" charset="0"/>
              </a:rPr>
              <a:t>	</a:t>
            </a:r>
            <a:r>
              <a:rPr lang="pt-BR" b="1" dirty="0">
                <a:solidFill>
                  <a:srgbClr val="407DD6"/>
                </a:solidFill>
                <a:latin typeface="Gotham HTF Book" pitchFamily="2" charset="0"/>
              </a:rPr>
              <a:t>@</a:t>
            </a:r>
            <a:r>
              <a:rPr lang="pt-BR" b="1" dirty="0" err="1">
                <a:solidFill>
                  <a:srgbClr val="407DD6"/>
                </a:solidFill>
                <a:latin typeface="Gotham HTF Book" pitchFamily="2" charset="0"/>
              </a:rPr>
              <a:t>ManyToOne</a:t>
            </a:r>
            <a:br>
              <a:rPr lang="pt-BR" dirty="0">
                <a:solidFill>
                  <a:srgbClr val="407DD6"/>
                </a:solidFill>
                <a:latin typeface="Gotham HTF Book" pitchFamily="2" charset="0"/>
              </a:rPr>
            </a:br>
            <a:r>
              <a:rPr lang="pt-BR" dirty="0">
                <a:solidFill>
                  <a:srgbClr val="407DD6"/>
                </a:solidFill>
                <a:latin typeface="Gotham HTF Book" pitchFamily="2" charset="0"/>
              </a:rPr>
              <a:t>	</a:t>
            </a:r>
            <a:r>
              <a:rPr lang="pt-BR" b="1" dirty="0">
                <a:solidFill>
                  <a:srgbClr val="407DD6"/>
                </a:solidFill>
                <a:latin typeface="Gotham HTF Book" pitchFamily="2" charset="0"/>
              </a:rPr>
              <a:t>@</a:t>
            </a:r>
            <a:r>
              <a:rPr lang="pt-BR" b="1" dirty="0" err="1">
                <a:solidFill>
                  <a:srgbClr val="407DD6"/>
                </a:solidFill>
                <a:latin typeface="Gotham HTF Book" pitchFamily="2" charset="0"/>
              </a:rPr>
              <a:t>JoinColumn</a:t>
            </a:r>
            <a:r>
              <a:rPr lang="pt-BR" b="1" dirty="0">
                <a:solidFill>
                  <a:srgbClr val="407DD6"/>
                </a:solidFill>
                <a:latin typeface="Gotham HTF Book" pitchFamily="2" charset="0"/>
              </a:rPr>
              <a:t>(</a:t>
            </a:r>
            <a:r>
              <a:rPr lang="pt-BR" b="1" dirty="0" err="1">
                <a:solidFill>
                  <a:srgbClr val="407DD6"/>
                </a:solidFill>
                <a:latin typeface="Gotham HTF Book" pitchFamily="2" charset="0"/>
              </a:rPr>
              <a:t>name</a:t>
            </a:r>
            <a:r>
              <a:rPr lang="pt-BR" b="1" dirty="0">
                <a:solidFill>
                  <a:srgbClr val="407DD6"/>
                </a:solidFill>
                <a:latin typeface="Gotham HTF Book" pitchFamily="2" charset="0"/>
              </a:rPr>
              <a:t>="CD_CLIENTE")</a:t>
            </a:r>
            <a:br>
              <a:rPr lang="pt-BR" dirty="0">
                <a:solidFill>
                  <a:srgbClr val="407DD6"/>
                </a:solidFill>
                <a:latin typeface="Gotham HTF Book" pitchFamily="2" charset="0"/>
              </a:rPr>
            </a:br>
            <a:r>
              <a:rPr lang="pt-BR" dirty="0">
                <a:latin typeface="Gotham HTF Book" pitchFamily="2" charset="0"/>
              </a:rPr>
              <a:t>	</a:t>
            </a:r>
            <a:r>
              <a:rPr lang="pt-BR" b="1" dirty="0" err="1">
                <a:latin typeface="Gotham HTF Book" pitchFamily="2" charset="0"/>
              </a:rPr>
              <a:t>private</a:t>
            </a:r>
            <a:r>
              <a:rPr lang="pt-BR" b="1" dirty="0">
                <a:latin typeface="Gotham HTF Book" pitchFamily="2" charset="0"/>
              </a:rPr>
              <a:t> Cliente cliente;</a:t>
            </a:r>
            <a:br>
              <a:rPr lang="pt-BR" dirty="0">
                <a:latin typeface="Gotham HTF Book" pitchFamily="2" charset="0"/>
              </a:rPr>
            </a:br>
            <a:r>
              <a:rPr lang="pt-BR" dirty="0">
                <a:latin typeface="Gotham HTF Book" pitchFamily="2" charset="0"/>
              </a:rPr>
              <a:t>	</a:t>
            </a:r>
            <a:r>
              <a:rPr lang="pt-BR" b="1" dirty="0">
                <a:latin typeface="Gotham HTF Book" pitchFamily="2" charset="0"/>
              </a:rPr>
              <a:t>...</a:t>
            </a:r>
            <a:br>
              <a:rPr lang="pt-BR" dirty="0">
                <a:latin typeface="Gotham HTF Book" pitchFamily="2" charset="0"/>
              </a:rPr>
            </a:br>
            <a:r>
              <a:rPr lang="pt-BR" b="1" dirty="0">
                <a:latin typeface="Gotham HTF Book" pitchFamily="2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785FE-0774-2849-9DD2-0B0D18695C75}"/>
              </a:ext>
            </a:extLst>
          </p:cNvPr>
          <p:cNvSpPr/>
          <p:nvPr/>
        </p:nvSpPr>
        <p:spPr>
          <a:xfrm>
            <a:off x="1754699" y="5331234"/>
            <a:ext cx="6848387" cy="129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Endereco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e =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em.find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Endereco.class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, 10);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String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nome =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e.getCliente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().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getNome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();</a:t>
            </a:r>
            <a:br>
              <a:rPr lang="pt-BR" dirty="0"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171E6-93A0-B840-BA4E-68952E1C3A1B}"/>
              </a:ext>
            </a:extLst>
          </p:cNvPr>
          <p:cNvSpPr/>
          <p:nvPr/>
        </p:nvSpPr>
        <p:spPr>
          <a:xfrm>
            <a:off x="292950" y="738968"/>
            <a:ext cx="8619229" cy="45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b="1" dirty="0">
                <a:latin typeface="Gotham HTF Book" pitchFamily="2" charset="0"/>
              </a:rPr>
              <a:t>Exemplo</a:t>
            </a:r>
            <a:r>
              <a:rPr lang="pt-BR" dirty="0">
                <a:latin typeface="Gotham HTF Book" pitchFamily="2" charset="0"/>
              </a:rPr>
              <a:t> do mapeamento: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5F8078-C195-9648-A535-9BDC9CB25555}"/>
              </a:ext>
            </a:extLst>
          </p:cNvPr>
          <p:cNvSpPr/>
          <p:nvPr/>
        </p:nvSpPr>
        <p:spPr>
          <a:xfrm>
            <a:off x="1300768" y="1473145"/>
            <a:ext cx="6207615" cy="2615875"/>
          </a:xfrm>
          <a:prstGeom prst="round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0CBE8-E7EC-AC42-B17F-918A52C82005}"/>
              </a:ext>
            </a:extLst>
          </p:cNvPr>
          <p:cNvSpPr/>
          <p:nvPr/>
        </p:nvSpPr>
        <p:spPr>
          <a:xfrm>
            <a:off x="1400532" y="5292597"/>
            <a:ext cx="6207615" cy="1032500"/>
          </a:xfrm>
          <a:prstGeom prst="round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766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UM-PARA-MUITOS</a:t>
            </a:r>
            <a:endParaRPr lang="en-US" sz="2400" dirty="0">
              <a:solidFill>
                <a:schemeClr val="tx2"/>
              </a:solidFill>
              <a:latin typeface="Gotham HTF Book" pitchFamily="2" charset="0"/>
            </a:endParaRP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6545B159-50BC-9848-9724-950B75393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7884" y="718086"/>
            <a:ext cx="8619901" cy="39512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Gotham HTF Book" pitchFamily="2" charset="0"/>
              </a:rPr>
              <a:t>Para transformar uma associação </a:t>
            </a:r>
            <a:r>
              <a:rPr lang="pt-BR" sz="2000" b="1" i="1" dirty="0">
                <a:latin typeface="Gotham HTF Book" pitchFamily="2" charset="0"/>
              </a:rPr>
              <a:t>muitos-para-um </a:t>
            </a:r>
            <a:r>
              <a:rPr lang="pt-BR" sz="2000" dirty="0">
                <a:latin typeface="Gotham HTF Book" pitchFamily="2" charset="0"/>
              </a:rPr>
              <a:t>em </a:t>
            </a:r>
            <a:r>
              <a:rPr lang="pt-BR" sz="2000" b="1" dirty="0">
                <a:latin typeface="Gotham HTF Book" pitchFamily="2" charset="0"/>
              </a:rPr>
              <a:t>bidirecional</a:t>
            </a:r>
            <a:r>
              <a:rPr lang="pt-BR" sz="2000" dirty="0">
                <a:latin typeface="Gotham HTF Book" pitchFamily="2" charset="0"/>
              </a:rPr>
              <a:t> devemos definir o lado </a:t>
            </a:r>
            <a:r>
              <a:rPr lang="pt-BR" sz="2000" b="1" dirty="0">
                <a:latin typeface="Gotham HTF Book" pitchFamily="2" charset="0"/>
              </a:rPr>
              <a:t>não dono</a:t>
            </a:r>
            <a:r>
              <a:rPr lang="pt-BR" sz="2000" dirty="0">
                <a:latin typeface="Gotham HTF Book" pitchFamily="2" charset="0"/>
              </a:rPr>
              <a:t> da associação como </a:t>
            </a:r>
            <a:r>
              <a:rPr lang="pt-BR" sz="2000" b="1" i="1" dirty="0">
                <a:latin typeface="Gotham HTF Book" pitchFamily="2" charset="0"/>
              </a:rPr>
              <a:t>um-para-muitos</a:t>
            </a:r>
            <a:r>
              <a:rPr lang="pt-BR" sz="2000" b="1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Gotham HTF Book" pitchFamily="2" charset="0"/>
              </a:rPr>
              <a:t>Uma entidade representada suas muitas entidades associadas por meio de uma </a:t>
            </a:r>
            <a:r>
              <a:rPr lang="pt-BR" sz="2000" b="1" dirty="0" err="1">
                <a:latin typeface="Gotham HTF Book" pitchFamily="2" charset="0"/>
              </a:rPr>
              <a:t>Collection</a:t>
            </a:r>
            <a:r>
              <a:rPr lang="pt-BR" sz="2000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Gotham HTF Book" pitchFamily="2" charset="0"/>
              </a:rPr>
              <a:t>Utilizar a anotação </a:t>
            </a:r>
            <a:r>
              <a:rPr lang="pt-BR" sz="2000" b="1" dirty="0">
                <a:latin typeface="Gotham HTF Book" pitchFamily="2" charset="0"/>
              </a:rPr>
              <a:t>@</a:t>
            </a:r>
            <a:r>
              <a:rPr lang="pt-BR" sz="2000" b="1" dirty="0" err="1">
                <a:latin typeface="Gotham HTF Book" pitchFamily="2" charset="0"/>
              </a:rPr>
              <a:t>OneToMany</a:t>
            </a:r>
            <a:r>
              <a:rPr lang="pt-BR" sz="2000" b="1" dirty="0">
                <a:latin typeface="Gotham HTF Book" pitchFamily="2" charset="0"/>
              </a:rPr>
              <a:t> </a:t>
            </a:r>
            <a:r>
              <a:rPr lang="pt-BR" sz="2000" dirty="0">
                <a:latin typeface="Gotham HTF Book" pitchFamily="2" charset="0"/>
              </a:rPr>
              <a:t>no atributo que representa a associação;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Gotham HTF Book" pitchFamily="2" charset="0"/>
              </a:rPr>
              <a:t>Lembre-se que o atributo </a:t>
            </a:r>
            <a:r>
              <a:rPr lang="pt-BR" sz="2000" b="1" dirty="0" err="1">
                <a:latin typeface="Gotham HTF Book" pitchFamily="2" charset="0"/>
              </a:rPr>
              <a:t>mappedBy</a:t>
            </a:r>
            <a:r>
              <a:rPr lang="pt-BR" sz="2000" b="1" dirty="0">
                <a:latin typeface="Gotham HTF Book" pitchFamily="2" charset="0"/>
              </a:rPr>
              <a:t> </a:t>
            </a:r>
            <a:r>
              <a:rPr lang="pt-BR" sz="2000" dirty="0">
                <a:latin typeface="Gotham HTF Book" pitchFamily="2" charset="0"/>
              </a:rPr>
              <a:t>deve ser utilizado em conjunto com o </a:t>
            </a:r>
            <a:r>
              <a:rPr lang="pt-BR" sz="2000" b="1" dirty="0">
                <a:latin typeface="Gotham HTF Book" pitchFamily="2" charset="0"/>
              </a:rPr>
              <a:t>@</a:t>
            </a:r>
            <a:r>
              <a:rPr lang="pt-BR" sz="2000" b="1" dirty="0" err="1">
                <a:latin typeface="Gotham HTF Book" pitchFamily="2" charset="0"/>
              </a:rPr>
              <a:t>OneToMany</a:t>
            </a:r>
            <a:r>
              <a:rPr lang="pt-BR" sz="2000" b="1" dirty="0">
                <a:latin typeface="Gotham HTF Book" pitchFamily="2" charset="0"/>
              </a:rPr>
              <a:t> </a:t>
            </a:r>
            <a:r>
              <a:rPr lang="pt-BR" sz="2000" dirty="0">
                <a:latin typeface="Gotham HTF Book" pitchFamily="2" charset="0"/>
              </a:rPr>
              <a:t>assim como visto no </a:t>
            </a:r>
            <a:r>
              <a:rPr lang="pt-BR" sz="2000" b="1" dirty="0">
                <a:latin typeface="Gotham HTF Book" pitchFamily="2" charset="0"/>
              </a:rPr>
              <a:t>@</a:t>
            </a:r>
            <a:r>
              <a:rPr lang="pt-BR" sz="2000" b="1" dirty="0" err="1">
                <a:latin typeface="Gotham HTF Book" pitchFamily="2" charset="0"/>
              </a:rPr>
              <a:t>OneToOne</a:t>
            </a:r>
            <a:r>
              <a:rPr lang="pt-BR" sz="2000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Gotham HTF Book" pitchFamily="2" charset="0"/>
              </a:rPr>
              <a:t>Além disso, os atributos </a:t>
            </a:r>
            <a:r>
              <a:rPr lang="pt-BR" sz="2000" b="1" dirty="0" err="1">
                <a:latin typeface="Gotham HTF Book" pitchFamily="2" charset="0"/>
              </a:rPr>
              <a:t>fetch</a:t>
            </a:r>
            <a:r>
              <a:rPr lang="pt-BR" sz="2000" b="1" dirty="0">
                <a:latin typeface="Gotham HTF Book" pitchFamily="2" charset="0"/>
              </a:rPr>
              <a:t> </a:t>
            </a:r>
            <a:r>
              <a:rPr lang="pt-BR" sz="2000" dirty="0">
                <a:latin typeface="Gotham HTF Book" pitchFamily="2" charset="0"/>
              </a:rPr>
              <a:t>e </a:t>
            </a:r>
            <a:r>
              <a:rPr lang="pt-BR" sz="2000" b="1" dirty="0" err="1">
                <a:latin typeface="Gotham HTF Book" pitchFamily="2" charset="0"/>
              </a:rPr>
              <a:t>cascade</a:t>
            </a:r>
            <a:r>
              <a:rPr lang="pt-BR" sz="2000" b="1" dirty="0">
                <a:latin typeface="Gotham HTF Book" pitchFamily="2" charset="0"/>
              </a:rPr>
              <a:t> </a:t>
            </a:r>
            <a:r>
              <a:rPr lang="pt-BR" sz="2000" dirty="0">
                <a:latin typeface="Gotham HTF Book" pitchFamily="2" charset="0"/>
              </a:rPr>
              <a:t>também continuam válidos;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pt-BR" sz="2000" dirty="0">
                <a:latin typeface="Gotham HTF Book" pitchFamily="2" charset="0"/>
              </a:rPr>
            </a:br>
            <a:endParaRPr lang="pt-BR" sz="2000" dirty="0">
              <a:latin typeface="Gotham HTF Book" pitchFamily="2" charset="0"/>
            </a:endParaRPr>
          </a:p>
          <a:p>
            <a:pPr marL="0" indent="0">
              <a:buNone/>
            </a:pPr>
            <a:br>
              <a:rPr lang="pt-BR" sz="2400" dirty="0">
                <a:latin typeface="Gotham HTF Book" pitchFamily="2" charset="0"/>
              </a:rPr>
            </a:br>
            <a:br>
              <a:rPr lang="pt-BR" sz="2400" dirty="0">
                <a:latin typeface="Gotham HTF Book" pitchFamily="2" charset="0"/>
              </a:rPr>
            </a:br>
            <a:br>
              <a:rPr lang="pt-BR" sz="2400" dirty="0"/>
            </a:br>
            <a:br>
              <a:rPr lang="pt-BR" sz="2000" dirty="0"/>
            </a:br>
            <a:br>
              <a:rPr lang="pt-BR" sz="2400" dirty="0"/>
            </a:br>
            <a:br>
              <a:rPr lang="pt-BR" sz="24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/>
            </a:br>
            <a:br>
              <a:rPr lang="pt-BR" sz="2400" dirty="0"/>
            </a:br>
            <a:br>
              <a:rPr lang="pt-BR" sz="2400" dirty="0">
                <a:latin typeface="Gotham HTF Book" pitchFamily="2" charset="0"/>
              </a:rPr>
            </a:br>
            <a:br>
              <a:rPr lang="pt-BR" sz="2400" dirty="0">
                <a:latin typeface="Gotham HTF Book" pitchFamily="2" charset="0"/>
              </a:rPr>
            </a:br>
            <a:br>
              <a:rPr lang="pt-BR" sz="2400" dirty="0"/>
            </a:b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20244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UM-PARA-MUITOS</a:t>
            </a:r>
            <a:endParaRPr lang="en-US" sz="2400" dirty="0">
              <a:solidFill>
                <a:schemeClr val="tx2"/>
              </a:solidFill>
              <a:latin typeface="Gotham HTF Book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A0888F-8D18-DA45-8DBC-255B691119C3}"/>
              </a:ext>
            </a:extLst>
          </p:cNvPr>
          <p:cNvSpPr/>
          <p:nvPr/>
        </p:nvSpPr>
        <p:spPr>
          <a:xfrm>
            <a:off x="363781" y="2199213"/>
            <a:ext cx="8728703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public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class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Cliente{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dirty="0"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@</a:t>
            </a:r>
            <a:r>
              <a:rPr lang="pt-BR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OneToMany</a:t>
            </a:r>
            <a:r>
              <a:rPr lang="pt-BR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mappedBy</a:t>
            </a:r>
            <a:r>
              <a:rPr lang="pt-BR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="cliente", </a:t>
            </a:r>
            <a:r>
              <a:rPr lang="pt-BR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cascade</a:t>
            </a:r>
            <a:r>
              <a:rPr lang="pt-BR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=</a:t>
            </a:r>
            <a:r>
              <a:rPr lang="pt-BR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CascadeType.ALL</a:t>
            </a:r>
            <a:r>
              <a:rPr lang="pt-BR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,</a:t>
            </a:r>
            <a:br>
              <a:rPr lang="pt-BR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fetch</a:t>
            </a:r>
            <a:r>
              <a:rPr lang="pt-BR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=</a:t>
            </a:r>
            <a:r>
              <a:rPr lang="pt-BR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FetchType.LAZY</a:t>
            </a:r>
            <a:r>
              <a:rPr lang="pt-BR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)</a:t>
            </a:r>
            <a:br>
              <a:rPr lang="pt-BR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dirty="0"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private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List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&lt;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Endereco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&gt;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enderecos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;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dirty="0"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...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}</a:t>
            </a:r>
            <a:endParaRPr lang="pt-BR" dirty="0">
              <a:latin typeface="Gotham HTF Book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4ACF93-3896-404A-BE3B-627097752E5F}"/>
              </a:ext>
            </a:extLst>
          </p:cNvPr>
          <p:cNvSpPr/>
          <p:nvPr/>
        </p:nvSpPr>
        <p:spPr>
          <a:xfrm>
            <a:off x="241434" y="2055791"/>
            <a:ext cx="8728703" cy="2825302"/>
          </a:xfrm>
          <a:prstGeom prst="round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D8592-A063-E743-9B11-A97F6194B3DB}"/>
              </a:ext>
            </a:extLst>
          </p:cNvPr>
          <p:cNvSpPr/>
          <p:nvPr/>
        </p:nvSpPr>
        <p:spPr>
          <a:xfrm>
            <a:off x="262385" y="1123696"/>
            <a:ext cx="8619229" cy="45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b="1" dirty="0">
                <a:latin typeface="Gotham HTF Book" pitchFamily="2" charset="0"/>
              </a:rPr>
              <a:t>Exemplo</a:t>
            </a:r>
            <a:r>
              <a:rPr lang="pt-BR" dirty="0">
                <a:latin typeface="Gotham HTF Book" pitchFamily="2" charset="0"/>
              </a:rPr>
              <a:t> do mapeamento:</a:t>
            </a:r>
          </a:p>
        </p:txBody>
      </p:sp>
    </p:spTree>
    <p:extLst>
      <p:ext uri="{BB962C8B-B14F-4D97-AF65-F5344CB8AC3E}">
        <p14:creationId xmlns:p14="http://schemas.microsoft.com/office/powerpoint/2010/main" val="630279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303030"/>
                </a:solidFill>
                <a:cs typeface="Gotham-Bold"/>
              </a:rPr>
              <a:t>MÉTODO ADICIONAR</a:t>
            </a:r>
            <a:endParaRPr lang="en-US" sz="2400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075AFF14-5F09-E94F-8BD9-427D624B3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9400" y="970655"/>
            <a:ext cx="8864600" cy="39512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Para adicionar novos endereços na lista do cliente é conveniente criar um</a:t>
            </a:r>
            <a:br>
              <a:rPr lang="pt-BR" sz="1800" dirty="0">
                <a:latin typeface="Gotham HTF Book" pitchFamily="2" charset="0"/>
              </a:rPr>
            </a:br>
            <a:r>
              <a:rPr lang="pt-BR" sz="1800" dirty="0">
                <a:latin typeface="Gotham HTF Book" pitchFamily="2" charset="0"/>
              </a:rPr>
              <a:t>método </a:t>
            </a:r>
            <a:r>
              <a:rPr lang="pt-BR" sz="1800" b="1" dirty="0" err="1">
                <a:latin typeface="Gotham HTF Book" pitchFamily="2" charset="0"/>
              </a:rPr>
              <a:t>add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conforme abaixo (na classe </a:t>
            </a:r>
            <a:r>
              <a:rPr lang="pt-BR" sz="1800" b="1" dirty="0">
                <a:latin typeface="Gotham HTF Book" pitchFamily="2" charset="0"/>
              </a:rPr>
              <a:t>Cliente</a:t>
            </a:r>
            <a:r>
              <a:rPr lang="pt-BR" sz="1800" dirty="0">
                <a:latin typeface="Gotham HTF Book" pitchFamily="2" charset="0"/>
              </a:rPr>
              <a:t>):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800" dirty="0"/>
            </a:br>
            <a:br>
              <a:rPr lang="pt-BR" sz="2000" dirty="0"/>
            </a:br>
            <a:br>
              <a:rPr lang="pt-BR" sz="18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1596F-0FC1-8844-A878-FB44E1972097}"/>
              </a:ext>
            </a:extLst>
          </p:cNvPr>
          <p:cNvSpPr/>
          <p:nvPr/>
        </p:nvSpPr>
        <p:spPr>
          <a:xfrm>
            <a:off x="1255690" y="2771464"/>
            <a:ext cx="7608910" cy="212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err="1">
                <a:latin typeface="Monaco" pitchFamily="2" charset="77"/>
                <a:cs typeface="Consolas" panose="020B0609020204030204" pitchFamily="49" charset="0"/>
              </a:rPr>
              <a:t>public</a:t>
            </a:r>
            <a:r>
              <a:rPr lang="pt-BR" b="1" dirty="0">
                <a:latin typeface="Monaco" pitchFamily="2" charset="77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Monaco" pitchFamily="2" charset="77"/>
                <a:cs typeface="Consolas" panose="020B0609020204030204" pitchFamily="49" charset="0"/>
              </a:rPr>
              <a:t>void</a:t>
            </a:r>
            <a:r>
              <a:rPr lang="pt-BR" b="1" dirty="0">
                <a:latin typeface="Monaco" pitchFamily="2" charset="77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Monaco" pitchFamily="2" charset="77"/>
                <a:cs typeface="Consolas" panose="020B0609020204030204" pitchFamily="49" charset="0"/>
              </a:rPr>
              <a:t>addEndereco</a:t>
            </a:r>
            <a:r>
              <a:rPr lang="pt-BR" b="1" dirty="0">
                <a:latin typeface="Monaco" pitchFamily="2" charset="77"/>
                <a:cs typeface="Consolas" panose="020B0609020204030204" pitchFamily="49" charset="0"/>
              </a:rPr>
              <a:t>(</a:t>
            </a:r>
            <a:r>
              <a:rPr lang="pt-BR" b="1" dirty="0" err="1">
                <a:latin typeface="Monaco" pitchFamily="2" charset="77"/>
                <a:cs typeface="Consolas" panose="020B0609020204030204" pitchFamily="49" charset="0"/>
              </a:rPr>
              <a:t>Endereco</a:t>
            </a:r>
            <a:r>
              <a:rPr lang="pt-BR" b="1" dirty="0">
                <a:latin typeface="Monaco" pitchFamily="2" charset="77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Monaco" pitchFamily="2" charset="77"/>
                <a:cs typeface="Consolas" panose="020B0609020204030204" pitchFamily="49" charset="0"/>
              </a:rPr>
              <a:t>enderecoNovo</a:t>
            </a:r>
            <a:r>
              <a:rPr lang="pt-BR" b="1" dirty="0">
                <a:latin typeface="Monaco" pitchFamily="2" charset="77"/>
                <a:cs typeface="Consolas" panose="020B0609020204030204" pitchFamily="49" charset="0"/>
              </a:rPr>
              <a:t>) {</a:t>
            </a:r>
            <a:br>
              <a:rPr lang="pt-BR" dirty="0">
                <a:latin typeface="Monaco" pitchFamily="2" charset="77"/>
                <a:cs typeface="Consolas" panose="020B0609020204030204" pitchFamily="49" charset="0"/>
              </a:rPr>
            </a:br>
            <a:r>
              <a:rPr lang="pt-BR" dirty="0">
                <a:latin typeface="Monaco" pitchFamily="2" charset="77"/>
                <a:cs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B050"/>
                </a:solidFill>
                <a:latin typeface="Monaco" pitchFamily="2" charset="77"/>
                <a:cs typeface="Consolas" panose="020B0609020204030204" pitchFamily="49" charset="0"/>
              </a:rPr>
              <a:t>//lembre-se que a associação é bidirecional</a:t>
            </a:r>
            <a:br>
              <a:rPr lang="pt-BR" dirty="0">
                <a:solidFill>
                  <a:srgbClr val="00B050"/>
                </a:solidFill>
                <a:latin typeface="Monaco" pitchFamily="2" charset="77"/>
                <a:cs typeface="Consolas" panose="020B0609020204030204" pitchFamily="49" charset="0"/>
              </a:rPr>
            </a:br>
            <a:r>
              <a:rPr lang="pt-BR" dirty="0">
                <a:latin typeface="Monaco" pitchFamily="2" charset="77"/>
                <a:cs typeface="Consolas" panose="020B0609020204030204" pitchFamily="49" charset="0"/>
              </a:rPr>
              <a:t>	</a:t>
            </a:r>
            <a:r>
              <a:rPr lang="pt-BR" b="1" dirty="0" err="1">
                <a:latin typeface="Monaco" pitchFamily="2" charset="77"/>
                <a:cs typeface="Consolas" panose="020B0609020204030204" pitchFamily="49" charset="0"/>
              </a:rPr>
              <a:t>enderecoNovo.setCliente</a:t>
            </a:r>
            <a:r>
              <a:rPr lang="pt-BR" b="1" dirty="0">
                <a:latin typeface="Monaco" pitchFamily="2" charset="77"/>
                <a:cs typeface="Consolas" panose="020B0609020204030204" pitchFamily="49" charset="0"/>
              </a:rPr>
              <a:t>(</a:t>
            </a:r>
            <a:r>
              <a:rPr lang="pt-BR" b="1" dirty="0" err="1">
                <a:latin typeface="Monaco" pitchFamily="2" charset="77"/>
                <a:cs typeface="Consolas" panose="020B0609020204030204" pitchFamily="49" charset="0"/>
              </a:rPr>
              <a:t>this</a:t>
            </a:r>
            <a:r>
              <a:rPr lang="pt-BR" b="1" dirty="0">
                <a:latin typeface="Monaco" pitchFamily="2" charset="77"/>
                <a:cs typeface="Consolas" panose="020B0609020204030204" pitchFamily="49" charset="0"/>
              </a:rPr>
              <a:t>);</a:t>
            </a:r>
            <a:br>
              <a:rPr lang="pt-BR" dirty="0">
                <a:latin typeface="Monaco" pitchFamily="2" charset="77"/>
                <a:cs typeface="Consolas" panose="020B0609020204030204" pitchFamily="49" charset="0"/>
              </a:rPr>
            </a:br>
            <a:r>
              <a:rPr lang="pt-BR" dirty="0">
                <a:latin typeface="Monaco" pitchFamily="2" charset="77"/>
                <a:cs typeface="Consolas" panose="020B0609020204030204" pitchFamily="49" charset="0"/>
              </a:rPr>
              <a:t>	</a:t>
            </a:r>
            <a:r>
              <a:rPr lang="pt-BR" b="1" dirty="0" err="1">
                <a:latin typeface="Monaco" pitchFamily="2" charset="77"/>
                <a:cs typeface="Consolas" panose="020B0609020204030204" pitchFamily="49" charset="0"/>
              </a:rPr>
              <a:t>this.enderecos.add</a:t>
            </a:r>
            <a:r>
              <a:rPr lang="pt-BR" b="1" dirty="0">
                <a:latin typeface="Monaco" pitchFamily="2" charset="77"/>
                <a:cs typeface="Consolas" panose="020B0609020204030204" pitchFamily="49" charset="0"/>
              </a:rPr>
              <a:t>(</a:t>
            </a:r>
            <a:r>
              <a:rPr lang="pt-BR" b="1" dirty="0" err="1">
                <a:latin typeface="Monaco" pitchFamily="2" charset="77"/>
                <a:cs typeface="Consolas" panose="020B0609020204030204" pitchFamily="49" charset="0"/>
              </a:rPr>
              <a:t>enderecoNovo</a:t>
            </a:r>
            <a:r>
              <a:rPr lang="pt-BR" b="1" dirty="0">
                <a:latin typeface="Monaco" pitchFamily="2" charset="77"/>
                <a:cs typeface="Consolas" panose="020B0609020204030204" pitchFamily="49" charset="0"/>
              </a:rPr>
              <a:t>);</a:t>
            </a:r>
            <a:br>
              <a:rPr lang="pt-BR" dirty="0">
                <a:latin typeface="Monaco" pitchFamily="2" charset="77"/>
                <a:cs typeface="Consolas" panose="020B0609020204030204" pitchFamily="49" charset="0"/>
              </a:rPr>
            </a:br>
            <a:r>
              <a:rPr lang="pt-BR" b="1" dirty="0">
                <a:latin typeface="Monaco" pitchFamily="2" charset="7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B58D0D-57C3-114F-9C56-988372797489}"/>
              </a:ext>
            </a:extLst>
          </p:cNvPr>
          <p:cNvSpPr/>
          <p:nvPr/>
        </p:nvSpPr>
        <p:spPr>
          <a:xfrm>
            <a:off x="837127" y="2524259"/>
            <a:ext cx="7508384" cy="2619736"/>
          </a:xfrm>
          <a:prstGeom prst="round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85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A5ED-0EF3-7F4A-88E4-466CF6CC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323" y="2766218"/>
            <a:ext cx="5748704" cy="1325563"/>
          </a:xfrm>
        </p:spPr>
        <p:txBody>
          <a:bodyPr>
            <a:normAutofit/>
          </a:bodyPr>
          <a:lstStyle/>
          <a:p>
            <a:r>
              <a:rPr lang="pt-BR" dirty="0">
                <a:latin typeface="Gotham HTF Book" pitchFamily="2" charset="0"/>
              </a:rPr>
              <a:t>MUITOS-PARA-MUITOS</a:t>
            </a:r>
          </a:p>
        </p:txBody>
      </p:sp>
    </p:spTree>
    <p:extLst>
      <p:ext uri="{BB962C8B-B14F-4D97-AF65-F5344CB8AC3E}">
        <p14:creationId xmlns:p14="http://schemas.microsoft.com/office/powerpoint/2010/main" val="144890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MUITOS-PARA-MUITOS</a:t>
            </a:r>
            <a:endParaRPr lang="en-US" sz="2400" dirty="0">
              <a:solidFill>
                <a:schemeClr val="tx2"/>
              </a:solidFill>
              <a:latin typeface="Gotham HTF Book" pitchFamily="2" charset="0"/>
            </a:endParaRP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3B7436A8-DB31-C744-A1CB-8FC84B64D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7870" y="832691"/>
            <a:ext cx="8594144" cy="39512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latin typeface="Gotham HTF Book" pitchFamily="2" charset="0"/>
              </a:rPr>
              <a:t>Muitas</a:t>
            </a:r>
            <a:r>
              <a:rPr lang="pt-BR" sz="1800" dirty="0">
                <a:latin typeface="Gotham HTF Book" pitchFamily="2" charset="0"/>
              </a:rPr>
              <a:t> </a:t>
            </a:r>
            <a:r>
              <a:rPr lang="pt-BR" sz="1800" b="1" dirty="0">
                <a:latin typeface="Gotham HTF Book" pitchFamily="2" charset="0"/>
              </a:rPr>
              <a:t>entidades A </a:t>
            </a:r>
            <a:r>
              <a:rPr lang="pt-BR" sz="1800" dirty="0">
                <a:latin typeface="Gotham HTF Book" pitchFamily="2" charset="0"/>
              </a:rPr>
              <a:t>podem ser associadas a outras </a:t>
            </a:r>
            <a:r>
              <a:rPr lang="pt-BR" sz="1800" b="1" dirty="0">
                <a:latin typeface="Gotham HTF Book" pitchFamily="2" charset="0"/>
              </a:rPr>
              <a:t>muitas entidades B </a:t>
            </a:r>
            <a:r>
              <a:rPr lang="pt-BR" sz="1800" dirty="0">
                <a:latin typeface="Gotham HTF Book" pitchFamily="2" charset="0"/>
              </a:rPr>
              <a:t>e vice-versa;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Utiliza a anotação </a:t>
            </a:r>
            <a:r>
              <a:rPr lang="pt-BR" sz="1800" b="1" dirty="0">
                <a:latin typeface="Gotham HTF Book" pitchFamily="2" charset="0"/>
              </a:rPr>
              <a:t>@</a:t>
            </a:r>
            <a:r>
              <a:rPr lang="pt-BR" sz="1800" b="1" dirty="0" err="1">
                <a:latin typeface="Gotham HTF Book" pitchFamily="2" charset="0"/>
              </a:rPr>
              <a:t>ManyToMany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Representada através de uma </a:t>
            </a:r>
            <a:r>
              <a:rPr lang="pt-BR" sz="1800" b="1" dirty="0" err="1">
                <a:latin typeface="Gotham HTF Book" pitchFamily="2" charset="0"/>
              </a:rPr>
              <a:t>Collection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nas duas extremidades (caso </a:t>
            </a:r>
            <a:r>
              <a:rPr lang="pt-BR" sz="1800" b="1" dirty="0">
                <a:latin typeface="Gotham HTF Book" pitchFamily="2" charset="0"/>
              </a:rPr>
              <a:t>bidirecional</a:t>
            </a:r>
            <a:r>
              <a:rPr lang="pt-BR" sz="1800" dirty="0">
                <a:latin typeface="Gotham HTF Book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Utilizar a anotação </a:t>
            </a:r>
            <a:r>
              <a:rPr lang="pt-BR" sz="1800" b="1" dirty="0">
                <a:latin typeface="Gotham HTF Book" pitchFamily="2" charset="0"/>
              </a:rPr>
              <a:t>@</a:t>
            </a:r>
            <a:r>
              <a:rPr lang="pt-BR" sz="1800" b="1" dirty="0" err="1">
                <a:latin typeface="Gotham HTF Book" pitchFamily="2" charset="0"/>
              </a:rPr>
              <a:t>JoinTable</a:t>
            </a:r>
            <a:r>
              <a:rPr lang="pt-BR" sz="1800" b="1" dirty="0">
                <a:latin typeface="Gotham HTF Book" pitchFamily="2" charset="0"/>
              </a:rPr>
              <a:t>  </a:t>
            </a:r>
            <a:r>
              <a:rPr lang="pt-BR" sz="1800" dirty="0">
                <a:latin typeface="Gotham HTF Book" pitchFamily="2" charset="0"/>
              </a:rPr>
              <a:t>(opcional) associada para referenciar a tabela associativa e os campos de chave estrangeira:</a:t>
            </a:r>
          </a:p>
          <a:p>
            <a:pPr lvl="1">
              <a:lnSpc>
                <a:spcPct val="150000"/>
              </a:lnSpc>
            </a:pPr>
            <a:r>
              <a:rPr lang="pt-BR" sz="1800" b="1" dirty="0" err="1">
                <a:latin typeface="Gotham HTF Book" pitchFamily="2" charset="0"/>
              </a:rPr>
              <a:t>name</a:t>
            </a:r>
            <a:r>
              <a:rPr lang="pt-BR" sz="1800" b="1" dirty="0">
                <a:latin typeface="Gotham HTF Book" pitchFamily="2" charset="0"/>
              </a:rPr>
              <a:t>:</a:t>
            </a:r>
            <a:r>
              <a:rPr lang="pt-BR" sz="1800" dirty="0">
                <a:latin typeface="Gotham HTF Book" pitchFamily="2" charset="0"/>
              </a:rPr>
              <a:t> nome da tabela associativa;</a:t>
            </a:r>
          </a:p>
          <a:p>
            <a:pPr lvl="1">
              <a:lnSpc>
                <a:spcPct val="150000"/>
              </a:lnSpc>
            </a:pPr>
            <a:r>
              <a:rPr lang="pt-BR" sz="1800" b="1" dirty="0" err="1">
                <a:latin typeface="Gotham HTF Book" pitchFamily="2" charset="0"/>
              </a:rPr>
              <a:t>joinColumns</a:t>
            </a:r>
            <a:r>
              <a:rPr lang="pt-BR" sz="1800" b="1" dirty="0">
                <a:latin typeface="Gotham HTF Book" pitchFamily="2" charset="0"/>
              </a:rPr>
              <a:t>:</a:t>
            </a:r>
            <a:r>
              <a:rPr lang="pt-BR" sz="1800" dirty="0">
                <a:latin typeface="Gotham HTF Book" pitchFamily="2" charset="0"/>
              </a:rPr>
              <a:t> colunas de chave estrangeira que referenciam a</a:t>
            </a:r>
            <a:br>
              <a:rPr lang="pt-BR" sz="1800" dirty="0">
                <a:latin typeface="Gotham HTF Book" pitchFamily="2" charset="0"/>
              </a:rPr>
            </a:br>
            <a:r>
              <a:rPr lang="pt-BR" sz="1800" dirty="0">
                <a:latin typeface="Gotham HTF Book" pitchFamily="2" charset="0"/>
              </a:rPr>
              <a:t>entidade diretamente;</a:t>
            </a:r>
          </a:p>
          <a:p>
            <a:pPr lvl="1">
              <a:lnSpc>
                <a:spcPct val="150000"/>
              </a:lnSpc>
            </a:pPr>
            <a:r>
              <a:rPr lang="pt-BR" sz="1800" b="1" dirty="0" err="1">
                <a:latin typeface="Gotham HTF Book" pitchFamily="2" charset="0"/>
              </a:rPr>
              <a:t>inverseJoinColumns</a:t>
            </a:r>
            <a:r>
              <a:rPr lang="pt-BR" sz="1800" b="1" dirty="0">
                <a:latin typeface="Gotham HTF Book" pitchFamily="2" charset="0"/>
              </a:rPr>
              <a:t>:</a:t>
            </a:r>
            <a:r>
              <a:rPr lang="pt-BR" sz="1800" dirty="0">
                <a:latin typeface="Gotham HTF Book" pitchFamily="2" charset="0"/>
              </a:rPr>
              <a:t> colunas de chave estrangeira que referenciam a entidade no outro lado da relação;</a:t>
            </a:r>
            <a:br>
              <a:rPr lang="pt-BR" sz="18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2000" dirty="0"/>
            </a:br>
            <a:br>
              <a:rPr lang="pt-BR" sz="18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56116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MUITOS-PARA-MUITOS</a:t>
            </a:r>
            <a:endParaRPr lang="en-US" sz="2400" dirty="0">
              <a:solidFill>
                <a:schemeClr val="tx2"/>
              </a:solidFill>
              <a:latin typeface="Gotham HTF Book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85313C-61A8-7C42-86A9-785A17867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0695"/>
              </p:ext>
            </p:extLst>
          </p:nvPr>
        </p:nvGraphicFramePr>
        <p:xfrm>
          <a:off x="463141" y="1041618"/>
          <a:ext cx="1828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473165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otham Book" panose="02000504050000020004" pitchFamily="2" charset="0"/>
                        </a:rPr>
                        <a:t>T_CLIENTE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CD_CLIENTE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NM_CLIENTE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7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dirty="0">
                          <a:solidFill>
                            <a:schemeClr val="tx2"/>
                          </a:solidFill>
                          <a:latin typeface="Gotham Book" panose="02000504050000020004" pitchFamily="2" charset="0"/>
                        </a:rPr>
                        <a:t>NR_CNH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68221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37E884-C8E2-FE4F-8E65-F761C96A7049}"/>
              </a:ext>
            </a:extLst>
          </p:cNvPr>
          <p:cNvCxnSpPr>
            <a:cxnSpLocks/>
          </p:cNvCxnSpPr>
          <p:nvPr/>
        </p:nvCxnSpPr>
        <p:spPr>
          <a:xfrm flipV="1">
            <a:off x="2291943" y="1783297"/>
            <a:ext cx="112095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9D2CED-3515-B34D-ABFE-4760FC652341}"/>
              </a:ext>
            </a:extLst>
          </p:cNvPr>
          <p:cNvSpPr txBox="1"/>
          <p:nvPr/>
        </p:nvSpPr>
        <p:spPr>
          <a:xfrm>
            <a:off x="2295241" y="1506299"/>
            <a:ext cx="23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Gotham Book" panose="02000504050000020004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24742-4B70-104C-9B89-34CB1EA071E3}"/>
              </a:ext>
            </a:extLst>
          </p:cNvPr>
          <p:cNvSpPr txBox="1"/>
          <p:nvPr/>
        </p:nvSpPr>
        <p:spPr>
          <a:xfrm>
            <a:off x="3042431" y="1506299"/>
            <a:ext cx="434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Gotham Book" panose="02000504050000020004" pitchFamily="2" charset="0"/>
              </a:rPr>
              <a:t>0..*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BE47EA1-0A93-344B-B33D-BE5F5B3B4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49246"/>
              </p:ext>
            </p:extLst>
          </p:nvPr>
        </p:nvGraphicFramePr>
        <p:xfrm>
          <a:off x="3451536" y="1065805"/>
          <a:ext cx="22831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152">
                  <a:extLst>
                    <a:ext uri="{9D8B030D-6E8A-4147-A177-3AD203B41FA5}">
                      <a16:colId xmlns:a16="http://schemas.microsoft.com/office/drawing/2014/main" val="3473165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otham Book" panose="02000504050000020004" pitchFamily="2" charset="0"/>
                        </a:rPr>
                        <a:t>T_PACOTE_CLIENTE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407DD6"/>
                          </a:solidFill>
                          <a:latin typeface="Gotham Book" panose="02000504050000020004" pitchFamily="2" charset="0"/>
                        </a:rPr>
                        <a:t>CD_CLIENTE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407DD6"/>
                          </a:solidFill>
                          <a:latin typeface="Gotham Book" panose="02000504050000020004" pitchFamily="2" charset="0"/>
                        </a:rPr>
                        <a:t>CD_PACOTE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78786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C5FD62-8789-3D4A-807D-238DAD6B081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734688" y="1773088"/>
            <a:ext cx="1120959" cy="10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3A6D9D-48DA-B342-8C46-FD25F55E3B97}"/>
              </a:ext>
            </a:extLst>
          </p:cNvPr>
          <p:cNvSpPr txBox="1"/>
          <p:nvPr/>
        </p:nvSpPr>
        <p:spPr>
          <a:xfrm>
            <a:off x="6610160" y="1505769"/>
            <a:ext cx="23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Gotham Book" panose="02000504050000020004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3E8DB-B7D5-D24B-BD95-2C0DCD2DE6B3}"/>
              </a:ext>
            </a:extLst>
          </p:cNvPr>
          <p:cNvSpPr txBox="1"/>
          <p:nvPr/>
        </p:nvSpPr>
        <p:spPr>
          <a:xfrm>
            <a:off x="5670294" y="1505768"/>
            <a:ext cx="434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Gotham Book" panose="02000504050000020004" pitchFamily="2" charset="0"/>
              </a:rPr>
              <a:t>0..*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53EF544-869C-6F44-8EBC-C8ECCBFBB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01153"/>
              </p:ext>
            </p:extLst>
          </p:nvPr>
        </p:nvGraphicFramePr>
        <p:xfrm>
          <a:off x="6855647" y="1041618"/>
          <a:ext cx="1828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473165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otham Book" panose="02000504050000020004" pitchFamily="2" charset="0"/>
                        </a:rPr>
                        <a:t>T_PACOTE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CD_PACOTE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DS_DESTINO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7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Gotham Book" panose="02000504050000020004" pitchFamily="2" charset="0"/>
                        </a:rPr>
                        <a:t>DT_SAIDA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6822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D5E3BE66-7A89-7A49-9A49-CE9D3ED3C329}"/>
              </a:ext>
            </a:extLst>
          </p:cNvPr>
          <p:cNvSpPr/>
          <p:nvPr/>
        </p:nvSpPr>
        <p:spPr>
          <a:xfrm>
            <a:off x="617689" y="3204932"/>
            <a:ext cx="882663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Gotham HTF Book" pitchFamily="2" charset="0"/>
                <a:cs typeface="Consolas" panose="020B0609020204030204" pitchFamily="49" charset="0"/>
              </a:rPr>
              <a:t>public class Pacote {</a:t>
            </a:r>
            <a:br>
              <a:rPr lang="en-US" dirty="0">
                <a:solidFill>
                  <a:srgbClr val="000000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ManyToMany</a:t>
            </a:r>
            <a:br>
              <a:rPr lang="en-US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JoinTable</a:t>
            </a:r>
            <a:r>
              <a:rPr lang="en-US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(name="T_PACOTE_CLIENTE",</a:t>
            </a:r>
            <a:br>
              <a:rPr lang="en-US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joinColumns</a:t>
            </a:r>
            <a:r>
              <a:rPr lang="en-US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=@</a:t>
            </a:r>
            <a:r>
              <a:rPr lang="en-US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JoinColumn</a:t>
            </a:r>
            <a:r>
              <a:rPr lang="en-US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(name="CD_PACOTE"),</a:t>
            </a:r>
            <a:br>
              <a:rPr lang="en-US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inverseJoinColumns</a:t>
            </a:r>
            <a:r>
              <a:rPr lang="en-US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=@</a:t>
            </a:r>
            <a:r>
              <a:rPr lang="en-US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JoinColumn</a:t>
            </a:r>
            <a:r>
              <a:rPr lang="en-US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(name="CD_CLIENTE"))</a:t>
            </a:r>
            <a:br>
              <a:rPr lang="en-US" dirty="0">
                <a:solidFill>
                  <a:srgbClr val="FF0000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Gotham HTF Book" pitchFamily="2" charset="0"/>
                <a:cs typeface="Consolas" panose="020B0609020204030204" pitchFamily="49" charset="0"/>
              </a:rPr>
              <a:t>private List&lt;</a:t>
            </a:r>
            <a:r>
              <a:rPr lang="en-US" b="1" dirty="0" err="1">
                <a:solidFill>
                  <a:srgbClr val="000000"/>
                </a:solidFill>
                <a:latin typeface="Gotham HTF Book" pitchFamily="2" charset="0"/>
                <a:cs typeface="Consolas" panose="020B0609020204030204" pitchFamily="49" charset="0"/>
              </a:rPr>
              <a:t>Cliente</a:t>
            </a:r>
            <a:r>
              <a:rPr lang="en-US" b="1" dirty="0">
                <a:solidFill>
                  <a:srgbClr val="000000"/>
                </a:solidFill>
                <a:latin typeface="Gotham HTF Book" pitchFamily="2" charset="0"/>
                <a:cs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latin typeface="Gotham HTF Book" pitchFamily="2" charset="0"/>
                <a:cs typeface="Consolas" panose="020B0609020204030204" pitchFamily="49" charset="0"/>
              </a:rPr>
              <a:t>clientes</a:t>
            </a:r>
            <a:r>
              <a:rPr lang="en-US" b="1" dirty="0">
                <a:solidFill>
                  <a:srgbClr val="000000"/>
                </a:solidFill>
                <a:latin typeface="Gotham HTF Book" pitchFamily="2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Gotham HTF Book" pitchFamily="2" charset="0"/>
                <a:cs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Gotham HTF Book" pitchFamily="2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C381348-E16A-B744-ACC3-A90D67184F85}"/>
              </a:ext>
            </a:extLst>
          </p:cNvPr>
          <p:cNvSpPr/>
          <p:nvPr/>
        </p:nvSpPr>
        <p:spPr>
          <a:xfrm>
            <a:off x="234993" y="2991009"/>
            <a:ext cx="8638552" cy="3371127"/>
          </a:xfrm>
          <a:prstGeom prst="round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855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390D-AD9D-D54A-B9EF-797D6A08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otham HTF Book" pitchFamily="2" charset="0"/>
              </a:rPr>
              <a:t>CODAR!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5EF69E-D3EC-FC4C-AC3A-03AC20021F3F}"/>
              </a:ext>
            </a:extLst>
          </p:cNvPr>
          <p:cNvSpPr/>
          <p:nvPr/>
        </p:nvSpPr>
        <p:spPr>
          <a:xfrm>
            <a:off x="2477728" y="877914"/>
            <a:ext cx="663297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latin typeface="Gotham HTF Book" pitchFamily="2" charset="0"/>
              </a:rPr>
              <a:t>Implementar</a:t>
            </a:r>
            <a:r>
              <a:rPr lang="pt-BR" sz="1600" dirty="0">
                <a:latin typeface="Gotham HTF Book" pitchFamily="2" charset="0"/>
              </a:rPr>
              <a:t> o mapeamento O/R para o modelo abaixo considerando sempre a </a:t>
            </a:r>
            <a:r>
              <a:rPr lang="pt-BR" sz="1600" b="1" dirty="0">
                <a:latin typeface="Gotham HTF Book" pitchFamily="2" charset="0"/>
              </a:rPr>
              <a:t>navegação bidirecional</a:t>
            </a:r>
            <a:r>
              <a:rPr lang="pt-BR" sz="1600" dirty="0">
                <a:latin typeface="Gotham HTF Book" pitchFamily="2" charset="0"/>
              </a:rPr>
              <a:t> entre as entidades. Trata-se de um sistema para controlar testes de sistema efetuados pelos usuários.</a:t>
            </a:r>
          </a:p>
          <a:p>
            <a:pPr algn="just"/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E77F8-0C6F-E04D-8A10-4220EC579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60" y="2513288"/>
            <a:ext cx="6388442" cy="405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1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8B9E23-E872-5A4C-A242-A8B5464CE7E1}"/>
              </a:ext>
            </a:extLst>
          </p:cNvPr>
          <p:cNvCxnSpPr/>
          <p:nvPr/>
        </p:nvCxnSpPr>
        <p:spPr>
          <a:xfrm>
            <a:off x="3210472" y="1040524"/>
            <a:ext cx="0" cy="50554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8212FD-CD42-A744-89E8-62FB08FD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Gotham HTF Book" pitchFamily="2" charset="0"/>
              </a:rPr>
              <a:t>TRAJETÓRIA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CF0B4-BA8C-BC4C-81EC-AEBC503A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35" y="1263874"/>
            <a:ext cx="434421" cy="4344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9730F2-21E1-B24B-9608-E13FFAB697A5}"/>
              </a:ext>
            </a:extLst>
          </p:cNvPr>
          <p:cNvSpPr/>
          <p:nvPr/>
        </p:nvSpPr>
        <p:spPr>
          <a:xfrm>
            <a:off x="3439510" y="1310575"/>
            <a:ext cx="1952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JPA Introdução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7C3EAF-EC4E-BD4C-A367-D489B3554572}"/>
              </a:ext>
            </a:extLst>
          </p:cNvPr>
          <p:cNvSpPr/>
          <p:nvPr/>
        </p:nvSpPr>
        <p:spPr>
          <a:xfrm>
            <a:off x="3439510" y="1823460"/>
            <a:ext cx="110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JPA API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D1F90E-6DA4-AB4F-9DE4-9044B6E72236}"/>
              </a:ext>
            </a:extLst>
          </p:cNvPr>
          <p:cNvSpPr/>
          <p:nvPr/>
        </p:nvSpPr>
        <p:spPr>
          <a:xfrm>
            <a:off x="3439510" y="2336345"/>
            <a:ext cx="206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Gotham HTF Book" pitchFamily="2" charset="0"/>
              </a:rPr>
              <a:t>Design </a:t>
            </a:r>
            <a:r>
              <a:rPr lang="pt-BR" dirty="0" err="1">
                <a:solidFill>
                  <a:srgbClr val="0070C0"/>
                </a:solidFill>
                <a:latin typeface="Gotham HTF Book" pitchFamily="2" charset="0"/>
              </a:rPr>
              <a:t>Patterns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8E7238-5300-9B48-8EF3-228FE413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35" y="1763500"/>
            <a:ext cx="434421" cy="4344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951D1E-E143-5843-980A-A4DA8FEF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34" y="2310593"/>
            <a:ext cx="434421" cy="4344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531086-4389-A24B-B5E6-AE216398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261" y="2857686"/>
            <a:ext cx="434421" cy="4344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11617B-FBF6-7648-9DED-5E09698F5964}"/>
              </a:ext>
            </a:extLst>
          </p:cNvPr>
          <p:cNvSpPr/>
          <p:nvPr/>
        </p:nvSpPr>
        <p:spPr>
          <a:xfrm>
            <a:off x="3439510" y="2890230"/>
            <a:ext cx="214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Gotham HTF Book" pitchFamily="2" charset="0"/>
              </a:rPr>
              <a:t>Relacionamentos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93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2F7A-B6A1-8942-89CF-2F808009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Gotham HTF Book" pitchFamily="2" charset="0"/>
              </a:rPr>
              <a:t>VOCE APRENDEU..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77BA1D00-22E4-E34D-8286-3F3ED87DB7AA}"/>
              </a:ext>
            </a:extLst>
          </p:cNvPr>
          <p:cNvSpPr txBox="1">
            <a:spLocks/>
          </p:cNvSpPr>
          <p:nvPr/>
        </p:nvSpPr>
        <p:spPr>
          <a:xfrm>
            <a:off x="2596055" y="979833"/>
            <a:ext cx="6245958" cy="39512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Trabalhar com as relações entre as entidades de forma </a:t>
            </a:r>
            <a:r>
              <a:rPr lang="pt-BR" sz="1800" b="1" dirty="0">
                <a:latin typeface="Gotham HTF Book" pitchFamily="2" charset="0"/>
              </a:rPr>
              <a:t>unidirecional</a:t>
            </a:r>
            <a:r>
              <a:rPr lang="pt-BR" sz="1800" dirty="0">
                <a:latin typeface="Gotham HTF Book" pitchFamily="2" charset="0"/>
              </a:rPr>
              <a:t> e </a:t>
            </a:r>
            <a:r>
              <a:rPr lang="pt-BR" sz="1800" b="1" dirty="0">
                <a:latin typeface="Gotham HTF Book" pitchFamily="2" charset="0"/>
              </a:rPr>
              <a:t>bidirecional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Mapear um relacionamento </a:t>
            </a:r>
            <a:r>
              <a:rPr lang="pt-BR" sz="1800" b="1" dirty="0">
                <a:latin typeface="Gotham HTF Book" pitchFamily="2" charset="0"/>
              </a:rPr>
              <a:t>um-para-um</a:t>
            </a:r>
            <a:r>
              <a:rPr lang="pt-BR" sz="1800" dirty="0">
                <a:latin typeface="Gotham HTF Book" pitchFamily="2" charset="0"/>
              </a:rPr>
              <a:t> de forma bidirecional, utilizando o parâmetro </a:t>
            </a:r>
            <a:r>
              <a:rPr lang="pt-BR" sz="1800" b="1" dirty="0" err="1">
                <a:latin typeface="Gotham HTF Book" pitchFamily="2" charset="0"/>
              </a:rPr>
              <a:t>mappedBy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Utilizar os paramentos </a:t>
            </a:r>
            <a:r>
              <a:rPr lang="pt-BR" sz="1800" b="1" dirty="0" err="1">
                <a:latin typeface="Gotham HTF Book" pitchFamily="2" charset="0"/>
              </a:rPr>
              <a:t>Cascade</a:t>
            </a:r>
            <a:r>
              <a:rPr lang="pt-BR" sz="1800" dirty="0">
                <a:latin typeface="Gotham HTF Book" pitchFamily="2" charset="0"/>
              </a:rPr>
              <a:t> e </a:t>
            </a:r>
            <a:r>
              <a:rPr lang="pt-BR" sz="1800" b="1" dirty="0" err="1">
                <a:latin typeface="Gotham HTF Book" pitchFamily="2" charset="0"/>
              </a:rPr>
              <a:t>Fetch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Mapear um relacionamento </a:t>
            </a:r>
            <a:r>
              <a:rPr lang="pt-BR" sz="1800" b="1" dirty="0">
                <a:latin typeface="Gotham HTF Book" pitchFamily="2" charset="0"/>
              </a:rPr>
              <a:t>muitos-para-um</a:t>
            </a:r>
            <a:r>
              <a:rPr lang="pt-BR" sz="1800" dirty="0">
                <a:latin typeface="Gotham HTF Book" pitchFamily="2" charset="0"/>
              </a:rPr>
              <a:t> e </a:t>
            </a:r>
            <a:r>
              <a:rPr lang="pt-BR" sz="1800" b="1" dirty="0">
                <a:latin typeface="Gotham HTF Book" pitchFamily="2" charset="0"/>
              </a:rPr>
              <a:t>um-para-muitos;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Mapear a tabela associativa para um relacionamento </a:t>
            </a:r>
            <a:r>
              <a:rPr lang="pt-BR" sz="1800" b="1" dirty="0">
                <a:latin typeface="Gotham HTF Book" pitchFamily="2" charset="0"/>
              </a:rPr>
              <a:t>muitos-para-muitos;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2000" dirty="0"/>
            </a:br>
            <a:br>
              <a:rPr lang="pt-BR" sz="18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12747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8EA6B-9E6C-4E42-BF07-053F231D9065}"/>
              </a:ext>
            </a:extLst>
          </p:cNvPr>
          <p:cNvSpPr txBox="1"/>
          <p:nvPr/>
        </p:nvSpPr>
        <p:spPr>
          <a:xfrm>
            <a:off x="4031999" y="6128036"/>
            <a:ext cx="4998240" cy="602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1" u="none" strike="noStrike" kern="1200" dirty="0">
                <a:ln>
                  <a:noFill/>
                </a:ln>
                <a:solidFill>
                  <a:srgbClr val="000000"/>
                </a:solidFill>
                <a:latin typeface="Gotham HTF Book" pitchFamily="18"/>
                <a:ea typeface="Noto Sans CJK SC Thin" pitchFamily="2"/>
                <a:cs typeface="DejaVu Sans Condensed" pitchFamily="2"/>
              </a:rPr>
              <a:t>“Descobri que quanto mais eu estudo, mais sorte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1" u="none" strike="noStrike" kern="1200" dirty="0">
                <a:ln>
                  <a:noFill/>
                </a:ln>
                <a:solidFill>
                  <a:srgbClr val="000000"/>
                </a:solidFill>
                <a:latin typeface="Gotham HTF Book" pitchFamily="18"/>
                <a:ea typeface="Noto Sans CJK SC Thin" pitchFamily="2"/>
                <a:cs typeface="DejaVu Sans Condensed" pitchFamily="2"/>
              </a:rPr>
              <a:t>eu pareço ter nas provas”</a:t>
            </a:r>
          </a:p>
        </p:txBody>
      </p:sp>
    </p:spTree>
    <p:extLst>
      <p:ext uri="{BB962C8B-B14F-4D97-AF65-F5344CB8AC3E}">
        <p14:creationId xmlns:p14="http://schemas.microsoft.com/office/powerpoint/2010/main" val="368401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6A22F6A-D5CD-8C40-A5B5-EC664A89C563}"/>
              </a:ext>
            </a:extLst>
          </p:cNvPr>
          <p:cNvSpPr txBox="1">
            <a:spLocks/>
          </p:cNvSpPr>
          <p:nvPr/>
        </p:nvSpPr>
        <p:spPr>
          <a:xfrm>
            <a:off x="2354317" y="447839"/>
            <a:ext cx="3035300" cy="396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Gotham HTF Book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Gotham-Book"/>
              </a:rPr>
              <a:t>#05 - AGENDA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5FE1A678-9EA2-B44C-85C2-5543A70E6005}"/>
              </a:ext>
            </a:extLst>
          </p:cNvPr>
          <p:cNvSpPr txBox="1">
            <a:spLocks/>
          </p:cNvSpPr>
          <p:nvPr/>
        </p:nvSpPr>
        <p:spPr>
          <a:xfrm>
            <a:off x="2723274" y="1301750"/>
            <a:ext cx="6126436" cy="39512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Relacionamentos entre Entidades</a:t>
            </a:r>
          </a:p>
          <a:p>
            <a:pPr lvl="1"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1600" dirty="0">
                <a:solidFill>
                  <a:schemeClr val="bg1"/>
                </a:solidFill>
                <a:latin typeface="Gotham HTF Book" pitchFamily="2" charset="0"/>
              </a:rPr>
              <a:t>Unidirecional </a:t>
            </a:r>
            <a:r>
              <a:rPr lang="pt-BR" altLang="pt-BR" sz="1600" dirty="0" err="1">
                <a:solidFill>
                  <a:schemeClr val="bg1"/>
                </a:solidFill>
                <a:latin typeface="Gotham HTF Book" pitchFamily="2" charset="0"/>
              </a:rPr>
              <a:t>X</a:t>
            </a:r>
            <a:r>
              <a:rPr lang="pt-BR" altLang="pt-BR" sz="1600" dirty="0">
                <a:solidFill>
                  <a:schemeClr val="bg1"/>
                </a:solidFill>
                <a:latin typeface="Gotham HTF Book" pitchFamily="2" charset="0"/>
              </a:rPr>
              <a:t> Bidirecional</a:t>
            </a: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Relacionamento Um-para-Um</a:t>
            </a: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Parâmetos</a:t>
            </a: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: </a:t>
            </a: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Cascade</a:t>
            </a: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 e </a:t>
            </a: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Fetch</a:t>
            </a:r>
            <a:endParaRPr lang="pt-BR" altLang="pt-BR" sz="2000" dirty="0">
              <a:solidFill>
                <a:schemeClr val="bg1"/>
              </a:solidFill>
              <a:latin typeface="Gotham HTF Book" pitchFamily="2" charset="0"/>
            </a:endParaRP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Relacionamentos Muitos-para-Um e Um-para-Muitos</a:t>
            </a: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Relacionamento Muitos-para-Muitos</a:t>
            </a: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endParaRPr lang="pt-BR" altLang="pt-BR" sz="2000" dirty="0">
              <a:solidFill>
                <a:schemeClr val="bg1"/>
              </a:solidFill>
              <a:latin typeface="Gotham HTF Book" pitchFamily="2" charset="0"/>
            </a:endParaRP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endParaRPr lang="pt-BR" altLang="pt-BR" sz="2000" dirty="0">
              <a:solidFill>
                <a:schemeClr val="bg1"/>
              </a:solidFill>
              <a:latin typeface="Gotham HTF Book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8346B-7143-3C4B-8F86-388D547CEBAC}"/>
              </a:ext>
            </a:extLst>
          </p:cNvPr>
          <p:cNvSpPr/>
          <p:nvPr/>
        </p:nvSpPr>
        <p:spPr>
          <a:xfrm rot="5400000">
            <a:off x="4971030" y="-1546471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RELACIONAMENTO ENTRE ENTIDADES</a:t>
            </a:r>
            <a:endParaRPr lang="en-US" sz="2400" dirty="0">
              <a:solidFill>
                <a:schemeClr val="tx2"/>
              </a:solidFill>
              <a:latin typeface="Gotham HTF Book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FC395DE-73D2-6840-AF05-08A0BD31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950" y="611927"/>
            <a:ext cx="8509132" cy="39512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Existem </a:t>
            </a:r>
            <a:r>
              <a:rPr lang="pt-BR" sz="1800" b="1" dirty="0">
                <a:latin typeface="Gotham HTF Book" pitchFamily="2" charset="0"/>
              </a:rPr>
              <a:t>quatro</a:t>
            </a:r>
            <a:r>
              <a:rPr lang="pt-BR" sz="1800" dirty="0">
                <a:latin typeface="Gotham HTF Book" pitchFamily="2" charset="0"/>
              </a:rPr>
              <a:t> tipos de associações possíveis: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>
                <a:latin typeface="Gotham HTF Book" pitchFamily="2" charset="0"/>
              </a:rPr>
              <a:t>Um para um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>
                <a:latin typeface="Gotham HTF Book" pitchFamily="2" charset="0"/>
              </a:rPr>
              <a:t>Muitos para um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>
                <a:latin typeface="Gotham HTF Book" pitchFamily="2" charset="0"/>
              </a:rPr>
              <a:t>Um para muitos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>
                <a:latin typeface="Gotham HTF Book" pitchFamily="2" charset="0"/>
              </a:rPr>
              <a:t>Muitos para muitos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Os relacionamentos podem ser </a:t>
            </a:r>
            <a:r>
              <a:rPr lang="pt-BR" sz="1800" b="1" dirty="0">
                <a:latin typeface="Gotham HTF Book" pitchFamily="2" charset="0"/>
              </a:rPr>
              <a:t>unidirecionais </a:t>
            </a:r>
            <a:r>
              <a:rPr lang="pt-BR" sz="1800" dirty="0">
                <a:latin typeface="Gotham HTF Book" pitchFamily="2" charset="0"/>
              </a:rPr>
              <a:t>ou </a:t>
            </a:r>
            <a:r>
              <a:rPr lang="pt-BR" sz="1800" b="1" dirty="0">
                <a:latin typeface="Gotham HTF Book" pitchFamily="2" charset="0"/>
              </a:rPr>
              <a:t>bidirecionais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Nas </a:t>
            </a:r>
            <a:r>
              <a:rPr lang="pt-BR" sz="1800" b="1" dirty="0">
                <a:latin typeface="Gotham HTF Book" pitchFamily="2" charset="0"/>
              </a:rPr>
              <a:t>unidirecionais</a:t>
            </a:r>
            <a:r>
              <a:rPr lang="pt-BR" sz="1800" dirty="0">
                <a:latin typeface="Gotham HTF Book" pitchFamily="2" charset="0"/>
              </a:rPr>
              <a:t> a associação ocorre em somente um sentido, isto é, somente uma das entidades associadas tem conhecimento da outra;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Nas </a:t>
            </a:r>
            <a:r>
              <a:rPr lang="pt-BR" sz="1800" b="1" dirty="0">
                <a:latin typeface="Gotham HTF Book" pitchFamily="2" charset="0"/>
              </a:rPr>
              <a:t>bidirecionais</a:t>
            </a:r>
            <a:r>
              <a:rPr lang="pt-BR" sz="1800" dirty="0">
                <a:latin typeface="Gotham HTF Book" pitchFamily="2" charset="0"/>
              </a:rPr>
              <a:t> a associação ocorre nos dois sentidos, isto é, as entidades “enxergam-se” mutuamente;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Para a entidade que mapeia o campo de chave estrangeira dizemos que ela é a </a:t>
            </a:r>
            <a:r>
              <a:rPr lang="pt-BR" sz="1800" b="1" dirty="0">
                <a:latin typeface="Gotham HTF Book" pitchFamily="2" charset="0"/>
              </a:rPr>
              <a:t>dona do relacionamento </a:t>
            </a:r>
            <a:r>
              <a:rPr lang="pt-BR" sz="1800" dirty="0">
                <a:latin typeface="Gotham HTF Book" pitchFamily="2" charset="0"/>
              </a:rPr>
              <a:t>(</a:t>
            </a:r>
            <a:r>
              <a:rPr lang="pt-BR" sz="1800" i="1" dirty="0" err="1">
                <a:latin typeface="Gotham HTF Book" pitchFamily="2" charset="0"/>
              </a:rPr>
              <a:t>relationship</a:t>
            </a:r>
            <a:r>
              <a:rPr lang="pt-BR" sz="1800" i="1" dirty="0">
                <a:latin typeface="Gotham HTF Book" pitchFamily="2" charset="0"/>
              </a:rPr>
              <a:t> </a:t>
            </a:r>
            <a:r>
              <a:rPr lang="pt-BR" sz="1800" i="1" dirty="0" err="1">
                <a:latin typeface="Gotham HTF Book" pitchFamily="2" charset="0"/>
              </a:rPr>
              <a:t>owner</a:t>
            </a:r>
            <a:r>
              <a:rPr lang="pt-BR" sz="1800" dirty="0">
                <a:latin typeface="Gotham HTF Book" pitchFamily="2" charset="0"/>
              </a:rPr>
              <a:t>);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endParaRPr lang="pt-BR" sz="1800" dirty="0">
              <a:latin typeface="Gotham HTF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5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RELACIONAMENTO ENTRE ENTIDADES</a:t>
            </a:r>
            <a:endParaRPr lang="en-US" sz="2400" dirty="0">
              <a:solidFill>
                <a:schemeClr val="tx2"/>
              </a:solidFill>
              <a:latin typeface="Gotham HTF Book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83ED7-9F5C-414C-A1AB-4DAC74414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59516"/>
              </p:ext>
            </p:extLst>
          </p:nvPr>
        </p:nvGraphicFramePr>
        <p:xfrm>
          <a:off x="292950" y="1603062"/>
          <a:ext cx="2269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973">
                  <a:extLst>
                    <a:ext uri="{9D8B030D-6E8A-4147-A177-3AD203B41FA5}">
                      <a16:colId xmlns:a16="http://schemas.microsoft.com/office/drawing/2014/main" val="1848533463"/>
                    </a:ext>
                  </a:extLst>
                </a:gridCol>
                <a:gridCol w="1134973">
                  <a:extLst>
                    <a:ext uri="{9D8B030D-6E8A-4147-A177-3AD203B41FA5}">
                      <a16:colId xmlns:a16="http://schemas.microsoft.com/office/drawing/2014/main" val="42232478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ClasseA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ClasseB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3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8559F6-6B58-3D47-AADB-0E261CB27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04587"/>
              </p:ext>
            </p:extLst>
          </p:nvPr>
        </p:nvGraphicFramePr>
        <p:xfrm>
          <a:off x="3492230" y="1603062"/>
          <a:ext cx="22591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562">
                  <a:extLst>
                    <a:ext uri="{9D8B030D-6E8A-4147-A177-3AD203B41FA5}">
                      <a16:colId xmlns:a16="http://schemas.microsoft.com/office/drawing/2014/main" val="1848533463"/>
                    </a:ext>
                  </a:extLst>
                </a:gridCol>
                <a:gridCol w="1129562">
                  <a:extLst>
                    <a:ext uri="{9D8B030D-6E8A-4147-A177-3AD203B41FA5}">
                      <a16:colId xmlns:a16="http://schemas.microsoft.com/office/drawing/2014/main" val="42232478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ClasseB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3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097B53-19F9-8540-BF03-BCE24AD07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86039"/>
              </p:ext>
            </p:extLst>
          </p:nvPr>
        </p:nvGraphicFramePr>
        <p:xfrm>
          <a:off x="292950" y="4168176"/>
          <a:ext cx="2269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973">
                  <a:extLst>
                    <a:ext uri="{9D8B030D-6E8A-4147-A177-3AD203B41FA5}">
                      <a16:colId xmlns:a16="http://schemas.microsoft.com/office/drawing/2014/main" val="1848533463"/>
                    </a:ext>
                  </a:extLst>
                </a:gridCol>
                <a:gridCol w="1134973">
                  <a:extLst>
                    <a:ext uri="{9D8B030D-6E8A-4147-A177-3AD203B41FA5}">
                      <a16:colId xmlns:a16="http://schemas.microsoft.com/office/drawing/2014/main" val="42232478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ClasseA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ClasseB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3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B78D9A-7EE4-C34C-B22D-2F05FAB1B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53387"/>
              </p:ext>
            </p:extLst>
          </p:nvPr>
        </p:nvGraphicFramePr>
        <p:xfrm>
          <a:off x="3492230" y="4168176"/>
          <a:ext cx="22591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562">
                  <a:extLst>
                    <a:ext uri="{9D8B030D-6E8A-4147-A177-3AD203B41FA5}">
                      <a16:colId xmlns:a16="http://schemas.microsoft.com/office/drawing/2014/main" val="1848533463"/>
                    </a:ext>
                  </a:extLst>
                </a:gridCol>
                <a:gridCol w="1129562">
                  <a:extLst>
                    <a:ext uri="{9D8B030D-6E8A-4147-A177-3AD203B41FA5}">
                      <a16:colId xmlns:a16="http://schemas.microsoft.com/office/drawing/2014/main" val="42232478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ClasseB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ClasseA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3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0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F4408C-32EC-8243-AC29-733E35E8F3B2}"/>
              </a:ext>
            </a:extLst>
          </p:cNvPr>
          <p:cNvCxnSpPr>
            <a:cxnSpLocks/>
          </p:cNvCxnSpPr>
          <p:nvPr/>
        </p:nvCxnSpPr>
        <p:spPr>
          <a:xfrm flipV="1">
            <a:off x="2266682" y="1828801"/>
            <a:ext cx="1225548" cy="348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CA299E-9026-6044-8DBD-062F9A0B0C4A}"/>
              </a:ext>
            </a:extLst>
          </p:cNvPr>
          <p:cNvCxnSpPr>
            <a:cxnSpLocks/>
          </p:cNvCxnSpPr>
          <p:nvPr/>
        </p:nvCxnSpPr>
        <p:spPr>
          <a:xfrm flipV="1">
            <a:off x="2266682" y="4288665"/>
            <a:ext cx="1225548" cy="43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90F174-3481-C94B-A5E9-FED010578826}"/>
              </a:ext>
            </a:extLst>
          </p:cNvPr>
          <p:cNvCxnSpPr>
            <a:cxnSpLocks/>
          </p:cNvCxnSpPr>
          <p:nvPr/>
        </p:nvCxnSpPr>
        <p:spPr>
          <a:xfrm flipH="1" flipV="1">
            <a:off x="2562896" y="4288665"/>
            <a:ext cx="2496266" cy="43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979DEFC5-C403-1145-9AD1-AC86BC27D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62747" y="972528"/>
            <a:ext cx="2116070" cy="5636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latin typeface="Gotham HTF Book" pitchFamily="2" charset="0"/>
              </a:rPr>
              <a:t>Unidirecional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endParaRPr lang="pt-BR" sz="2000" dirty="0">
              <a:latin typeface="Gotham HTF Book" pitchFamily="2" charset="0"/>
            </a:endParaRPr>
          </a:p>
        </p:txBody>
      </p:sp>
      <p:sp>
        <p:nvSpPr>
          <p:cNvPr id="17" name="Espaço Reservado para Conteúdo 4">
            <a:extLst>
              <a:ext uri="{FF2B5EF4-FFF2-40B4-BE49-F238E27FC236}">
                <a16:creationId xmlns:a16="http://schemas.microsoft.com/office/drawing/2014/main" id="{52532A6E-A2DE-184B-ADDB-175F49348135}"/>
              </a:ext>
            </a:extLst>
          </p:cNvPr>
          <p:cNvSpPr txBox="1">
            <a:spLocks/>
          </p:cNvSpPr>
          <p:nvPr/>
        </p:nvSpPr>
        <p:spPr>
          <a:xfrm>
            <a:off x="2262747" y="3565465"/>
            <a:ext cx="2116070" cy="856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pt-BR" sz="1800" b="1" dirty="0">
                <a:latin typeface="Gotham HTF Book" pitchFamily="2" charset="0"/>
              </a:rPr>
              <a:t>Bidirecional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endParaRPr lang="pt-BR" sz="2000" dirty="0">
              <a:latin typeface="Gotham HTF Book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BA7D4-0871-BE40-A626-FBCC6337F784}"/>
              </a:ext>
            </a:extLst>
          </p:cNvPr>
          <p:cNvSpPr txBox="1"/>
          <p:nvPr/>
        </p:nvSpPr>
        <p:spPr>
          <a:xfrm>
            <a:off x="5958334" y="1464983"/>
            <a:ext cx="2616422" cy="134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err="1">
                <a:latin typeface="Gotham HTF Book" pitchFamily="2" charset="0"/>
              </a:rPr>
              <a:t>ClasseA</a:t>
            </a:r>
            <a:r>
              <a:rPr lang="pt-BR" sz="1400" dirty="0">
                <a:latin typeface="Gotham HTF Book" pitchFamily="2" charset="0"/>
              </a:rPr>
              <a:t> a = new </a:t>
            </a:r>
            <a:r>
              <a:rPr lang="pt-BR" sz="1400" dirty="0" err="1">
                <a:latin typeface="Gotham HTF Book" pitchFamily="2" charset="0"/>
              </a:rPr>
              <a:t>ClasseA</a:t>
            </a:r>
            <a:r>
              <a:rPr lang="pt-BR" sz="1400" dirty="0">
                <a:latin typeface="Gotham HTF Book" pitchFamily="2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t-BR" sz="1400" dirty="0" err="1">
                <a:latin typeface="Gotham HTF Book" pitchFamily="2" charset="0"/>
              </a:rPr>
              <a:t>ClasseB</a:t>
            </a:r>
            <a:r>
              <a:rPr lang="pt-BR" sz="1400" dirty="0">
                <a:latin typeface="Gotham HTF Book" pitchFamily="2" charset="0"/>
              </a:rPr>
              <a:t> </a:t>
            </a:r>
            <a:r>
              <a:rPr lang="pt-BR" sz="1400" dirty="0" err="1">
                <a:latin typeface="Gotham HTF Book" pitchFamily="2" charset="0"/>
              </a:rPr>
              <a:t>b</a:t>
            </a:r>
            <a:r>
              <a:rPr lang="pt-BR" sz="1400" dirty="0">
                <a:latin typeface="Gotham HTF Book" pitchFamily="2" charset="0"/>
              </a:rPr>
              <a:t> = new </a:t>
            </a:r>
            <a:r>
              <a:rPr lang="pt-BR" sz="1400" dirty="0" err="1">
                <a:latin typeface="Gotham HTF Book" pitchFamily="2" charset="0"/>
              </a:rPr>
              <a:t>ClasseB</a:t>
            </a:r>
            <a:r>
              <a:rPr lang="pt-BR" sz="1400" dirty="0">
                <a:latin typeface="Gotham HTF Book" pitchFamily="2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t-BR" sz="1400" dirty="0" err="1">
                <a:latin typeface="Gotham HTF Book" pitchFamily="2" charset="0"/>
              </a:rPr>
              <a:t>a.getB</a:t>
            </a:r>
            <a:r>
              <a:rPr lang="pt-BR" sz="1400" dirty="0">
                <a:latin typeface="Gotham HTF Book" pitchFamily="2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t-BR" sz="1400" b="1" dirty="0" err="1">
                <a:solidFill>
                  <a:srgbClr val="FF0000"/>
                </a:solidFill>
                <a:latin typeface="Gotham HTF Book" pitchFamily="2" charset="0"/>
              </a:rPr>
              <a:t>b.getA</a:t>
            </a:r>
            <a:r>
              <a:rPr lang="pt-BR" sz="1400" b="1" dirty="0">
                <a:solidFill>
                  <a:srgbClr val="FF0000"/>
                </a:solidFill>
                <a:latin typeface="Gotham HTF Book" pitchFamily="2" charset="0"/>
              </a:rPr>
              <a:t>();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E08F976-F367-964E-9CBE-3398E544E795}"/>
              </a:ext>
            </a:extLst>
          </p:cNvPr>
          <p:cNvSpPr/>
          <p:nvPr/>
        </p:nvSpPr>
        <p:spPr>
          <a:xfrm>
            <a:off x="5885645" y="1352281"/>
            <a:ext cx="3075543" cy="1622738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Gotham HTF Book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5484D-FA34-3B4A-9AC3-20E4CC409474}"/>
              </a:ext>
            </a:extLst>
          </p:cNvPr>
          <p:cNvSpPr txBox="1"/>
          <p:nvPr/>
        </p:nvSpPr>
        <p:spPr>
          <a:xfrm>
            <a:off x="5958334" y="4025769"/>
            <a:ext cx="2616422" cy="134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err="1">
                <a:latin typeface="Gotham HTF Book" pitchFamily="2" charset="0"/>
              </a:rPr>
              <a:t>ClasseA</a:t>
            </a:r>
            <a:r>
              <a:rPr lang="pt-BR" sz="1400" dirty="0">
                <a:latin typeface="Gotham HTF Book" pitchFamily="2" charset="0"/>
              </a:rPr>
              <a:t> a = new </a:t>
            </a:r>
            <a:r>
              <a:rPr lang="pt-BR" sz="1400" dirty="0" err="1">
                <a:latin typeface="Gotham HTF Book" pitchFamily="2" charset="0"/>
              </a:rPr>
              <a:t>ClasseA</a:t>
            </a:r>
            <a:r>
              <a:rPr lang="pt-BR" sz="1400" dirty="0">
                <a:latin typeface="Gotham HTF Book" pitchFamily="2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t-BR" sz="1400" dirty="0" err="1">
                <a:latin typeface="Gotham HTF Book" pitchFamily="2" charset="0"/>
              </a:rPr>
              <a:t>ClasseB</a:t>
            </a:r>
            <a:r>
              <a:rPr lang="pt-BR" sz="1400" dirty="0">
                <a:latin typeface="Gotham HTF Book" pitchFamily="2" charset="0"/>
              </a:rPr>
              <a:t> </a:t>
            </a:r>
            <a:r>
              <a:rPr lang="pt-BR" sz="1400" dirty="0" err="1">
                <a:latin typeface="Gotham HTF Book" pitchFamily="2" charset="0"/>
              </a:rPr>
              <a:t>b</a:t>
            </a:r>
            <a:r>
              <a:rPr lang="pt-BR" sz="1400" dirty="0">
                <a:latin typeface="Gotham HTF Book" pitchFamily="2" charset="0"/>
              </a:rPr>
              <a:t> = new </a:t>
            </a:r>
            <a:r>
              <a:rPr lang="pt-BR" sz="1400" dirty="0" err="1">
                <a:latin typeface="Gotham HTF Book" pitchFamily="2" charset="0"/>
              </a:rPr>
              <a:t>ClasseB</a:t>
            </a:r>
            <a:r>
              <a:rPr lang="pt-BR" sz="1400" dirty="0">
                <a:latin typeface="Gotham HTF Book" pitchFamily="2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t-BR" sz="1400" dirty="0" err="1">
                <a:latin typeface="Gotham HTF Book" pitchFamily="2" charset="0"/>
              </a:rPr>
              <a:t>a.getB</a:t>
            </a:r>
            <a:r>
              <a:rPr lang="pt-BR" sz="1400" dirty="0">
                <a:latin typeface="Gotham HTF Book" pitchFamily="2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t-BR" sz="1400" dirty="0" err="1">
                <a:latin typeface="Gotham HTF Book" pitchFamily="2" charset="0"/>
              </a:rPr>
              <a:t>b.getA</a:t>
            </a:r>
            <a:r>
              <a:rPr lang="pt-BR" sz="1400" dirty="0">
                <a:latin typeface="Gotham HTF Book" pitchFamily="2" charset="0"/>
              </a:rPr>
              <a:t>();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44E353-60DB-3F48-86FD-CA45B3F03B2C}"/>
              </a:ext>
            </a:extLst>
          </p:cNvPr>
          <p:cNvSpPr/>
          <p:nvPr/>
        </p:nvSpPr>
        <p:spPr>
          <a:xfrm>
            <a:off x="5885645" y="3913067"/>
            <a:ext cx="3075543" cy="1622738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Gotham HTF Book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3EDC2CD-C60E-BD47-8121-91EBF4F7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982" y="2212609"/>
            <a:ext cx="2032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D5E84B-6564-404A-AE5C-53662DEE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861" y="4775952"/>
            <a:ext cx="203200" cy="203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2159BBB-B347-AC45-A805-A3BCA548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592" y="5095779"/>
            <a:ext cx="203200" cy="20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A2A389-7060-F145-AE2F-019ED940E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82" y="2590922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7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97671" y="2766218"/>
            <a:ext cx="4258660" cy="1325563"/>
          </a:xfrm>
        </p:spPr>
        <p:txBody>
          <a:bodyPr>
            <a:normAutofit/>
          </a:bodyPr>
          <a:lstStyle/>
          <a:p>
            <a:r>
              <a:rPr lang="pt-BR" dirty="0">
                <a:latin typeface="Gotham HTF Book" pitchFamily="2" charset="0"/>
              </a:rPr>
              <a:t>UM-PARA-UM</a:t>
            </a:r>
          </a:p>
        </p:txBody>
      </p:sp>
    </p:spTree>
    <p:extLst>
      <p:ext uri="{BB962C8B-B14F-4D97-AF65-F5344CB8AC3E}">
        <p14:creationId xmlns:p14="http://schemas.microsoft.com/office/powerpoint/2010/main" val="136223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UM-PARA-UM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  <a:cs typeface="Gotham-Bold"/>
              </a:rPr>
              <a:t>UNIDIRECIONAL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Gotham HTF Book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5DB1B9-6164-6C4F-ABAC-6A4887104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04308"/>
              </p:ext>
            </p:extLst>
          </p:nvPr>
        </p:nvGraphicFramePr>
        <p:xfrm>
          <a:off x="1535718" y="1793241"/>
          <a:ext cx="1828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473165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otham Book" panose="02000504050000020004" pitchFamily="2" charset="0"/>
                        </a:rPr>
                        <a:t>T_CLIENTE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CD_CLIENTE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NM_CLIENTE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7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2"/>
                          </a:solidFill>
                          <a:latin typeface="Gotham Book" panose="02000504050000020004" pitchFamily="2" charset="0"/>
                        </a:rPr>
                        <a:t>NR_CNH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682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8DA0D-C4DE-DF42-83AB-1E5FA61B7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40504"/>
              </p:ext>
            </p:extLst>
          </p:nvPr>
        </p:nvGraphicFramePr>
        <p:xfrm>
          <a:off x="5017471" y="1793241"/>
          <a:ext cx="2836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987">
                  <a:extLst>
                    <a:ext uri="{9D8B030D-6E8A-4147-A177-3AD203B41FA5}">
                      <a16:colId xmlns:a16="http://schemas.microsoft.com/office/drawing/2014/main" val="3473165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otham Book" panose="02000504050000020004" pitchFamily="2" charset="0"/>
                        </a:rPr>
                        <a:t>T_CARTEIRA_MOTORISTA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NR_CNH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DT_VENCIMENTO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7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Gotham Book" panose="02000504050000020004" pitchFamily="2" charset="0"/>
                        </a:rPr>
                        <a:t>DS_TIPO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68221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1B1128-B3F7-484F-9D3B-C38B779EA34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64518" y="2534921"/>
            <a:ext cx="16529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3FC0A8-E547-AF47-9969-26910D24B841}"/>
              </a:ext>
            </a:extLst>
          </p:cNvPr>
          <p:cNvSpPr txBox="1"/>
          <p:nvPr/>
        </p:nvSpPr>
        <p:spPr>
          <a:xfrm>
            <a:off x="3341072" y="2257922"/>
            <a:ext cx="415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Gotham Book" panose="02000504050000020004" pitchFamily="2" charset="0"/>
              </a:rPr>
              <a:t>0..1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45345-3636-D84F-8923-462A62EA72F0}"/>
              </a:ext>
            </a:extLst>
          </p:cNvPr>
          <p:cNvSpPr txBox="1"/>
          <p:nvPr/>
        </p:nvSpPr>
        <p:spPr>
          <a:xfrm>
            <a:off x="4586760" y="2257922"/>
            <a:ext cx="415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Gotham Book" panose="02000504050000020004" pitchFamily="2" charset="0"/>
              </a:rPr>
              <a:t>0..1</a:t>
            </a:r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C4801067-DFBA-D641-B488-5C525CE4B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950" y="811632"/>
            <a:ext cx="8509132" cy="8494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Uma </a:t>
            </a:r>
            <a:r>
              <a:rPr lang="pt-BR" sz="1800" b="1" dirty="0">
                <a:latin typeface="Gotham HTF Book" pitchFamily="2" charset="0"/>
              </a:rPr>
              <a:t>única</a:t>
            </a:r>
            <a:r>
              <a:rPr lang="pt-BR" sz="1800" dirty="0">
                <a:latin typeface="Gotham HTF Book" pitchFamily="2" charset="0"/>
              </a:rPr>
              <a:t> instância A pode referenciar no máximo </a:t>
            </a:r>
            <a:r>
              <a:rPr lang="pt-BR" sz="1800" b="1" dirty="0">
                <a:latin typeface="Gotham HTF Book" pitchFamily="2" charset="0"/>
              </a:rPr>
              <a:t>uma</a:t>
            </a:r>
            <a:r>
              <a:rPr lang="pt-BR" sz="1800" dirty="0">
                <a:latin typeface="Gotham HTF Book" pitchFamily="2" charset="0"/>
              </a:rPr>
              <a:t> e somente uma instância B;</a:t>
            </a:r>
          </a:p>
          <a:p>
            <a:pPr marL="0" indent="0" algn="just">
              <a:buNone/>
            </a:pPr>
            <a:br>
              <a:rPr lang="pt-BR" sz="18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88F8F3-E4B8-B948-ABFA-1CC1ECEAC6C9}"/>
              </a:ext>
            </a:extLst>
          </p:cNvPr>
          <p:cNvSpPr txBox="1"/>
          <p:nvPr/>
        </p:nvSpPr>
        <p:spPr>
          <a:xfrm>
            <a:off x="1316418" y="3408685"/>
            <a:ext cx="5025735" cy="1705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Book" pitchFamily="2" charset="0"/>
              </a:rPr>
              <a:t>public</a:t>
            </a:r>
            <a:r>
              <a:rPr lang="pt-BR" dirty="0">
                <a:latin typeface="Gotham HTF Book" pitchFamily="2" charset="0"/>
              </a:rPr>
              <a:t> </a:t>
            </a:r>
            <a:r>
              <a:rPr lang="pt-BR" b="1" dirty="0" err="1">
                <a:latin typeface="Gotham HTF Book" pitchFamily="2" charset="0"/>
              </a:rPr>
              <a:t>class</a:t>
            </a:r>
            <a:r>
              <a:rPr lang="pt-BR" dirty="0">
                <a:latin typeface="Gotham HTF Book" pitchFamily="2" charset="0"/>
              </a:rPr>
              <a:t> Cliente {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Gotham HTF Book" pitchFamily="2" charset="0"/>
              </a:rPr>
              <a:t>//Cliente acessa a Carteira de Motorista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    </a:t>
            </a:r>
            <a:r>
              <a:rPr lang="pt-BR" b="1" dirty="0" err="1">
                <a:solidFill>
                  <a:schemeClr val="tx2"/>
                </a:solidFill>
                <a:latin typeface="Gotham HTF Book" pitchFamily="2" charset="0"/>
              </a:rPr>
              <a:t>private</a:t>
            </a:r>
            <a:r>
              <a:rPr lang="pt-BR" b="1" dirty="0">
                <a:solidFill>
                  <a:schemeClr val="tx2"/>
                </a:solidFill>
                <a:latin typeface="Gotham HTF Book" pitchFamily="2" charset="0"/>
              </a:rPr>
              <a:t> </a:t>
            </a:r>
            <a:r>
              <a:rPr lang="pt-BR" b="1" dirty="0" err="1">
                <a:solidFill>
                  <a:schemeClr val="tx2"/>
                </a:solidFill>
                <a:latin typeface="Gotham HTF Book" pitchFamily="2" charset="0"/>
              </a:rPr>
              <a:t>CarteiraMotorista</a:t>
            </a:r>
            <a:r>
              <a:rPr lang="pt-BR" b="1" dirty="0">
                <a:solidFill>
                  <a:schemeClr val="tx2"/>
                </a:solidFill>
                <a:latin typeface="Gotham HTF Book" pitchFamily="2" charset="0"/>
              </a:rPr>
              <a:t> </a:t>
            </a:r>
            <a:r>
              <a:rPr lang="pt-BR" b="1" dirty="0" err="1">
                <a:solidFill>
                  <a:schemeClr val="tx2"/>
                </a:solidFill>
                <a:latin typeface="Gotham HTF Book" pitchFamily="2" charset="0"/>
              </a:rPr>
              <a:t>cnh</a:t>
            </a:r>
            <a:r>
              <a:rPr lang="pt-BR" b="1" dirty="0">
                <a:solidFill>
                  <a:schemeClr val="tx2"/>
                </a:solidFill>
                <a:latin typeface="Gotham HTF Book" pitchFamily="2" charset="0"/>
              </a:rPr>
              <a:t>;</a:t>
            </a:r>
            <a:br>
              <a:rPr lang="pt-BR" b="1" dirty="0">
                <a:solidFill>
                  <a:schemeClr val="tx2"/>
                </a:solidFill>
                <a:latin typeface="Gotham HTF Book" pitchFamily="2" charset="0"/>
              </a:rPr>
            </a:br>
            <a:r>
              <a:rPr lang="pt-BR" dirty="0">
                <a:latin typeface="Gotham HTF Book" pitchFamily="2" charset="0"/>
              </a:rPr>
              <a:t>}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0F34B-6A95-DE43-8B0B-1F8C24E431D8}"/>
              </a:ext>
            </a:extLst>
          </p:cNvPr>
          <p:cNvSpPr txBox="1"/>
          <p:nvPr/>
        </p:nvSpPr>
        <p:spPr>
          <a:xfrm>
            <a:off x="1316418" y="5076894"/>
            <a:ext cx="4020652" cy="1290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Book" pitchFamily="2" charset="0"/>
              </a:rPr>
              <a:t>public</a:t>
            </a:r>
            <a:r>
              <a:rPr lang="pt-BR" dirty="0">
                <a:latin typeface="Gotham HTF Book" pitchFamily="2" charset="0"/>
              </a:rPr>
              <a:t> </a:t>
            </a:r>
            <a:r>
              <a:rPr lang="pt-BR" b="1" dirty="0" err="1">
                <a:latin typeface="Gotham HTF Book" pitchFamily="2" charset="0"/>
              </a:rPr>
              <a:t>class</a:t>
            </a:r>
            <a:r>
              <a:rPr lang="pt-BR" dirty="0">
                <a:latin typeface="Gotham HTF Book" pitchFamily="2" charset="0"/>
              </a:rPr>
              <a:t> </a:t>
            </a:r>
            <a:r>
              <a:rPr lang="pt-BR" dirty="0" err="1">
                <a:latin typeface="Gotham HTF Book" pitchFamily="2" charset="0"/>
              </a:rPr>
              <a:t>CarteiraMotorista</a:t>
            </a:r>
            <a:r>
              <a:rPr lang="pt-BR" dirty="0">
                <a:latin typeface="Gotham HTF Book" pitchFamily="2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Gotham HTF Book" pitchFamily="2" charset="0"/>
              </a:rPr>
              <a:t>//Carteira não acessa o Cliente</a:t>
            </a:r>
            <a:br>
              <a:rPr lang="pt-BR" dirty="0">
                <a:latin typeface="Gotham HTF Book" pitchFamily="2" charset="0"/>
              </a:rPr>
            </a:br>
            <a:r>
              <a:rPr lang="pt-BR" dirty="0">
                <a:latin typeface="Gotham HTF Book" pitchFamily="2" charset="0"/>
              </a:rPr>
              <a:t>}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0B946A-74AC-F448-8474-AC4E60654545}"/>
              </a:ext>
            </a:extLst>
          </p:cNvPr>
          <p:cNvSpPr/>
          <p:nvPr/>
        </p:nvSpPr>
        <p:spPr>
          <a:xfrm>
            <a:off x="855784" y="3429000"/>
            <a:ext cx="7244861" cy="3030415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44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  <a:cs typeface="Gotham-Bold"/>
              </a:rPr>
              <a:t>UM-PARA-UM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  <a:cs typeface="Gotham-Bold"/>
              </a:rPr>
              <a:t>UNIDIRECIONAL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Gotham HTF Book" pitchFamily="2" charset="0"/>
            </a:endParaRP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C545722A-9A23-9E42-8031-50CFC830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9550" y="902190"/>
            <a:ext cx="8724900" cy="23745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latin typeface="Gotham HTF Book" pitchFamily="2" charset="0"/>
              </a:rPr>
              <a:t>Sempre</a:t>
            </a:r>
            <a:r>
              <a:rPr lang="pt-BR" sz="1800" dirty="0">
                <a:latin typeface="Gotham HTF Book" pitchFamily="2" charset="0"/>
              </a:rPr>
              <a:t> será necessário </a:t>
            </a:r>
            <a:r>
              <a:rPr lang="pt-BR" sz="1800" b="1" dirty="0">
                <a:latin typeface="Gotham HTF Book" pitchFamily="2" charset="0"/>
              </a:rPr>
              <a:t>configurar</a:t>
            </a:r>
            <a:r>
              <a:rPr lang="pt-BR" sz="1800" dirty="0">
                <a:latin typeface="Gotham HTF Book" pitchFamily="2" charset="0"/>
              </a:rPr>
              <a:t> o </a:t>
            </a:r>
            <a:r>
              <a:rPr lang="pt-BR" sz="1800" b="1" dirty="0">
                <a:latin typeface="Gotham HTF Book" pitchFamily="2" charset="0"/>
              </a:rPr>
              <a:t>tipo de relação </a:t>
            </a:r>
            <a:r>
              <a:rPr lang="pt-BR" sz="1800" dirty="0">
                <a:latin typeface="Gotham HTF Book" pitchFamily="2" charset="0"/>
              </a:rPr>
              <a:t>através de uma anotação, a anotação </a:t>
            </a:r>
            <a:r>
              <a:rPr lang="pt-BR" sz="1800" b="1" dirty="0">
                <a:solidFill>
                  <a:srgbClr val="407DD6"/>
                </a:solidFill>
                <a:latin typeface="Gotham HTF Book" pitchFamily="2" charset="0"/>
              </a:rPr>
              <a:t>@</a:t>
            </a:r>
            <a:r>
              <a:rPr lang="pt-BR" sz="1800" b="1" dirty="0" err="1">
                <a:solidFill>
                  <a:srgbClr val="407DD6"/>
                </a:solidFill>
                <a:latin typeface="Gotham HTF Book" pitchFamily="2" charset="0"/>
              </a:rPr>
              <a:t>OneToOne</a:t>
            </a:r>
            <a:r>
              <a:rPr lang="pt-BR" sz="1800" b="1" dirty="0">
                <a:solidFill>
                  <a:srgbClr val="407DD6"/>
                </a:solidFill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mapeia a associação de </a:t>
            </a:r>
            <a:r>
              <a:rPr lang="pt-BR" sz="1800" b="1" dirty="0">
                <a:latin typeface="Gotham HTF Book" pitchFamily="2" charset="0"/>
              </a:rPr>
              <a:t>um-para-um;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A anotação</a:t>
            </a:r>
            <a:r>
              <a:rPr lang="pt-BR" sz="1800" dirty="0">
                <a:solidFill>
                  <a:srgbClr val="407DD6"/>
                </a:solidFill>
                <a:latin typeface="Gotham HTF Book" pitchFamily="2" charset="0"/>
              </a:rPr>
              <a:t> </a:t>
            </a:r>
            <a:r>
              <a:rPr lang="pt-BR" sz="1800" b="1" dirty="0">
                <a:solidFill>
                  <a:srgbClr val="407DD6"/>
                </a:solidFill>
                <a:latin typeface="Gotham HTF Book" pitchFamily="2" charset="0"/>
              </a:rPr>
              <a:t>@</a:t>
            </a:r>
            <a:r>
              <a:rPr lang="pt-BR" sz="1800" b="1" dirty="0" err="1">
                <a:solidFill>
                  <a:srgbClr val="407DD6"/>
                </a:solidFill>
                <a:latin typeface="Gotham HTF Book" pitchFamily="2" charset="0"/>
              </a:rPr>
              <a:t>JoinColumn</a:t>
            </a:r>
            <a:r>
              <a:rPr lang="pt-BR" sz="1800" b="1" dirty="0">
                <a:solidFill>
                  <a:srgbClr val="407DD6"/>
                </a:solidFill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(opcional) define o nome do campo de </a:t>
            </a:r>
            <a:r>
              <a:rPr lang="pt-BR" sz="1800" b="1" dirty="0">
                <a:latin typeface="Gotham HTF Book" pitchFamily="2" charset="0"/>
              </a:rPr>
              <a:t>chave estrangeira </a:t>
            </a:r>
            <a:r>
              <a:rPr lang="pt-BR" sz="1800" dirty="0">
                <a:latin typeface="Gotham HTF Book" pitchFamily="2" charset="0"/>
              </a:rPr>
              <a:t>na tabela associada e deve ser declarado no lado dono do relacionamento;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endParaRPr lang="pt-BR" sz="1800" dirty="0">
              <a:latin typeface="Gotham HTF Book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pt-BR" sz="18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71137-D4B2-9648-84B3-8CC1048CFB36}"/>
              </a:ext>
            </a:extLst>
          </p:cNvPr>
          <p:cNvSpPr/>
          <p:nvPr/>
        </p:nvSpPr>
        <p:spPr>
          <a:xfrm>
            <a:off x="1843450" y="4029992"/>
            <a:ext cx="6535616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public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class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Cliente {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dirty="0"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@</a:t>
            </a:r>
            <a:r>
              <a:rPr lang="pt-BR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OneToOne</a:t>
            </a:r>
            <a:br>
              <a:rPr lang="pt-BR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	@</a:t>
            </a:r>
            <a:r>
              <a:rPr lang="pt-BR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JoinColumn</a:t>
            </a:r>
            <a:r>
              <a:rPr lang="pt-BR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name</a:t>
            </a:r>
            <a:r>
              <a:rPr lang="pt-BR" b="1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  <a:t>=“NR_CNH”)</a:t>
            </a:r>
            <a:br>
              <a:rPr lang="pt-BR" dirty="0">
                <a:solidFill>
                  <a:srgbClr val="407DD6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dirty="0"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private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CarteiraMotorista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cnh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;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7F97BE-9B4C-AC4B-8F1E-DE71E8843AEB}"/>
              </a:ext>
            </a:extLst>
          </p:cNvPr>
          <p:cNvSpPr/>
          <p:nvPr/>
        </p:nvSpPr>
        <p:spPr>
          <a:xfrm>
            <a:off x="1395042" y="3920746"/>
            <a:ext cx="6535617" cy="2374546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0719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2264</TotalTime>
  <Words>2056</Words>
  <Application>Microsoft Office PowerPoint</Application>
  <PresentationFormat>Apresentação na tela (4:3)</PresentationFormat>
  <Paragraphs>263</Paragraphs>
  <Slides>31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9</vt:i4>
      </vt:variant>
      <vt:variant>
        <vt:lpstr>Títulos de slides</vt:lpstr>
      </vt:variant>
      <vt:variant>
        <vt:i4>31</vt:i4>
      </vt:variant>
    </vt:vector>
  </HeadingPairs>
  <TitlesOfParts>
    <vt:vector size="50" baseType="lpstr">
      <vt:lpstr>Arial</vt:lpstr>
      <vt:lpstr>Calibri</vt:lpstr>
      <vt:lpstr>Consolas</vt:lpstr>
      <vt:lpstr>Gotham Book</vt:lpstr>
      <vt:lpstr>Gotham HTF</vt:lpstr>
      <vt:lpstr>Gotham HTF Book</vt:lpstr>
      <vt:lpstr>Gotham-Bold</vt:lpstr>
      <vt:lpstr>Gotham-Book</vt:lpstr>
      <vt:lpstr>Monaco</vt:lpstr>
      <vt:lpstr>Wingdings</vt:lpstr>
      <vt:lpstr>Default Theme</vt:lpstr>
      <vt:lpstr>1_Personalizar design</vt:lpstr>
      <vt:lpstr>6_Personalizar design</vt:lpstr>
      <vt:lpstr>Office Theme</vt:lpstr>
      <vt:lpstr>2_Personalizar design</vt:lpstr>
      <vt:lpstr>3_Personalizar design</vt:lpstr>
      <vt:lpstr>4_Personalizar design</vt:lpstr>
      <vt:lpstr>5_Personalizar design</vt:lpstr>
      <vt:lpstr>Personalizar design</vt:lpstr>
      <vt:lpstr>Apresentação do PowerPoint</vt:lpstr>
      <vt:lpstr>Apresentação do PowerPoint</vt:lpstr>
      <vt:lpstr>TRAJETÓRIA</vt:lpstr>
      <vt:lpstr>Apresentação do PowerPoint</vt:lpstr>
      <vt:lpstr>RELACIONAMENTO ENTRE ENTIDADES</vt:lpstr>
      <vt:lpstr>RELACIONAMENTO ENTRE ENTIDADES</vt:lpstr>
      <vt:lpstr>UM-PARA-UM</vt:lpstr>
      <vt:lpstr>UM-PARA-UM UNIDIRECIONAL</vt:lpstr>
      <vt:lpstr>UM-PARA-UM UNIDIRECIONAL</vt:lpstr>
      <vt:lpstr>UM-PARA-UM – PESQUISA E CADASTRO</vt:lpstr>
      <vt:lpstr>UM-PARA-UM BIDIRECIONAL</vt:lpstr>
      <vt:lpstr>UM-PARA-UM BIDIRECIONAL</vt:lpstr>
      <vt:lpstr>UM-PARA-UM BIDIRECIONAL - VISÃO GERAL</vt:lpstr>
      <vt:lpstr>CASCADE</vt:lpstr>
      <vt:lpstr>PARÂMETRO CASCADE</vt:lpstr>
      <vt:lpstr>PARÂMETRO CASCADE</vt:lpstr>
      <vt:lpstr>FETCH</vt:lpstr>
      <vt:lpstr>PARÂMETRO FETCH</vt:lpstr>
      <vt:lpstr>PARÂMETRO FETCH - LAZY</vt:lpstr>
      <vt:lpstr>MUITOS-PARA-UM E UM-PARA-MUITOS</vt:lpstr>
      <vt:lpstr>MUITOS-PARA-UM</vt:lpstr>
      <vt:lpstr>MUITOS-PARA-UM</vt:lpstr>
      <vt:lpstr>UM-PARA-MUITOS</vt:lpstr>
      <vt:lpstr>UM-PARA-MUITOS</vt:lpstr>
      <vt:lpstr>MÉTODO ADICIONAR</vt:lpstr>
      <vt:lpstr>MUITOS-PARA-MUITOS</vt:lpstr>
      <vt:lpstr>MUITOS-PARA-MUITOS</vt:lpstr>
      <vt:lpstr>MUITOS-PARA-MUITOS</vt:lpstr>
      <vt:lpstr>CODAR!</vt:lpstr>
      <vt:lpstr>VOCE APRENDEU..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Thiago Toshiyuki Izumi Yamamoto</cp:lastModifiedBy>
  <cp:revision>269</cp:revision>
  <dcterms:created xsi:type="dcterms:W3CDTF">2015-01-30T10:46:50Z</dcterms:created>
  <dcterms:modified xsi:type="dcterms:W3CDTF">2023-01-12T13:40:49Z</dcterms:modified>
</cp:coreProperties>
</file>