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AF3C-F1A8-4AB8-AD94-C729E4B9AAF5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C0DE-9F77-4851-815F-9657088CDD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4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Answer: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the optimal policy to produce the greatest possible cumulative reward for the agent over time.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 "discounting factor" specifies the importance of future rewards relative to immediate rewards. For example,  = 1 implies that the agent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immediate reward as much as future rewards.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C0DE-9F77-4851-815F-9657088CDDF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11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Answer: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the optimal policy to produce the greatest possible cumulative reward for the agent over time.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 "discounting factor" specifies the importance of future rewards relative to immediate rewards. For example,  = 1 implies that the agent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immediate reward as much as future rewards.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C0DE-9F77-4851-815F-9657088CDD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56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1C0DE-9F77-4851-815F-9657088CDD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5C9E-337D-4537-825D-EFD32238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E8B15-BFF9-47A7-991A-FE6ACAB0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87D2-590E-4DC1-B1BE-D213368D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C1AC-C855-47C1-BBA3-C06805C1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8551-1D71-43B0-B422-459121E8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9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D046-26FB-4ADE-AD65-AAA6D419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C98E9-420F-4255-9E61-EABEC216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53CC-4795-4CBA-BECA-0C545C9D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4BD6-81EF-477E-BC80-163D7ADD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37C1-4CCE-4DD8-A7BA-6F4267E6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0BD7A-2CAD-4646-A174-24362430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55323-2B8E-4864-98CF-E5C0F6BF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996C-F3C0-437D-9703-8F1BB9F4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42C9-8CC4-4269-B367-93B5101C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E150-BB7F-419C-966E-1447425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5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2E6A-2DBB-4D15-AB24-53A67FAA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299B-C998-48F1-B928-CDC3A30F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0F5F-2466-4467-86B2-B3C703F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EE7A-142C-4AB9-A1F2-0FC6965F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5B27-840C-4481-AFEE-516A4F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8489-0044-4856-B662-4375B49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D2CBE-4602-40A1-B42D-4E9C777A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0B0C-A614-4DB9-B468-63D6504A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2B1E-19DC-45D4-B063-D5E0AAD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2B4A-2180-4575-A200-94A0C704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5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7295-C96C-48CF-BF2B-6C1F4D9C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5295-767A-49DA-9782-5464553F5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3512-DE55-4A40-9A68-40A9D866E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DFD3-D52C-464E-863F-354D496D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F754-C817-4737-A291-117C14D0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8C1F-59D1-4575-8B25-BDD204D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311-141C-437D-912D-9C8E738F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53B86-606B-458F-BB80-8AF77612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0F4D-50B7-4AC2-AA8A-A9FCE5D74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09DE-3B94-40F2-8182-E4627FE91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5D3CB-1136-49EA-9F3B-73CD5355B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91B3-D583-4E1F-8F48-FE2B8DEF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C7F35-A228-4ADB-AF71-4B38BE64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CD860-B3DA-46A6-B427-65BDDF17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9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C35-B349-4B27-B250-191CF537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2447-5794-4ACC-98C6-BC4850A7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1594-6158-426D-813A-F7FCC1C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7DFF-C1D8-4DB6-90D6-1E1CDA7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5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23984-9156-420D-95A7-059D79C6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A20B6-1116-47D4-A9B5-BBDF46C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59DB-4FD6-4CBD-8E68-8F13C605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5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A661-96B3-47B3-956C-F62EA2B0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9101-F7D8-4E56-9882-2126E33D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268C-BC24-40F3-BCD5-0D03BC92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FE1D-1886-4A05-BEE6-64264EC9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AEB92-1DD9-4648-AEF3-3F132D77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947C-C274-4E15-B3D4-D56C1035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D2BB-6C76-412D-8103-2218678B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3B83D-77B2-4A55-8990-F232840D1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1D2F6-B73F-4287-BC01-AEF53AA7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9CF0-741F-4235-B9BE-441E441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05DD-E4CD-41D4-A636-D43205B0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9B82-928F-4F46-A2EA-1E9D0141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5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FEBB6-9D43-49A1-906C-5368559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6CDAF-022F-4059-A9FC-DA86993F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0CDB-E564-4438-BD43-ADF4B1844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4CCA-876A-4736-AB62-10C69E74201D}" type="datetimeFigureOut">
              <a:rPr lang="en-CA" smtClean="0"/>
              <a:t>2019-04-02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7541-472B-4EB7-8DE0-E041BB93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CAAA-DADC-4BF3-A79B-EAF96DBB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C213-D2A0-4B20-ABED-B0957479C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378E-CFB8-4873-A29C-9792335AB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Reinforcement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B42F-C546-4C6A-9BC1-FB1E9A20E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 Session 1</a:t>
            </a:r>
          </a:p>
        </p:txBody>
      </p:sp>
    </p:spTree>
    <p:extLst>
      <p:ext uri="{BB962C8B-B14F-4D97-AF65-F5344CB8AC3E}">
        <p14:creationId xmlns:p14="http://schemas.microsoft.com/office/powerpoint/2010/main" val="199650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3122-D856-42B8-B5B4-7986132D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optimal actions with Q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8B06-5493-4A71-A0B1-A0CC201A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choose the optimal action a in state s, we simply select the action with the highest Q value.</a:t>
            </a:r>
          </a:p>
          <a:p>
            <a:r>
              <a:rPr lang="en-CA" dirty="0"/>
              <a:t>What is the robot’s best action in state A?  In state B?</a:t>
            </a:r>
          </a:p>
          <a:p>
            <a:r>
              <a:rPr lang="en-CA" dirty="0"/>
              <a:t>The robot doesn’t need prior knowledge of the reward and the subsequent state that it will get by performing a to select its optimal action, </a:t>
            </a:r>
            <a:r>
              <a:rPr lang="en-CA" b="1" dirty="0"/>
              <a:t>once it learns Q.</a:t>
            </a:r>
            <a:r>
              <a:rPr lang="en-CA" dirty="0"/>
              <a:t>  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94C1FD81-7011-412A-97E1-61021CCC6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423477"/>
            <a:ext cx="6054650" cy="3091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8ACEB-8804-4B72-8EC8-FBE2B513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76" y="5728054"/>
            <a:ext cx="3726983" cy="7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3122-D856-42B8-B5B4-7986132D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Bellman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8B06-5493-4A71-A0B1-A0CC201A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Q function can be rewritten as the “Bellman Equation”: 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Learning Q corresponds to learning the optimal policy. </a:t>
            </a:r>
          </a:p>
          <a:p>
            <a:r>
              <a:rPr lang="en-CA" dirty="0"/>
              <a:t>Armed with the Bellman Equation, we can use a “Value Iteration” algorithm (Session 3) to estimate the Q values.</a:t>
            </a:r>
          </a:p>
          <a:p>
            <a:r>
              <a:rPr lang="en-CA" dirty="0">
                <a:solidFill>
                  <a:srgbClr val="FF0000"/>
                </a:solidFill>
              </a:rPr>
              <a:t>What is Q(s=A, a=right) from the Bellman Equation?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94C1FD81-7011-412A-97E1-61021CCC6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49419"/>
            <a:ext cx="6021773" cy="3074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4E6C3-D85D-4D88-A6D4-CDD2F8240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8" y="2494171"/>
            <a:ext cx="5730114" cy="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5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DB1F-F4BF-475A-A821-C0FE40D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28DD-675E-46C6-8264-A3911369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senses its current state 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baseline="-25000" dirty="0"/>
              <a:t>, </a:t>
            </a:r>
            <a:r>
              <a:rPr lang="en-CA" dirty="0"/>
              <a:t>chooses an action a</a:t>
            </a:r>
            <a:r>
              <a:rPr lang="en-CA" baseline="-25000" dirty="0"/>
              <a:t>t</a:t>
            </a:r>
            <a:r>
              <a:rPr lang="en-CA" dirty="0"/>
              <a:t> from a set of all possible actions A, and performs it.</a:t>
            </a:r>
          </a:p>
          <a:p>
            <a:r>
              <a:rPr lang="en-CA" dirty="0"/>
              <a:t>In response, environment “gives” the robot two things:</a:t>
            </a:r>
          </a:p>
          <a:p>
            <a:pPr lvl="1"/>
            <a:r>
              <a:rPr lang="en-CA" dirty="0"/>
              <a:t>Immediate reward r</a:t>
            </a:r>
            <a:r>
              <a:rPr lang="en-CA" baseline="-25000" dirty="0"/>
              <a:t>t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Subsequent state s</a:t>
            </a:r>
            <a:r>
              <a:rPr lang="en-CA" baseline="-25000" dirty="0"/>
              <a:t>t+1</a:t>
            </a:r>
          </a:p>
          <a:p>
            <a:r>
              <a:rPr lang="en-CA" dirty="0"/>
              <a:t>The task of the robot is to learn a “policy” that dictates the choice of its action a</a:t>
            </a:r>
            <a:r>
              <a:rPr lang="en-CA" baseline="-25000" dirty="0"/>
              <a:t>t</a:t>
            </a:r>
            <a:r>
              <a:rPr lang="en-CA" dirty="0"/>
              <a:t> based on its current observed state </a:t>
            </a:r>
            <a:r>
              <a:rPr lang="en-CA" dirty="0" err="1"/>
              <a:t>s</a:t>
            </a:r>
            <a:r>
              <a:rPr lang="en-CA" baseline="-25000" dirty="0" err="1"/>
              <a:t>t</a:t>
            </a:r>
            <a:r>
              <a:rPr lang="en-CA" baseline="-25000" dirty="0"/>
              <a:t>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B37AA-9973-4422-9175-75029D7B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80" y="5169975"/>
            <a:ext cx="4171811" cy="10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310D-DD82-4523-88A6-05F779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Cumulative Discounted Reward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E7433C-B878-4BAB-8848-32B780601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Overtime, the robot gets a sequence of rewards for each action that it takes.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The robot starts in </a:t>
                </a:r>
                <a:r>
                  <a:rPr lang="en-CA" dirty="0" err="1"/>
                  <a:t>s</a:t>
                </a:r>
                <a:r>
                  <a:rPr lang="en-CA" baseline="-25000" dirty="0" err="1"/>
                  <a:t>t</a:t>
                </a:r>
                <a:r>
                  <a:rPr lang="en-CA" dirty="0"/>
                  <a:t> , and repeatedly uses policy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 to select its actions.  </a:t>
                </a:r>
              </a:p>
              <a:p>
                <a:r>
                  <a:rPr lang="en-CA" dirty="0"/>
                  <a:t>The robot gets a cumulative reward V from starting in </a:t>
                </a:r>
                <a:r>
                  <a:rPr lang="en-CA" dirty="0" err="1"/>
                  <a:t>s</a:t>
                </a:r>
                <a:r>
                  <a:rPr lang="en-CA" baseline="-25000" dirty="0" err="1"/>
                  <a:t>t</a:t>
                </a:r>
                <a:r>
                  <a:rPr lang="en-CA" baseline="-25000" dirty="0"/>
                  <a:t> </a:t>
                </a:r>
                <a:r>
                  <a:rPr lang="en-CA" dirty="0"/>
                  <a:t> and following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 thereafter.  </a:t>
                </a:r>
                <a:br>
                  <a:rPr lang="en-CA" dirty="0"/>
                </a:br>
                <a:endParaRPr lang="en-CA" dirty="0"/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What is the optimal policy that the robot should learn?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E7433C-B878-4BAB-8848-32B780601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F781D95-D8C3-49F3-8BF8-23F6D553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846" y="2481316"/>
            <a:ext cx="5808967" cy="10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AF64C-B26B-4085-AD9F-3AE37FF1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34" y="2636995"/>
            <a:ext cx="4397351" cy="1048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0F0F3-C33C-438F-8986-6790835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Learning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638A0-A430-41B6-9B14-15048056B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 require the robot to learn a policy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 that maximizes its cumulative reward for all s.  We call such a policy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* the “optimal policy”.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In other words, the robot must follow a sequence of actions, dictated by policy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*, that allows it to receive the maximum possible cumulative reward V*(s).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638A0-A430-41B6-9B14-15048056B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D289-4D4D-4CEA-B617-6F8B0B94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Components of the Six Grid World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9F57D-83AE-4030-A614-C32A102F5D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 is the goal state.</a:t>
            </a:r>
          </a:p>
          <a:p>
            <a:r>
              <a:rPr lang="en-CA" dirty="0"/>
              <a:t>Discount factor is 0.9.</a:t>
            </a:r>
          </a:p>
          <a:p>
            <a:r>
              <a:rPr lang="en-CA" dirty="0"/>
              <a:t>Arrows represent the possible actions that the robot can perform in each state (grid).</a:t>
            </a:r>
          </a:p>
          <a:p>
            <a:r>
              <a:rPr lang="en-CA" dirty="0"/>
              <a:t>The numbers on the arrows are the immediate rewards.</a:t>
            </a:r>
          </a:p>
          <a:p>
            <a:r>
              <a:rPr lang="en-CA" dirty="0">
                <a:solidFill>
                  <a:srgbClr val="FF0000"/>
                </a:solidFill>
              </a:rPr>
              <a:t>Robot’s learning task: starting from an arbitrary state, move to grid G through the shortest path.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1DE79F-D6B6-4E90-A251-C2E7B94E7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69478"/>
            <a:ext cx="6140739" cy="32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33A3-FC7C-4519-BD0C-9933C304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Six Grid World: V*(s)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B669-529C-4941-96BF-567F88FD0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The numbers labelled in each grid the bottom figure is the largest possible cumulative reward that the robot receives if it follow the optimal policy.</a:t>
            </a:r>
          </a:p>
          <a:p>
            <a:r>
              <a:rPr lang="en-CA" dirty="0">
                <a:solidFill>
                  <a:srgbClr val="FF0000"/>
                </a:solidFill>
              </a:rPr>
              <a:t>What is an optimal policy if robot starts in A?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58097-2041-43B4-8AD6-1B8C9EB5C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489" y="4149969"/>
            <a:ext cx="4811762" cy="2450790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25E735E6-1EC9-45B3-B3F6-82F6D0BA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7" y="1633007"/>
            <a:ext cx="4896774" cy="260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D500B-CF28-45CA-AA80-E6E36155E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72" y="5019825"/>
            <a:ext cx="4487952" cy="7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33A3-FC7C-4519-BD0C-9933C304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V*(s) as an evaluation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5B669-529C-4941-96BF-567F88FD05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It is difficult for robot to learn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* since it only observes a sequence of immediate rewards.</a:t>
                </a:r>
              </a:p>
              <a:p>
                <a:r>
                  <a:rPr lang="en-CA" dirty="0"/>
                  <a:t>Trick: “Learn” V*(s) by playing the game many times.  Then, use V*(s) to develop a “preference” over different states.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Suppose</a:t>
                </a:r>
                <a:r>
                  <a:rPr lang="en-CA" b="1" dirty="0">
                    <a:solidFill>
                      <a:srgbClr val="FF0000"/>
                    </a:solidFill>
                  </a:rPr>
                  <a:t> </a:t>
                </a:r>
                <a:r>
                  <a:rPr lang="en-CA" dirty="0">
                    <a:solidFill>
                      <a:srgbClr val="FF0000"/>
                    </a:solidFill>
                  </a:rPr>
                  <a:t>the robot learnt V*(s), the values in the figure. If it is in A, what is the “best” action that it should perform?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5B669-529C-4941-96BF-567F88FD0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3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58097-2041-43B4-8AD6-1B8C9EB5C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8372" y="2247656"/>
            <a:ext cx="5806396" cy="2957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AFCA3-F1E9-4F06-BC7F-276D2D8D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371" y="5205047"/>
            <a:ext cx="5790885" cy="9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5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310D-DD82-4523-88A6-05F779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with using V*(s)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E7433C-B878-4BAB-8848-32B78060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if we don’t have prior knowledge on the immediate reward and the subsequent state for each (</a:t>
            </a:r>
            <a:r>
              <a:rPr lang="en-CA" dirty="0" err="1"/>
              <a:t>s,a</a:t>
            </a:r>
            <a:r>
              <a:rPr lang="en-CA" dirty="0"/>
              <a:t>)?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r>
              <a:rPr lang="en-CA" dirty="0"/>
              <a:t>Solution: Need to do some “clever rewriting” and “massage” the above equation to bypass this problem.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9F17E4E-BA2F-450B-A885-EE6DF2C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38" y="2610442"/>
            <a:ext cx="5930457" cy="9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4CE597-8C7A-457B-BAFF-E48D1559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Q function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0C4612-53BA-4182-9BC3-533FFCEFE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Instead of evaluating each state, we now evaluate each “state-action pair”.  How good it is to perform action a in state s?</a:t>
            </a:r>
          </a:p>
          <a:p>
            <a:r>
              <a:rPr lang="en-CA" dirty="0"/>
              <a:t>The value “Q” is the immediate reward, plus the discounted” cumulative reward that the robot gets by following the optimal policy thereafter.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FE32BB-CED5-4808-B096-B6A06438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925632" cy="3025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4BEE55-3DE8-44ED-AC82-9DA8E56B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31" y="4850816"/>
            <a:ext cx="4559369" cy="763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77067-DF72-4CAF-B91D-A2A726E4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14" y="5917500"/>
            <a:ext cx="5334002" cy="6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757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Reinforcement Learning Basics</vt:lpstr>
      <vt:lpstr>The Markov Decision Process</vt:lpstr>
      <vt:lpstr>The Cumulative Discounted Reward</vt:lpstr>
      <vt:lpstr>The Learning Task</vt:lpstr>
      <vt:lpstr>Components of the Six Grid World</vt:lpstr>
      <vt:lpstr>Six Grid World: V*(s) values</vt:lpstr>
      <vt:lpstr>V*(s) as an evaluation function</vt:lpstr>
      <vt:lpstr>Problem with using V*(s)</vt:lpstr>
      <vt:lpstr>The Q function</vt:lpstr>
      <vt:lpstr>Selecting optimal actions with Q values</vt:lpstr>
      <vt:lpstr>The Bellman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henryhfung21@live.com</dc:creator>
  <cp:lastModifiedBy>henryhfung21@live.com</cp:lastModifiedBy>
  <cp:revision>12</cp:revision>
  <dcterms:created xsi:type="dcterms:W3CDTF">2019-04-02T17:48:06Z</dcterms:created>
  <dcterms:modified xsi:type="dcterms:W3CDTF">2019-04-02T19:30:55Z</dcterms:modified>
</cp:coreProperties>
</file>