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5" r:id="rId7"/>
    <p:sldId id="267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2154-80AD-4907-9267-5613302C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C2E27-F7B2-4BD0-A69A-DDA8C74F2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EBA2-4809-4403-9B0D-4D377A04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0682-FA63-4C77-87BF-41E3F5D2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0113-3544-464A-879B-8694C4B9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4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CD39-44F7-41CB-A031-3A9F2AFE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75ADF-835B-463B-B136-700FDC05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069B-03AD-4516-925B-1237E79F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96C2-30BE-42FA-8C04-27E06D0F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44F2-1CCB-4760-87C7-954B198B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48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F1FE4-EAC0-4F54-B133-C7683ED07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0DE6B-6F96-48E0-8191-3D00B4EC8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A44F-94F3-4EE1-85B4-46601EEE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E6C6-A446-41EC-A517-1D74DEEB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0166-7EED-429A-B013-BE027C4F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48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326E-18BB-43D2-930F-D299FB95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EE2B-4295-41B4-845A-91BD4ED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D355-6B33-437E-9867-790327CC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220D-DA7C-4790-B79A-DFE441EA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4E2D-4B98-4166-AF63-6457D300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71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80B4-7E3D-4241-A6A6-B7C503CA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9A30D-DDD3-4D61-9146-4D3E84CD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9EA58-90F1-4046-80F4-B82A022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4923-57C1-40F9-8FD8-4839AD58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08D70-AA69-4A1E-9E8D-53F469BB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68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C4DB-268F-4DB0-AA7A-F8C32D9B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4463-F3D8-4BEE-8F31-84BF3A7E1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196CD-C326-4254-817C-D1E44FF61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BF74A-D340-492A-876C-D8DA6F39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44010-9F47-40B7-8C52-F326FB5A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8ECA3-EE55-483B-9D6B-4D6A7678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67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5B6A-63F2-4D13-85D0-BA33BB29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50883-A72E-45EF-8123-A8A43A2B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74A0B-C317-49EB-BB7D-673447886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A63BF-70A6-4BD6-A654-E01C7E248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818D6-3CF3-4102-92D9-49D446C33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76EAC-DB5D-4FD8-A341-98CECC88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DEEFD-942D-4692-AA82-625C6F9B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BDBD4-7B8B-4FEA-BEC4-C2B372E9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3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EFAF-C6A1-4FF4-A0CA-C1E64C5B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3C6C1-A389-4597-BC7D-721A9772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F3E11-3FAD-4455-A833-9C272610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1BE90-B41F-48C4-A902-477D5755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1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4496C-D2D2-47B1-891C-8D4E568D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D2AAB-2F17-45E2-8777-36F4AB68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75DA-7AA8-4CDE-86BB-A20375AE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8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6C49-A04F-4F20-A77D-AD4C8BA9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D605-837A-4CE5-8504-6619F937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F3772-22F3-429F-82FB-5153FB420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87EEF-B196-4780-B8E4-5EFCEDF2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2DCC6-D528-46B9-9320-649B707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14DC6-5A62-41CE-8125-5FAAB149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51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58F4-457F-4A06-A51C-C684A16F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CB6D2-A291-4B17-BC75-53BA29FBD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BE2EE-8C5E-4D80-85CD-7D2CA440D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F394D-AD41-4A11-A0BB-90A4B540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70BBD-2848-43E8-B779-9E6B6589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041AC-866C-41C8-A4BC-B690DF8A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14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1BA15-64A8-4915-B8E2-09C95FE8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0413-7222-4CAD-96A3-5D057AB0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AB49-3C95-46BE-BF53-C1B659840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F480-9CB9-4AE5-A5C7-6EF784EBA7BF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C3E3-B47D-4D10-BF20-C8459C3F1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F13-3C48-4821-BCF5-63EA029F8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F9B7-D8E1-4055-8795-DC98FEEBA4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7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D173-3D07-450E-9730-39D6D550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Review: Reinforcement Learning (RL) Basics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FC0297-0E6E-4428-9910-B9C83E41A3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RL is suitable to a class of problems known as the Markov Decision Process (MDP)</a:t>
            </a:r>
          </a:p>
          <a:p>
            <a:pPr lvl="1"/>
            <a:r>
              <a:rPr lang="en-CA" dirty="0"/>
              <a:t>Outcome of applying action to any state depends only on this action </a:t>
            </a:r>
            <a:r>
              <a:rPr lang="en-CA" i="1" dirty="0"/>
              <a:t>a</a:t>
            </a:r>
            <a:r>
              <a:rPr lang="en-CA" dirty="0"/>
              <a:t> and state </a:t>
            </a:r>
            <a:r>
              <a:rPr lang="en-CA" i="1" dirty="0"/>
              <a:t>s </a:t>
            </a:r>
            <a:r>
              <a:rPr lang="en-CA" dirty="0"/>
              <a:t>(and not on preceding </a:t>
            </a:r>
            <a:r>
              <a:rPr lang="en-CA" i="1" dirty="0"/>
              <a:t>a or s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Information available to the robot: rewards and subsequent state for each state-action transition.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E8633-188C-46B5-8D98-4ADA5345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14" y="2219482"/>
            <a:ext cx="5639587" cy="21815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A2DB93-2768-4280-A106-EF9FEE7A6080}"/>
              </a:ext>
            </a:extLst>
          </p:cNvPr>
          <p:cNvSpPr/>
          <p:nvPr/>
        </p:nvSpPr>
        <p:spPr>
          <a:xfrm>
            <a:off x="7222091" y="4955101"/>
            <a:ext cx="4439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dirty="0">
                <a:solidFill>
                  <a:srgbClr val="FF0000"/>
                </a:solidFill>
              </a:rPr>
              <a:t>What are the components of a MDP?</a:t>
            </a:r>
          </a:p>
        </p:txBody>
      </p:sp>
    </p:spTree>
    <p:extLst>
      <p:ext uri="{BB962C8B-B14F-4D97-AF65-F5344CB8AC3E}">
        <p14:creationId xmlns:p14="http://schemas.microsoft.com/office/powerpoint/2010/main" val="278915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05AC-B3FB-40EA-BA3F-D61992F6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Strategies for Experimentation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A8E03-75A5-4662-9C9C-82CE669DF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Q Learning algorithm does not specify how robot chooses its actions.</a:t>
                </a:r>
              </a:p>
              <a:p>
                <a:r>
                  <a:rPr lang="en-CA" dirty="0"/>
                  <a:t>If robot </a:t>
                </a:r>
                <a:r>
                  <a:rPr lang="en-CA" i="1" dirty="0"/>
                  <a:t>always</a:t>
                </a:r>
                <a:r>
                  <a:rPr lang="en-CA" dirty="0"/>
                  <a:t> selects the state-action pair with the highest estimated Q values, then it will “overcommit” its actions that are found in the early training sessions, while failing to explore other state-action pairs that might have even higher Q values.</a:t>
                </a:r>
              </a:p>
              <a:p>
                <a:r>
                  <a:rPr lang="en-CA" dirty="0"/>
                  <a:t>Solution to Exploration vs. </a:t>
                </a:r>
                <a:r>
                  <a:rPr lang="en-CA"/>
                  <a:t>Exploitation trade-off</a:t>
                </a:r>
                <a:r>
                  <a:rPr lang="en-CA" dirty="0"/>
                  <a:t>: </a:t>
                </a:r>
              </a:p>
              <a:p>
                <a:pPr lvl="1"/>
                <a:r>
                  <a:rPr lang="en-CA" dirty="0"/>
                  <a:t>During early training episodes: All actions have a chance of being executed.</a:t>
                </a:r>
              </a:p>
              <a:p>
                <a:pPr lvl="1"/>
                <a:r>
                  <a:rPr lang="en-CA" dirty="0"/>
                  <a:t>During the latter training episodes: Actions with higher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CA" dirty="0"/>
                  <a:t> will be assigned with increasingly higher probabilities, so overtime, the robot will do more exploitation and less exploration.  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A8E03-75A5-4662-9C9C-82CE669DF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81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A763-6EA3-45FB-A9BD-5748E17E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Total (Cumulative) Reward?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D761-E980-4C2C-B46E-68BA26630F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After performing action </a:t>
            </a:r>
            <a:r>
              <a:rPr lang="en-CA" i="1" dirty="0"/>
              <a:t>a </a:t>
            </a:r>
            <a:r>
              <a:rPr lang="en-CA" dirty="0"/>
              <a:t>in state </a:t>
            </a:r>
            <a:r>
              <a:rPr lang="en-CA" i="1" dirty="0"/>
              <a:t>s </a:t>
            </a:r>
            <a:r>
              <a:rPr lang="en-CA" dirty="0"/>
              <a:t>(state action pair </a:t>
            </a:r>
            <a:r>
              <a:rPr lang="en-CA" i="1" dirty="0" err="1"/>
              <a:t>s,a</a:t>
            </a:r>
            <a:r>
              <a:rPr lang="en-CA" i="1" dirty="0"/>
              <a:t>):</a:t>
            </a:r>
            <a:endParaRPr lang="en-CA" dirty="0"/>
          </a:p>
          <a:p>
            <a:pPr lvl="1"/>
            <a:r>
              <a:rPr lang="en-CA" dirty="0"/>
              <a:t>Robot receives immediate reward of either 0 or 100. </a:t>
            </a:r>
          </a:p>
          <a:p>
            <a:pPr lvl="1"/>
            <a:r>
              <a:rPr lang="en-CA" dirty="0"/>
              <a:t>Robot goes to the next state.</a:t>
            </a:r>
          </a:p>
          <a:p>
            <a:r>
              <a:rPr lang="en-CA" dirty="0"/>
              <a:t>The action that robot chooses in every state s is dictated by a policy </a:t>
            </a:r>
            <a:r>
              <a:rPr lang="el-GR" dirty="0"/>
              <a:t>π</a:t>
            </a:r>
            <a:r>
              <a:rPr lang="en-CA" dirty="0"/>
              <a:t>.  </a:t>
            </a:r>
          </a:p>
          <a:p>
            <a:r>
              <a:rPr lang="en-CA" dirty="0"/>
              <a:t>The total reward that robot gets (from </a:t>
            </a:r>
            <a:r>
              <a:rPr lang="el-GR" dirty="0"/>
              <a:t>π</a:t>
            </a:r>
            <a:r>
              <a:rPr lang="en-CA" dirty="0"/>
              <a:t>) is the sum of the sequence of rewards that it gets by following </a:t>
            </a:r>
            <a:r>
              <a:rPr lang="el-GR" dirty="0"/>
              <a:t>π</a:t>
            </a:r>
            <a:r>
              <a:rPr lang="en-CA" dirty="0"/>
              <a:t>, discounted by </a:t>
            </a:r>
            <a:r>
              <a:rPr lang="el-GR" dirty="0"/>
              <a:t>ϒ</a:t>
            </a:r>
            <a:r>
              <a:rPr lang="en-CA" dirty="0"/>
              <a:t>.</a:t>
            </a:r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B9BC1-4DFE-4AA9-9FD4-B3B796A7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83" y="5058716"/>
            <a:ext cx="4615145" cy="866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945F6-5838-4BC8-89CD-C8C1AF91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21" y="4143215"/>
            <a:ext cx="1453965" cy="490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292AEF-71DF-4BE1-A2B9-C4253FD6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073" y="2555449"/>
            <a:ext cx="504895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0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8C82-6EAB-446F-9E0D-048D541C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Review: What is the goal of the robot?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4D45-217D-4307-8F04-EFBD48D78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What is the goal of the robot that uses RL?</a:t>
            </a:r>
          </a:p>
          <a:p>
            <a:pPr lvl="1"/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Pick the best policy that will maximize the total rewards that it receives.</a:t>
            </a:r>
          </a:p>
          <a:p>
            <a:r>
              <a:rPr lang="en-CA" dirty="0"/>
              <a:t>How does it do that?</a:t>
            </a:r>
          </a:p>
          <a:p>
            <a:pPr lvl="1"/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Robot needs to evaluate the “goodness” of each state.  How good is it to be in Grid A, in Grid E?</a:t>
            </a:r>
          </a:p>
          <a:p>
            <a:pPr lvl="1"/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This evaluation can be done if the robot knows the maximum total reward that it can achieve in each state.</a:t>
            </a:r>
          </a:p>
          <a:p>
            <a:pPr lvl="1"/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We call this the “optimal value function” V*(s)</a:t>
            </a:r>
          </a:p>
          <a:p>
            <a:pPr lvl="1"/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If we have good estimates of V*(s), then we can choose the optimal policy.</a:t>
            </a:r>
          </a:p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8767B-6CD1-47EC-AB25-80E939D62C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1911" y="2112468"/>
            <a:ext cx="4229690" cy="221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B6941-29CB-4C30-AC4F-83DCC0D9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320" y="5216628"/>
            <a:ext cx="4463242" cy="718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8F4915-1F45-4448-A581-13C48A0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199" y="4391882"/>
            <a:ext cx="1724266" cy="704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42D081-1A10-46A6-8AD1-85538D32B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911" y="2072761"/>
            <a:ext cx="406774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9085-3961-4960-86E8-68BF233B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Q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CBC7-1254-4348-881D-298149B0D4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Rather than evaluating the “goodness” of each state, we can also evaluate the goodness of each state-action pair.  </a:t>
            </a:r>
          </a:p>
          <a:p>
            <a:pPr lvl="1"/>
            <a:r>
              <a:rPr lang="en-CA" dirty="0"/>
              <a:t>How good it is for me to perform RIGHT in state D (as oppose to RIGHT) in state B? </a:t>
            </a:r>
          </a:p>
          <a:p>
            <a:pPr lvl="1"/>
            <a:r>
              <a:rPr lang="en-CA" dirty="0"/>
              <a:t>Compare the Q value of doing RIGHT in D and RIGHT in B.</a:t>
            </a:r>
          </a:p>
          <a:p>
            <a:pPr lvl="1"/>
            <a:r>
              <a:rPr lang="en-CA" dirty="0"/>
              <a:t>Q value is the maximum achievable total reward that the robot get by performing </a:t>
            </a:r>
            <a:r>
              <a:rPr lang="en-CA" i="1" dirty="0"/>
              <a:t>a </a:t>
            </a:r>
            <a:r>
              <a:rPr lang="en-CA" dirty="0"/>
              <a:t>in </a:t>
            </a:r>
            <a:r>
              <a:rPr lang="en-CA" i="1" dirty="0"/>
              <a:t>s</a:t>
            </a:r>
            <a:r>
              <a:rPr lang="en-CA" dirty="0"/>
              <a:t>, and then following optimal policy thereafter.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B62A38-CEAE-4450-9049-2D68F982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60" y="1890498"/>
            <a:ext cx="5494716" cy="2895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1A7122-3865-46EA-B8CA-3710930B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21" y="5807325"/>
            <a:ext cx="5229955" cy="514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405765-950D-4BC3-93EA-7EA91687D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53" y="4920701"/>
            <a:ext cx="4486210" cy="7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8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16FD-DEE6-43D0-9426-D12751C3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Bellman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90A7-B6DE-40E9-B9AB-129316D78C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The Q function can be rewritten as the “Bellman Equation”:  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What is Q(s=D, a=RIGHT) from the Bellman Equation?</a:t>
            </a:r>
          </a:p>
          <a:p>
            <a:r>
              <a:rPr lang="en-CA" dirty="0"/>
              <a:t>Learning Q corresponds to learning the optimal policy. Assuming Q values are know, what is the optimal policy starting from A? 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EEA32-BE9F-4045-AF84-81FFA8F3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3" y="2666625"/>
            <a:ext cx="5730114" cy="762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D2F89-6790-44A5-BCF4-1558A530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86199"/>
            <a:ext cx="5811061" cy="2924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F2A0AC-F2DD-44F7-8C22-ACE7975F8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86198"/>
            <a:ext cx="5734861" cy="30214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429114-632A-430B-9E73-271BF8B37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284" y="5480491"/>
            <a:ext cx="3335030" cy="6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5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E772-7812-4DE0-B29F-D8D7AA3E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 V*(s) or Q(</a:t>
            </a:r>
            <a:r>
              <a:rPr lang="en-CA" dirty="0" err="1"/>
              <a:t>s,a</a:t>
            </a:r>
            <a:r>
              <a:rPr lang="en-CA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4F18-11FD-423B-9E8E-0F735A464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Approach (1): If I know the true V*(s) values, I know the optimal policy policy: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(Approach 2): If I know the true Q values, I know the optimal policy: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Which approach should we choose?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43DB6-BCF9-48F3-B194-93F280B1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4" y="2454579"/>
            <a:ext cx="5083472" cy="800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584FC-A5E0-42F4-9A9F-61C9E654C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09" y="4264660"/>
            <a:ext cx="3438645" cy="70565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756F258-636F-46BD-B4D6-1BCFE672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685" y="1443067"/>
            <a:ext cx="5022698" cy="2558227"/>
          </a:xfrm>
          <a:prstGeom prst="rect">
            <a:avLst/>
          </a:prstGeom>
        </p:spPr>
      </p:pic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611D3800-E282-457D-A262-16E110F4F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783" y="4001294"/>
            <a:ext cx="5181600" cy="26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E8EC-83FF-4322-A9C2-D65A9073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Model-based vs. Model-free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D6694-BE9E-4BED-B0E6-C09E3BAFB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Model-Based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B610-7EF3-44A9-896A-8CEB5412DC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Model of the environment : reward and state-transition needs, to be known.</a:t>
            </a:r>
          </a:p>
          <a:p>
            <a:r>
              <a:rPr lang="en-CA" dirty="0"/>
              <a:t>Robot interacts with environment, and from the “history” of its interactions, agent will approximate the reward and state transition.</a:t>
            </a:r>
          </a:p>
          <a:p>
            <a:r>
              <a:rPr lang="en-CA" dirty="0"/>
              <a:t>After that, robot learns the V*(s) using an algorithm called </a:t>
            </a:r>
            <a:r>
              <a:rPr lang="en-CA" b="1" dirty="0"/>
              <a:t>“Value iteration”.  </a:t>
            </a:r>
            <a:r>
              <a:rPr lang="en-CA" dirty="0"/>
              <a:t>Once V*(s) are known, find optimal policy.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8731A-B75D-4CF7-9165-DC510FEC5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Model Free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448FE-C201-4AB2-9C03-EC59E88F08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Robot will not try to “guess” the reward and state transition functions.  It will only “experience” them as it explores the environment.</a:t>
            </a:r>
          </a:p>
          <a:p>
            <a:r>
              <a:rPr lang="en-CA" dirty="0"/>
              <a:t>By trail and error, the robot discovers what are the good and bad actions in each state.</a:t>
            </a:r>
          </a:p>
          <a:p>
            <a:r>
              <a:rPr lang="en-CA" dirty="0"/>
              <a:t>Uses </a:t>
            </a:r>
            <a:r>
              <a:rPr lang="en-CA" dirty="0">
                <a:solidFill>
                  <a:srgbClr val="FF0000"/>
                </a:solidFill>
              </a:rPr>
              <a:t>“Q learning” </a:t>
            </a:r>
            <a:r>
              <a:rPr lang="en-CA" dirty="0"/>
              <a:t>to approximate the Q(</a:t>
            </a:r>
            <a:r>
              <a:rPr lang="en-CA" dirty="0" err="1"/>
              <a:t>s,a</a:t>
            </a:r>
            <a:r>
              <a:rPr lang="en-CA" dirty="0"/>
              <a:t>) values and find optimal policy.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3BB17-E872-4F12-892C-98102AD80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16" y="5789475"/>
            <a:ext cx="5083472" cy="800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A0ED1-6906-4126-A3EF-F4782D85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87" y="5884200"/>
            <a:ext cx="3438645" cy="70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0BC7-9E37-4FC2-B948-D1BC0DC0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Q Learning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C7C5C-A5C1-4426-B9FC-206DE3D7A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CA" dirty="0"/>
                  <a:t>Assumptions: </a:t>
                </a:r>
              </a:p>
              <a:p>
                <a:pPr lvl="1"/>
                <a:r>
                  <a:rPr lang="en-CA" dirty="0"/>
                  <a:t>(A1) Reward and state-transitions functions are unknown but deterministic.</a:t>
                </a:r>
              </a:p>
              <a:p>
                <a:pPr lvl="1"/>
                <a:r>
                  <a:rPr lang="en-CA" dirty="0"/>
                  <a:t>(A2) Robot visit every possible state with non-zero frequency overtime. </a:t>
                </a:r>
              </a:p>
              <a:p>
                <a:pPr lvl="1"/>
                <a:r>
                  <a:rPr lang="en-CA" dirty="0"/>
                  <a:t>(A3) Rewards are bounded (not infinite).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Algorithm: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Initially filled the table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CA" dirty="0"/>
                  <a:t> (estimated Q values) with zeros.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Observe current state 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Select and action a and executes it.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Receives immediate reward 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Observe the new state s’.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Update the table entry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CA" dirty="0"/>
                  <a:t>(</a:t>
                </a:r>
                <a:r>
                  <a:rPr lang="en-CA" dirty="0" err="1"/>
                  <a:t>s,a</a:t>
                </a:r>
                <a:r>
                  <a:rPr lang="en-CA" dirty="0"/>
                  <a:t>) using the Bellman equation.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dirty="0"/>
                  <a:t>Set state s’ to s, repeat 2-6 until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CA" dirty="0"/>
                  <a:t> converges  (new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CA" dirty="0"/>
                  <a:t> values do change much from old values).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C7C5C-A5C1-4426-B9FC-206DE3D7A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909ACA3-B03F-47CD-86F7-2081BEF8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287" y="5997531"/>
            <a:ext cx="4028297" cy="8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9E88-7242-4BA4-9FE3-F7B32304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Illustrative Example: Information 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3C094-F1D2-4C2D-81E5-508392C0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8818"/>
            <a:ext cx="4382112" cy="4229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E369E-DFF4-477B-9ECF-6F12519EEFB4}"/>
              </a:ext>
            </a:extLst>
          </p:cNvPr>
          <p:cNvSpPr txBox="1"/>
          <p:nvPr/>
        </p:nvSpPr>
        <p:spPr>
          <a:xfrm>
            <a:off x="1951511" y="6268818"/>
            <a:ext cx="406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Training Episode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71D5D-247B-4063-819B-9E0F553A0C57}"/>
              </a:ext>
            </a:extLst>
          </p:cNvPr>
          <p:cNvSpPr/>
          <p:nvPr/>
        </p:nvSpPr>
        <p:spPr>
          <a:xfrm>
            <a:off x="7134300" y="6268818"/>
            <a:ext cx="333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/>
              <a:t>Some Training Episode after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B167A-59B9-4186-8747-63627DEE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96" y="1868818"/>
            <a:ext cx="4180952" cy="4238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D0794C-80F8-4240-938A-97268193A1B8}"/>
              </a:ext>
            </a:extLst>
          </p:cNvPr>
          <p:cNvSpPr txBox="1"/>
          <p:nvPr/>
        </p:nvSpPr>
        <p:spPr>
          <a:xfrm>
            <a:off x="5220312" y="3063833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T=t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7AE3E-A22D-4076-ADB9-A48E98D8339B}"/>
              </a:ext>
            </a:extLst>
          </p:cNvPr>
          <p:cNvSpPr txBox="1"/>
          <p:nvPr/>
        </p:nvSpPr>
        <p:spPr>
          <a:xfrm>
            <a:off x="5125688" y="487489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T=t+1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C71FA-5ABC-4A57-A133-3B19358CF9E8}"/>
              </a:ext>
            </a:extLst>
          </p:cNvPr>
          <p:cNvSpPr txBox="1"/>
          <p:nvPr/>
        </p:nvSpPr>
        <p:spPr>
          <a:xfrm>
            <a:off x="11213745" y="3063833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T=t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9992D-069B-47A3-A477-C3FBC985198E}"/>
              </a:ext>
            </a:extLst>
          </p:cNvPr>
          <p:cNvSpPr txBox="1"/>
          <p:nvPr/>
        </p:nvSpPr>
        <p:spPr>
          <a:xfrm>
            <a:off x="11062260" y="489864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T=t+1</a:t>
            </a:r>
          </a:p>
        </p:txBody>
      </p:sp>
    </p:spTree>
    <p:extLst>
      <p:ext uri="{BB962C8B-B14F-4D97-AF65-F5344CB8AC3E}">
        <p14:creationId xmlns:p14="http://schemas.microsoft.com/office/powerpoint/2010/main" val="391502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886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Review: Reinforcement Learning (RL) Basics </vt:lpstr>
      <vt:lpstr>What is the Total (Cumulative) Reward?</vt:lpstr>
      <vt:lpstr>Review: What is the goal of the robot?</vt:lpstr>
      <vt:lpstr>The Q Function</vt:lpstr>
      <vt:lpstr>The Bellman Equation</vt:lpstr>
      <vt:lpstr>Learn V*(s) or Q(s,a)?</vt:lpstr>
      <vt:lpstr>Model-based vs. Model-free Learning</vt:lpstr>
      <vt:lpstr>The Q Learning Algorithm</vt:lpstr>
      <vt:lpstr>Illustrative Example: Information Propagation</vt:lpstr>
      <vt:lpstr>Strategies for Experimentation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henryhfung21@live.com</dc:creator>
  <cp:lastModifiedBy>henryhfung21@live.com</cp:lastModifiedBy>
  <cp:revision>33</cp:revision>
  <dcterms:created xsi:type="dcterms:W3CDTF">2019-04-05T19:11:14Z</dcterms:created>
  <dcterms:modified xsi:type="dcterms:W3CDTF">2019-04-10T19:20:50Z</dcterms:modified>
</cp:coreProperties>
</file>