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9"/>
  </p:notesMasterIdLst>
  <p:sldIdLst>
    <p:sldId id="256" r:id="rId2"/>
    <p:sldId id="257" r:id="rId3"/>
    <p:sldId id="264" r:id="rId4"/>
    <p:sldId id="273" r:id="rId5"/>
    <p:sldId id="265" r:id="rId6"/>
    <p:sldId id="266" r:id="rId7"/>
    <p:sldId id="278" r:id="rId8"/>
    <p:sldId id="279" r:id="rId9"/>
    <p:sldId id="280" r:id="rId10"/>
    <p:sldId id="281" r:id="rId11"/>
    <p:sldId id="282" r:id="rId12"/>
    <p:sldId id="283" r:id="rId13"/>
    <p:sldId id="268" r:id="rId14"/>
    <p:sldId id="270" r:id="rId15"/>
    <p:sldId id="269" r:id="rId16"/>
    <p:sldId id="271" r:id="rId17"/>
    <p:sldId id="272" r:id="rId18"/>
  </p:sldIdLst>
  <p:sldSz cx="12192000" cy="6858000"/>
  <p:notesSz cx="6858000" cy="9144000"/>
  <p:embeddedFontLs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Trebuchet MS" panose="020B0603020202020204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7" roundtripDataSignature="AMtx7mgSoUqKkFdDfZJpLl4Jgkj/5Gwv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434" autoAdjust="0"/>
  </p:normalViewPr>
  <p:slideViewPr>
    <p:cSldViewPr snapToGrid="0">
      <p:cViewPr varScale="1">
        <p:scale>
          <a:sx n="71" d="100"/>
          <a:sy n="71" d="100"/>
        </p:scale>
        <p:origin x="1032" y="283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>
          <a:extLst>
            <a:ext uri="{FF2B5EF4-FFF2-40B4-BE49-F238E27FC236}">
              <a16:creationId xmlns:a16="http://schemas.microsoft.com/office/drawing/2014/main" id="{D788C3D2-9400-EB4B-5732-FB9D0228C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>
            <a:extLst>
              <a:ext uri="{FF2B5EF4-FFF2-40B4-BE49-F238E27FC236}">
                <a16:creationId xmlns:a16="http://schemas.microsoft.com/office/drawing/2014/main" id="{43C0083B-03BF-6068-96C3-BE6ECEE29F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2:notes">
            <a:extLst>
              <a:ext uri="{FF2B5EF4-FFF2-40B4-BE49-F238E27FC236}">
                <a16:creationId xmlns:a16="http://schemas.microsoft.com/office/drawing/2014/main" id="{17DD477E-8B98-49D9-41D1-4CA763E1C4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lang="es-CO" b="1" i="0" dirty="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b="0" i="0" dirty="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:notes">
            <a:extLst>
              <a:ext uri="{FF2B5EF4-FFF2-40B4-BE49-F238E27FC236}">
                <a16:creationId xmlns:a16="http://schemas.microsoft.com/office/drawing/2014/main" id="{730785C8-1E12-6257-0595-77FFC74F0E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9893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>
          <a:extLst>
            <a:ext uri="{FF2B5EF4-FFF2-40B4-BE49-F238E27FC236}">
              <a16:creationId xmlns:a16="http://schemas.microsoft.com/office/drawing/2014/main" id="{472305BA-D221-5A30-6C89-85E8BA34C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>
            <a:extLst>
              <a:ext uri="{FF2B5EF4-FFF2-40B4-BE49-F238E27FC236}">
                <a16:creationId xmlns:a16="http://schemas.microsoft.com/office/drawing/2014/main" id="{2EE6026C-1035-D9B9-5BA8-2ABFCFA060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2:notes">
            <a:extLst>
              <a:ext uri="{FF2B5EF4-FFF2-40B4-BE49-F238E27FC236}">
                <a16:creationId xmlns:a16="http://schemas.microsoft.com/office/drawing/2014/main" id="{D75F2891-D433-8CE3-F431-82B9CDA0F0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lang="es-CO" b="1" i="0" dirty="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b="0" i="0" dirty="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:notes">
            <a:extLst>
              <a:ext uri="{FF2B5EF4-FFF2-40B4-BE49-F238E27FC236}">
                <a16:creationId xmlns:a16="http://schemas.microsoft.com/office/drawing/2014/main" id="{EE220F5F-DBDF-4B37-2226-0336D94CD49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7514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>
          <a:extLst>
            <a:ext uri="{FF2B5EF4-FFF2-40B4-BE49-F238E27FC236}">
              <a16:creationId xmlns:a16="http://schemas.microsoft.com/office/drawing/2014/main" id="{AA26EC8A-CF2C-2FFC-5054-4B148A270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>
            <a:extLst>
              <a:ext uri="{FF2B5EF4-FFF2-40B4-BE49-F238E27FC236}">
                <a16:creationId xmlns:a16="http://schemas.microsoft.com/office/drawing/2014/main" id="{0365922F-1CAB-ABC9-92BD-1DB34B8453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2:notes">
            <a:extLst>
              <a:ext uri="{FF2B5EF4-FFF2-40B4-BE49-F238E27FC236}">
                <a16:creationId xmlns:a16="http://schemas.microsoft.com/office/drawing/2014/main" id="{D92610B4-F99A-96A8-2C7C-31A24EEE83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lang="es-CO" b="1" i="0" dirty="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b="0" i="0" dirty="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:notes">
            <a:extLst>
              <a:ext uri="{FF2B5EF4-FFF2-40B4-BE49-F238E27FC236}">
                <a16:creationId xmlns:a16="http://schemas.microsoft.com/office/drawing/2014/main" id="{87D16993-027D-FA21-2A97-0114D7358A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8956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>
          <a:extLst>
            <a:ext uri="{FF2B5EF4-FFF2-40B4-BE49-F238E27FC236}">
              <a16:creationId xmlns:a16="http://schemas.microsoft.com/office/drawing/2014/main" id="{77DE4478-CB5C-E189-24F3-F1AA1B426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>
            <a:extLst>
              <a:ext uri="{FF2B5EF4-FFF2-40B4-BE49-F238E27FC236}">
                <a16:creationId xmlns:a16="http://schemas.microsoft.com/office/drawing/2014/main" id="{9693515A-1A08-0F81-CECF-16E6223B86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2:notes">
            <a:extLst>
              <a:ext uri="{FF2B5EF4-FFF2-40B4-BE49-F238E27FC236}">
                <a16:creationId xmlns:a16="http://schemas.microsoft.com/office/drawing/2014/main" id="{ECE5F290-82EE-1A79-9682-468FB79D25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lang="es-CO" b="1" i="0" dirty="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b="0" i="0" dirty="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:notes">
            <a:extLst>
              <a:ext uri="{FF2B5EF4-FFF2-40B4-BE49-F238E27FC236}">
                <a16:creationId xmlns:a16="http://schemas.microsoft.com/office/drawing/2014/main" id="{3E3A0863-8B2C-11C0-FE97-66493B6F67A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457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>
          <a:extLst>
            <a:ext uri="{FF2B5EF4-FFF2-40B4-BE49-F238E27FC236}">
              <a16:creationId xmlns:a16="http://schemas.microsoft.com/office/drawing/2014/main" id="{EBEE0F19-C817-0D71-E441-CA4AD5102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>
            <a:extLst>
              <a:ext uri="{FF2B5EF4-FFF2-40B4-BE49-F238E27FC236}">
                <a16:creationId xmlns:a16="http://schemas.microsoft.com/office/drawing/2014/main" id="{3733B9E2-2CFD-4FEB-344E-576BE063E1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2:notes">
            <a:extLst>
              <a:ext uri="{FF2B5EF4-FFF2-40B4-BE49-F238E27FC236}">
                <a16:creationId xmlns:a16="http://schemas.microsoft.com/office/drawing/2014/main" id="{461A6002-F96F-ED41-1041-D4944DC1F4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lang="es-CO" b="1" i="0" dirty="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b="0" i="0" dirty="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:notes">
            <a:extLst>
              <a:ext uri="{FF2B5EF4-FFF2-40B4-BE49-F238E27FC236}">
                <a16:creationId xmlns:a16="http://schemas.microsoft.com/office/drawing/2014/main" id="{16E55204-EF43-9E98-07FA-646B62AC94F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8536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>
          <a:extLst>
            <a:ext uri="{FF2B5EF4-FFF2-40B4-BE49-F238E27FC236}">
              <a16:creationId xmlns:a16="http://schemas.microsoft.com/office/drawing/2014/main" id="{B2AA99CD-2961-E48E-0193-58461E8AB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>
            <a:extLst>
              <a:ext uri="{FF2B5EF4-FFF2-40B4-BE49-F238E27FC236}">
                <a16:creationId xmlns:a16="http://schemas.microsoft.com/office/drawing/2014/main" id="{0ED5B114-BA09-171F-D7FE-FEE8A4F1EA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2:notes">
            <a:extLst>
              <a:ext uri="{FF2B5EF4-FFF2-40B4-BE49-F238E27FC236}">
                <a16:creationId xmlns:a16="http://schemas.microsoft.com/office/drawing/2014/main" id="{DF89CCC6-4844-A0FE-A516-7659FA0066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lang="es-CO" b="1" i="0" dirty="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b="0" i="0" dirty="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:notes">
            <a:extLst>
              <a:ext uri="{FF2B5EF4-FFF2-40B4-BE49-F238E27FC236}">
                <a16:creationId xmlns:a16="http://schemas.microsoft.com/office/drawing/2014/main" id="{387EBBED-25ED-32C3-EBEA-50B4FDEB25C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7858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>
          <a:extLst>
            <a:ext uri="{FF2B5EF4-FFF2-40B4-BE49-F238E27FC236}">
              <a16:creationId xmlns:a16="http://schemas.microsoft.com/office/drawing/2014/main" id="{44FAB719-812B-C264-0777-AB5D14A47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>
            <a:extLst>
              <a:ext uri="{FF2B5EF4-FFF2-40B4-BE49-F238E27FC236}">
                <a16:creationId xmlns:a16="http://schemas.microsoft.com/office/drawing/2014/main" id="{C57B4293-F51A-E3BC-4C65-46C3399210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2:notes">
            <a:extLst>
              <a:ext uri="{FF2B5EF4-FFF2-40B4-BE49-F238E27FC236}">
                <a16:creationId xmlns:a16="http://schemas.microsoft.com/office/drawing/2014/main" id="{2298FAE4-3253-3DDC-8CBF-ACF3C24A08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lang="es-CO" b="1" i="0" dirty="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b="0" i="0" dirty="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:notes">
            <a:extLst>
              <a:ext uri="{FF2B5EF4-FFF2-40B4-BE49-F238E27FC236}">
                <a16:creationId xmlns:a16="http://schemas.microsoft.com/office/drawing/2014/main" id="{AF8898E2-0FCE-3028-AAE7-8AE946B526B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035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>
          <a:extLst>
            <a:ext uri="{FF2B5EF4-FFF2-40B4-BE49-F238E27FC236}">
              <a16:creationId xmlns:a16="http://schemas.microsoft.com/office/drawing/2014/main" id="{00D59118-AA98-F9DA-5D47-1CC1482E7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>
            <a:extLst>
              <a:ext uri="{FF2B5EF4-FFF2-40B4-BE49-F238E27FC236}">
                <a16:creationId xmlns:a16="http://schemas.microsoft.com/office/drawing/2014/main" id="{43AA7BD8-AEC1-F8B9-B0B0-57E9046235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2:notes">
            <a:extLst>
              <a:ext uri="{FF2B5EF4-FFF2-40B4-BE49-F238E27FC236}">
                <a16:creationId xmlns:a16="http://schemas.microsoft.com/office/drawing/2014/main" id="{A7171162-00E1-4E3B-A750-5ECC7C6D8C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lang="es-CO" b="1" i="0" dirty="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b="0" i="0" dirty="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:notes">
            <a:extLst>
              <a:ext uri="{FF2B5EF4-FFF2-40B4-BE49-F238E27FC236}">
                <a16:creationId xmlns:a16="http://schemas.microsoft.com/office/drawing/2014/main" id="{F1700CF3-A6D8-9016-389C-6F38D9627DD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2148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lang="es-CO" b="1" i="0" dirty="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b="0" i="0" dirty="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>
          <a:extLst>
            <a:ext uri="{FF2B5EF4-FFF2-40B4-BE49-F238E27FC236}">
              <a16:creationId xmlns:a16="http://schemas.microsoft.com/office/drawing/2014/main" id="{BCE40C6E-DE4C-F87C-D4DF-7A68EAD00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>
            <a:extLst>
              <a:ext uri="{FF2B5EF4-FFF2-40B4-BE49-F238E27FC236}">
                <a16:creationId xmlns:a16="http://schemas.microsoft.com/office/drawing/2014/main" id="{6AB585E0-05ED-A9BA-4838-30093C4B2C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2:notes">
            <a:extLst>
              <a:ext uri="{FF2B5EF4-FFF2-40B4-BE49-F238E27FC236}">
                <a16:creationId xmlns:a16="http://schemas.microsoft.com/office/drawing/2014/main" id="{9B3FE1CD-7806-1141-9935-10B21A80C6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lang="es-CO" b="1" i="0" dirty="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b="0" i="0" dirty="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:notes">
            <a:extLst>
              <a:ext uri="{FF2B5EF4-FFF2-40B4-BE49-F238E27FC236}">
                <a16:creationId xmlns:a16="http://schemas.microsoft.com/office/drawing/2014/main" id="{28090EA7-6DD2-6E02-2599-FEA1BB46B85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2724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>
          <a:extLst>
            <a:ext uri="{FF2B5EF4-FFF2-40B4-BE49-F238E27FC236}">
              <a16:creationId xmlns:a16="http://schemas.microsoft.com/office/drawing/2014/main" id="{0B760F37-53F8-B64A-BEF1-0865855AC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>
            <a:extLst>
              <a:ext uri="{FF2B5EF4-FFF2-40B4-BE49-F238E27FC236}">
                <a16:creationId xmlns:a16="http://schemas.microsoft.com/office/drawing/2014/main" id="{9C493BFE-5614-5F1B-EAB0-5459ED57D1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2:notes">
            <a:extLst>
              <a:ext uri="{FF2B5EF4-FFF2-40B4-BE49-F238E27FC236}">
                <a16:creationId xmlns:a16="http://schemas.microsoft.com/office/drawing/2014/main" id="{1F6C6AC2-6120-A769-716C-ADB21E717A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lang="es-CO" b="1" i="0" dirty="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b="0" i="0" dirty="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:notes">
            <a:extLst>
              <a:ext uri="{FF2B5EF4-FFF2-40B4-BE49-F238E27FC236}">
                <a16:creationId xmlns:a16="http://schemas.microsoft.com/office/drawing/2014/main" id="{F76CAA5E-5610-4ABD-5D75-4B9BC870EF0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7062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>
          <a:extLst>
            <a:ext uri="{FF2B5EF4-FFF2-40B4-BE49-F238E27FC236}">
              <a16:creationId xmlns:a16="http://schemas.microsoft.com/office/drawing/2014/main" id="{DFC96579-D33C-BC93-2D30-13FE164F2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>
            <a:extLst>
              <a:ext uri="{FF2B5EF4-FFF2-40B4-BE49-F238E27FC236}">
                <a16:creationId xmlns:a16="http://schemas.microsoft.com/office/drawing/2014/main" id="{00037B09-03E8-0AE1-E6EC-D17ED3DBC6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2:notes">
            <a:extLst>
              <a:ext uri="{FF2B5EF4-FFF2-40B4-BE49-F238E27FC236}">
                <a16:creationId xmlns:a16="http://schemas.microsoft.com/office/drawing/2014/main" id="{71A2A284-32AB-567A-7436-98154C549A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lang="es-CO" b="1" i="0" dirty="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b="0" i="0" dirty="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:notes">
            <a:extLst>
              <a:ext uri="{FF2B5EF4-FFF2-40B4-BE49-F238E27FC236}">
                <a16:creationId xmlns:a16="http://schemas.microsoft.com/office/drawing/2014/main" id="{29B19D33-F34A-1C2D-540E-A654A593B53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0159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>
          <a:extLst>
            <a:ext uri="{FF2B5EF4-FFF2-40B4-BE49-F238E27FC236}">
              <a16:creationId xmlns:a16="http://schemas.microsoft.com/office/drawing/2014/main" id="{F576A45D-CC31-799A-E86C-93B430B29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>
            <a:extLst>
              <a:ext uri="{FF2B5EF4-FFF2-40B4-BE49-F238E27FC236}">
                <a16:creationId xmlns:a16="http://schemas.microsoft.com/office/drawing/2014/main" id="{D1B325B4-DA07-C464-56A1-806DD5F0CD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2:notes">
            <a:extLst>
              <a:ext uri="{FF2B5EF4-FFF2-40B4-BE49-F238E27FC236}">
                <a16:creationId xmlns:a16="http://schemas.microsoft.com/office/drawing/2014/main" id="{796E086E-B45C-8D2F-D34E-58D7CA03D2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lang="es-CO" b="1" i="0" dirty="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b="0" i="0" dirty="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:notes">
            <a:extLst>
              <a:ext uri="{FF2B5EF4-FFF2-40B4-BE49-F238E27FC236}">
                <a16:creationId xmlns:a16="http://schemas.microsoft.com/office/drawing/2014/main" id="{0A489CD3-A725-3807-976E-E534512C182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2525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>
          <a:extLst>
            <a:ext uri="{FF2B5EF4-FFF2-40B4-BE49-F238E27FC236}">
              <a16:creationId xmlns:a16="http://schemas.microsoft.com/office/drawing/2014/main" id="{1DB0F252-DA19-5270-0E0D-CE5711E0D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>
            <a:extLst>
              <a:ext uri="{FF2B5EF4-FFF2-40B4-BE49-F238E27FC236}">
                <a16:creationId xmlns:a16="http://schemas.microsoft.com/office/drawing/2014/main" id="{8DF6BCC4-804B-F1C0-E150-9D7303B149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2:notes">
            <a:extLst>
              <a:ext uri="{FF2B5EF4-FFF2-40B4-BE49-F238E27FC236}">
                <a16:creationId xmlns:a16="http://schemas.microsoft.com/office/drawing/2014/main" id="{09116EE2-02D1-F27B-E2FA-1C7AEB1359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lang="es-CO" b="1" i="0" dirty="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b="0" i="0" dirty="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:notes">
            <a:extLst>
              <a:ext uri="{FF2B5EF4-FFF2-40B4-BE49-F238E27FC236}">
                <a16:creationId xmlns:a16="http://schemas.microsoft.com/office/drawing/2014/main" id="{F574FD4A-458A-2FE5-4785-E939968EA56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3550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>
          <a:extLst>
            <a:ext uri="{FF2B5EF4-FFF2-40B4-BE49-F238E27FC236}">
              <a16:creationId xmlns:a16="http://schemas.microsoft.com/office/drawing/2014/main" id="{BB6E247E-1E21-CC8B-F84C-E027F63B9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>
            <a:extLst>
              <a:ext uri="{FF2B5EF4-FFF2-40B4-BE49-F238E27FC236}">
                <a16:creationId xmlns:a16="http://schemas.microsoft.com/office/drawing/2014/main" id="{A64879A4-0CBD-C020-7F0C-D8E9721B5A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2:notes">
            <a:extLst>
              <a:ext uri="{FF2B5EF4-FFF2-40B4-BE49-F238E27FC236}">
                <a16:creationId xmlns:a16="http://schemas.microsoft.com/office/drawing/2014/main" id="{A6B0DD15-DFF2-894E-79DA-DDFE1750D9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lang="es-CO" b="1" i="0" dirty="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b="0" i="0" dirty="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:notes">
            <a:extLst>
              <a:ext uri="{FF2B5EF4-FFF2-40B4-BE49-F238E27FC236}">
                <a16:creationId xmlns:a16="http://schemas.microsoft.com/office/drawing/2014/main" id="{694718AD-D1BF-DC64-AD23-3370E245B04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5044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>
          <a:extLst>
            <a:ext uri="{FF2B5EF4-FFF2-40B4-BE49-F238E27FC236}">
              <a16:creationId xmlns:a16="http://schemas.microsoft.com/office/drawing/2014/main" id="{30AA5BD3-D96A-1C42-DE5A-1DC54D6BB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>
            <a:extLst>
              <a:ext uri="{FF2B5EF4-FFF2-40B4-BE49-F238E27FC236}">
                <a16:creationId xmlns:a16="http://schemas.microsoft.com/office/drawing/2014/main" id="{E6EB6756-F8C1-81E8-D0DE-3FDAFD1BAB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2:notes">
            <a:extLst>
              <a:ext uri="{FF2B5EF4-FFF2-40B4-BE49-F238E27FC236}">
                <a16:creationId xmlns:a16="http://schemas.microsoft.com/office/drawing/2014/main" id="{0A3081AC-01DF-284A-7E04-6120F7A7A5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lang="es-CO" b="1" i="0" dirty="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 b="0" i="0" dirty="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:notes">
            <a:extLst>
              <a:ext uri="{FF2B5EF4-FFF2-40B4-BE49-F238E27FC236}">
                <a16:creationId xmlns:a16="http://schemas.microsoft.com/office/drawing/2014/main" id="{78C9D8FC-12C9-FE70-DB50-8052036F441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5197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829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96943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27285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23214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81631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91927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02912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5453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131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079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77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873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834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695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410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412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573708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3470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"/>
          <p:cNvSpPr txBox="1">
            <a:spLocks noGrp="1"/>
          </p:cNvSpPr>
          <p:nvPr>
            <p:ph type="ctrTitle"/>
          </p:nvPr>
        </p:nvSpPr>
        <p:spPr>
          <a:xfrm>
            <a:off x="-1430023" y="2955183"/>
            <a:ext cx="12192000" cy="94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mes New Roman"/>
              <a:buNone/>
            </a:pPr>
            <a:r>
              <a:rPr lang="es-CO" dirty="0">
                <a:latin typeface="Times New Roman"/>
                <a:ea typeface="Times New Roman"/>
                <a:cs typeface="Times New Roman"/>
                <a:sym typeface="Times New Roman"/>
              </a:rPr>
              <a:t>PROYECTO AI-RAG</a:t>
            </a:r>
            <a:endParaRPr dirty="0"/>
          </a:p>
        </p:txBody>
      </p:sp>
      <p:sp>
        <p:nvSpPr>
          <p:cNvPr id="150" name="Google Shape;150;p1"/>
          <p:cNvSpPr txBox="1">
            <a:spLocks noGrp="1"/>
          </p:cNvSpPr>
          <p:nvPr>
            <p:ph type="subTitle" idx="1"/>
          </p:nvPr>
        </p:nvSpPr>
        <p:spPr>
          <a:xfrm>
            <a:off x="270185" y="160758"/>
            <a:ext cx="11978339" cy="232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lang="es-CO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lang="es-CO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C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INTEGRANTES:</a:t>
            </a:r>
          </a:p>
          <a:p>
            <a:pPr lvl="6" algn="l">
              <a:spcBef>
                <a:spcPts val="1000"/>
              </a:spcBef>
              <a:buClr>
                <a:schemeClr val="lt1"/>
              </a:buClr>
              <a:buSzPts val="2000"/>
            </a:pPr>
            <a:r>
              <a:rPr lang="es-C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LINA LIZETH LONDOÑO MARÍN</a:t>
            </a:r>
          </a:p>
          <a:p>
            <a:pPr lvl="6" algn="l">
              <a:spcBef>
                <a:spcPts val="1000"/>
              </a:spcBef>
              <a:buClr>
                <a:schemeClr val="lt1"/>
              </a:buClr>
              <a:buSzPts val="2000"/>
            </a:pPr>
            <a:r>
              <a:rPr lang="es-C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LEANDRO RIVERA RÍOS</a:t>
            </a:r>
          </a:p>
          <a:p>
            <a:pPr lvl="6" algn="l">
              <a:spcBef>
                <a:spcPts val="1000"/>
              </a:spcBef>
              <a:buClr>
                <a:schemeClr val="lt1"/>
              </a:buClr>
              <a:buSzPts val="2000"/>
            </a:pPr>
            <a:r>
              <a:rPr lang="es-C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BALMER VALENCIA BANGUERO</a:t>
            </a:r>
          </a:p>
        </p:txBody>
      </p:sp>
      <p:sp>
        <p:nvSpPr>
          <p:cNvPr id="151" name="Google Shape;151;p1"/>
          <p:cNvSpPr txBox="1"/>
          <p:nvPr/>
        </p:nvSpPr>
        <p:spPr>
          <a:xfrm>
            <a:off x="270185" y="4375179"/>
            <a:ext cx="11814983" cy="1498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lang="es-C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lang="es-C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s-CO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DOCENTE: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s-CO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SANDRA LUCIA GUAÑARITA FERNANDEZ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>
          <a:extLst>
            <a:ext uri="{FF2B5EF4-FFF2-40B4-BE49-F238E27FC236}">
              <a16:creationId xmlns:a16="http://schemas.microsoft.com/office/drawing/2014/main" id="{13975341-0C62-0BD8-C306-FE1B85266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>
            <a:extLst>
              <a:ext uri="{FF2B5EF4-FFF2-40B4-BE49-F238E27FC236}">
                <a16:creationId xmlns:a16="http://schemas.microsoft.com/office/drawing/2014/main" id="{EAF9888C-335F-1455-EFE7-2A54749BF0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433" y="921560"/>
            <a:ext cx="11010900" cy="1254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s-CO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Tecnología </a:t>
            </a:r>
            <a:r>
              <a:rPr lang="es-C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s-CO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CO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O" dirty="0"/>
              <a:t> </a:t>
            </a:r>
            <a:br>
              <a:rPr lang="es-CO" dirty="0"/>
            </a:br>
            <a:endParaRPr dirty="0"/>
          </a:p>
        </p:txBody>
      </p:sp>
      <p:sp>
        <p:nvSpPr>
          <p:cNvPr id="158" name="Google Shape;158;p2">
            <a:extLst>
              <a:ext uri="{FF2B5EF4-FFF2-40B4-BE49-F238E27FC236}">
                <a16:creationId xmlns:a16="http://schemas.microsoft.com/office/drawing/2014/main" id="{821C28DE-F1CB-CFF1-F31A-B97FD4F08FBF}"/>
              </a:ext>
            </a:extLst>
          </p:cNvPr>
          <p:cNvSpPr txBox="1"/>
          <p:nvPr/>
        </p:nvSpPr>
        <p:spPr>
          <a:xfrm>
            <a:off x="671751" y="2313150"/>
            <a:ext cx="10384264" cy="295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Procesamiento y formato de datos.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Función principal: Biblioteca de Python para manipulación y análisis de datos estructurados.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común: Ciencia de datos, análisis financiero, procesamiento de grandes volúmenes de información.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56299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>
          <a:extLst>
            <a:ext uri="{FF2B5EF4-FFF2-40B4-BE49-F238E27FC236}">
              <a16:creationId xmlns:a16="http://schemas.microsoft.com/office/drawing/2014/main" id="{E820A2CF-F967-AEE3-6833-0A6C62BBD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>
            <a:extLst>
              <a:ext uri="{FF2B5EF4-FFF2-40B4-BE49-F238E27FC236}">
                <a16:creationId xmlns:a16="http://schemas.microsoft.com/office/drawing/2014/main" id="{D17EC0CA-2B75-2CF8-3A8D-43F7A09230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433" y="921560"/>
            <a:ext cx="11010900" cy="1254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s-CO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Tecnología </a:t>
            </a:r>
            <a:r>
              <a:rPr lang="es-C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s-CO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CO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O" dirty="0"/>
              <a:t> </a:t>
            </a:r>
            <a:br>
              <a:rPr lang="es-CO" dirty="0"/>
            </a:br>
            <a:endParaRPr dirty="0"/>
          </a:p>
        </p:txBody>
      </p:sp>
      <p:sp>
        <p:nvSpPr>
          <p:cNvPr id="158" name="Google Shape;158;p2">
            <a:extLst>
              <a:ext uri="{FF2B5EF4-FFF2-40B4-BE49-F238E27FC236}">
                <a16:creationId xmlns:a16="http://schemas.microsoft.com/office/drawing/2014/main" id="{F648EA83-24FE-D5AA-6799-6BAD7693568D}"/>
              </a:ext>
            </a:extLst>
          </p:cNvPr>
          <p:cNvSpPr txBox="1"/>
          <p:nvPr/>
        </p:nvSpPr>
        <p:spPr>
          <a:xfrm>
            <a:off x="358433" y="2313149"/>
            <a:ext cx="10384264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Conexión a la base de datos para ejecución SQL.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lt1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Función principal: Sistema de gestión de bases de datos relacional (RDBMS) de código abierto.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lt1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Uso común: Almacenamiento y gestión de datos en aplicaciones web, sistemas empresariales y análisis de datos.</a:t>
            </a:r>
            <a:endParaRPr sz="2400" dirty="0">
              <a:solidFill>
                <a:schemeClr val="lt1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04780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>
          <a:extLst>
            <a:ext uri="{FF2B5EF4-FFF2-40B4-BE49-F238E27FC236}">
              <a16:creationId xmlns:a16="http://schemas.microsoft.com/office/drawing/2014/main" id="{884F29FA-BA0A-0E43-29C1-47BF94AC9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>
            <a:extLst>
              <a:ext uri="{FF2B5EF4-FFF2-40B4-BE49-F238E27FC236}">
                <a16:creationId xmlns:a16="http://schemas.microsoft.com/office/drawing/2014/main" id="{66E270AC-47B8-4F58-6CA9-94261DBB79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402" y="861566"/>
            <a:ext cx="11010900" cy="137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s-CO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Tecnología </a:t>
            </a:r>
            <a:r>
              <a:rPr lang="es-CO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Dotenv</a:t>
            </a:r>
            <a:br>
              <a:rPr lang="es-CO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CO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O" dirty="0"/>
              <a:t> </a:t>
            </a:r>
            <a:br>
              <a:rPr lang="es-CO" dirty="0"/>
            </a:br>
            <a:endParaRPr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0C1A4ED-C451-8EC5-9798-6F2D1BD31C9E}"/>
              </a:ext>
            </a:extLst>
          </p:cNvPr>
          <p:cNvSpPr txBox="1"/>
          <p:nvPr/>
        </p:nvSpPr>
        <p:spPr>
          <a:xfrm>
            <a:off x="1072793" y="2238545"/>
            <a:ext cx="968995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Gestión de variables de entorno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Función principal: Permite manejar variables de entorno de manera segura en proyectos de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común: Almacenar credenciales, claves API y configuraciones sin exponerlas en el código.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Cómo funciona: Carga automáticamente las variables definidas en un archivo .</a:t>
            </a:r>
            <a:r>
              <a:rPr lang="es-C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dentro del entorno de ejecución.</a:t>
            </a:r>
          </a:p>
        </p:txBody>
      </p:sp>
    </p:spTree>
    <p:extLst>
      <p:ext uri="{BB962C8B-B14F-4D97-AF65-F5344CB8AC3E}">
        <p14:creationId xmlns:p14="http://schemas.microsoft.com/office/powerpoint/2010/main" val="1780434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>
          <a:extLst>
            <a:ext uri="{FF2B5EF4-FFF2-40B4-BE49-F238E27FC236}">
              <a16:creationId xmlns:a16="http://schemas.microsoft.com/office/drawing/2014/main" id="{B5CEFBAE-BE5F-388F-95E4-B1B024A27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>
            <a:extLst>
              <a:ext uri="{FF2B5EF4-FFF2-40B4-BE49-F238E27FC236}">
                <a16:creationId xmlns:a16="http://schemas.microsoft.com/office/drawing/2014/main" id="{77DAD26C-B39B-7B00-5CB7-627C31EC07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433" y="921560"/>
            <a:ext cx="11010900" cy="1254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s-CO" dirty="0">
                <a:latin typeface="Times New Roman"/>
                <a:ea typeface="Times New Roman"/>
                <a:cs typeface="Times New Roman"/>
                <a:sym typeface="Times New Roman"/>
              </a:rPr>
              <a:t>Alcance</a:t>
            </a:r>
            <a:br>
              <a:rPr lang="es-CO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CO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O" dirty="0"/>
              <a:t> </a:t>
            </a:r>
            <a:br>
              <a:rPr lang="es-CO" dirty="0"/>
            </a:br>
            <a:endParaRPr dirty="0"/>
          </a:p>
        </p:txBody>
      </p:sp>
      <p:sp>
        <p:nvSpPr>
          <p:cNvPr id="158" name="Google Shape;158;p2">
            <a:extLst>
              <a:ext uri="{FF2B5EF4-FFF2-40B4-BE49-F238E27FC236}">
                <a16:creationId xmlns:a16="http://schemas.microsoft.com/office/drawing/2014/main" id="{8DC192E5-F15D-3AAA-853B-87AFE111CFAF}"/>
              </a:ext>
            </a:extLst>
          </p:cNvPr>
          <p:cNvSpPr txBox="1"/>
          <p:nvPr/>
        </p:nvSpPr>
        <p:spPr>
          <a:xfrm>
            <a:off x="1029970" y="2321024"/>
            <a:ext cx="9813900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Interpretar correctamente las consultas en lenguaje natural.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lt1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Generar consultas SQL precisas y seguras.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lt1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Extraer información correcta de la base de datos.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lt1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Manejar errores en consultas y respuestas de la API de </a:t>
            </a:r>
            <a:r>
              <a:rPr lang="es-CO" sz="2400" dirty="0" err="1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Groq</a:t>
            </a:r>
            <a:r>
              <a:rPr lang="es-CO" sz="2400" dirty="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.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lt1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Garantizar la integridad y seguridad de los datos.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37904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>
          <a:extLst>
            <a:ext uri="{FF2B5EF4-FFF2-40B4-BE49-F238E27FC236}">
              <a16:creationId xmlns:a16="http://schemas.microsoft.com/office/drawing/2014/main" id="{F9AEC0F8-2275-6F90-E83E-AAE6DB510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>
            <a:extLst>
              <a:ext uri="{FF2B5EF4-FFF2-40B4-BE49-F238E27FC236}">
                <a16:creationId xmlns:a16="http://schemas.microsoft.com/office/drawing/2014/main" id="{76D95BEB-0DA7-8BAF-AC29-C7DDD4A61B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433" y="921560"/>
            <a:ext cx="11010900" cy="1254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s-CO" dirty="0"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br>
              <a:rPr lang="es-CO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CO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O" dirty="0"/>
              <a:t> </a:t>
            </a:r>
            <a:br>
              <a:rPr lang="es-CO" dirty="0"/>
            </a:br>
            <a:endParaRPr dirty="0"/>
          </a:p>
        </p:txBody>
      </p:sp>
      <p:sp>
        <p:nvSpPr>
          <p:cNvPr id="158" name="Google Shape;158;p2">
            <a:extLst>
              <a:ext uri="{FF2B5EF4-FFF2-40B4-BE49-F238E27FC236}">
                <a16:creationId xmlns:a16="http://schemas.microsoft.com/office/drawing/2014/main" id="{79F85FF6-268D-007B-E278-FE0B356A7178}"/>
              </a:ext>
            </a:extLst>
          </p:cNvPr>
          <p:cNvSpPr txBox="1"/>
          <p:nvPr/>
        </p:nvSpPr>
        <p:spPr>
          <a:xfrm>
            <a:off x="1761490" y="2280877"/>
            <a:ext cx="98139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3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DataGenie</a:t>
            </a:r>
            <a:r>
              <a:rPr lang="es-CO" sz="3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(AI-DG)</a:t>
            </a: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56468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>
          <a:extLst>
            <a:ext uri="{FF2B5EF4-FFF2-40B4-BE49-F238E27FC236}">
              <a16:creationId xmlns:a16="http://schemas.microsoft.com/office/drawing/2014/main" id="{9BADA474-6A3D-12CD-03AE-8D4EB0CBE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>
            <a:extLst>
              <a:ext uri="{FF2B5EF4-FFF2-40B4-BE49-F238E27FC236}">
                <a16:creationId xmlns:a16="http://schemas.microsoft.com/office/drawing/2014/main" id="{C3CCBB43-6F35-D3FF-771D-B3A01F1092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433" y="921560"/>
            <a:ext cx="11010900" cy="1254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s-CO" dirty="0">
                <a:latin typeface="Times New Roman"/>
                <a:ea typeface="Times New Roman"/>
                <a:cs typeface="Times New Roman"/>
                <a:sym typeface="Times New Roman"/>
              </a:rPr>
              <a:t>Aceptación  </a:t>
            </a:r>
            <a:r>
              <a:rPr lang="es-CO" dirty="0"/>
              <a:t> </a:t>
            </a:r>
            <a:br>
              <a:rPr lang="es-CO" dirty="0"/>
            </a:br>
            <a:endParaRPr dirty="0"/>
          </a:p>
        </p:txBody>
      </p:sp>
      <p:sp>
        <p:nvSpPr>
          <p:cNvPr id="158" name="Google Shape;158;p2">
            <a:extLst>
              <a:ext uri="{FF2B5EF4-FFF2-40B4-BE49-F238E27FC236}">
                <a16:creationId xmlns:a16="http://schemas.microsoft.com/office/drawing/2014/main" id="{BCE3E5CB-3379-D804-FAC2-8AA3048383CE}"/>
              </a:ext>
            </a:extLst>
          </p:cNvPr>
          <p:cNvSpPr txBox="1"/>
          <p:nvPr/>
        </p:nvSpPr>
        <p:spPr>
          <a:xfrm>
            <a:off x="664211" y="2097998"/>
            <a:ext cx="11169356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CO"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El sistema debe interpretar correctamente las consultas en lenguaje natural para generar respuestas precisas.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lt1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Las consultas SQL deben ser seguras, optimizadas y garantizar la extracción correcta de datos.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lt1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Se debe manejar errores en consultas y respuestas de la API de </a:t>
            </a:r>
            <a:r>
              <a:rPr lang="es-CO" sz="2400" dirty="0" err="1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Groq</a:t>
            </a:r>
            <a:r>
              <a:rPr lang="es-CO" sz="2400" dirty="0">
                <a:solidFill>
                  <a:schemeClr val="lt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, asegurando la integridad y seguridad de la información.</a:t>
            </a:r>
            <a:endParaRPr sz="2400" dirty="0">
              <a:solidFill>
                <a:schemeClr val="lt1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34239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>
          <a:extLst>
            <a:ext uri="{FF2B5EF4-FFF2-40B4-BE49-F238E27FC236}">
              <a16:creationId xmlns:a16="http://schemas.microsoft.com/office/drawing/2014/main" id="{B9FA47BE-5052-DC50-249A-D26997C10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>
            <a:extLst>
              <a:ext uri="{FF2B5EF4-FFF2-40B4-BE49-F238E27FC236}">
                <a16:creationId xmlns:a16="http://schemas.microsoft.com/office/drawing/2014/main" id="{6D950D1B-E156-1EDB-DAF4-B7EF0C3635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433" y="921560"/>
            <a:ext cx="11010900" cy="1254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s-CO" dirty="0">
                <a:latin typeface="Times New Roman"/>
                <a:ea typeface="Times New Roman"/>
                <a:cs typeface="Times New Roman"/>
                <a:sym typeface="Times New Roman"/>
              </a:rPr>
              <a:t>Evaluación   </a:t>
            </a:r>
            <a:r>
              <a:rPr lang="es-CO" dirty="0"/>
              <a:t> </a:t>
            </a:r>
            <a:br>
              <a:rPr lang="es-CO" dirty="0"/>
            </a:br>
            <a:endParaRPr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49EEAE0-C217-0C63-D183-FEE8C79426A0}"/>
              </a:ext>
            </a:extLst>
          </p:cNvPr>
          <p:cNvSpPr txBox="1"/>
          <p:nvPr/>
        </p:nvSpPr>
        <p:spPr>
          <a:xfrm>
            <a:off x="358433" y="2277517"/>
            <a:ext cx="1173778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Todos los defectos críticos hayan sido corregidos y verificados.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sistema cumpla con los criterios de aceptación establecidos por el usuario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Precisión en la interpretación del lenguaje natural y generación de consultas SQL correctas.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Eficiencia y seguridad en la extracción de datos desde la base de datos MySQL.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Manejo adecuado de errores en consultas y respuestas de la API de </a:t>
            </a:r>
            <a:r>
              <a:rPr lang="es-C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Groq</a:t>
            </a: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Cumplimiento de los estándares de integridad y protección de datos.</a:t>
            </a:r>
          </a:p>
        </p:txBody>
      </p:sp>
    </p:spTree>
    <p:extLst>
      <p:ext uri="{BB962C8B-B14F-4D97-AF65-F5344CB8AC3E}">
        <p14:creationId xmlns:p14="http://schemas.microsoft.com/office/powerpoint/2010/main" val="546578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>
          <a:extLst>
            <a:ext uri="{FF2B5EF4-FFF2-40B4-BE49-F238E27FC236}">
              <a16:creationId xmlns:a16="http://schemas.microsoft.com/office/drawing/2014/main" id="{15B77419-30E4-F47C-6596-78E701F51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>
            <a:extLst>
              <a:ext uri="{FF2B5EF4-FFF2-40B4-BE49-F238E27FC236}">
                <a16:creationId xmlns:a16="http://schemas.microsoft.com/office/drawing/2014/main" id="{EC0FCAB2-95A1-941A-30AD-019013BED2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433" y="921560"/>
            <a:ext cx="11010900" cy="1254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s-CO" dirty="0">
                <a:latin typeface="Times New Roman"/>
                <a:ea typeface="Times New Roman"/>
                <a:cs typeface="Times New Roman"/>
                <a:sym typeface="Times New Roman"/>
              </a:rPr>
              <a:t>Final   </a:t>
            </a:r>
            <a:r>
              <a:rPr lang="es-CO" dirty="0"/>
              <a:t> </a:t>
            </a:r>
            <a:br>
              <a:rPr lang="es-CO" dirty="0"/>
            </a:br>
            <a:endParaRPr dirty="0"/>
          </a:p>
        </p:txBody>
      </p:sp>
      <p:sp>
        <p:nvSpPr>
          <p:cNvPr id="158" name="Google Shape;158;p2">
            <a:extLst>
              <a:ext uri="{FF2B5EF4-FFF2-40B4-BE49-F238E27FC236}">
                <a16:creationId xmlns:a16="http://schemas.microsoft.com/office/drawing/2014/main" id="{5770CB58-0258-00AE-BE03-2E4720768DF6}"/>
              </a:ext>
            </a:extLst>
          </p:cNvPr>
          <p:cNvSpPr txBox="1"/>
          <p:nvPr/>
        </p:nvSpPr>
        <p:spPr>
          <a:xfrm>
            <a:off x="1761490" y="2280877"/>
            <a:ext cx="98139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3600" dirty="0">
                <a:solidFill>
                  <a:schemeClr val="lt1"/>
                </a:solidFill>
                <a:latin typeface="Times New Roman"/>
                <a:ea typeface="Century Gothic"/>
                <a:cs typeface="Times New Roman"/>
                <a:sym typeface="Times New Roman"/>
              </a:rPr>
              <a:t>Gracias</a:t>
            </a: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1089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>
            <a:spLocks noGrp="1"/>
          </p:cNvSpPr>
          <p:nvPr>
            <p:ph type="title"/>
          </p:nvPr>
        </p:nvSpPr>
        <p:spPr>
          <a:xfrm>
            <a:off x="358433" y="921560"/>
            <a:ext cx="11010900" cy="1254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s-CO" dirty="0">
                <a:latin typeface="Times New Roman"/>
                <a:ea typeface="Times New Roman"/>
                <a:cs typeface="Times New Roman"/>
                <a:sym typeface="Times New Roman"/>
              </a:rPr>
              <a:t>Organización  </a:t>
            </a:r>
            <a:r>
              <a:rPr lang="es-CO" dirty="0"/>
              <a:t> </a:t>
            </a:r>
            <a:br>
              <a:rPr lang="es-CO" dirty="0"/>
            </a:br>
            <a:endParaRPr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7DE1014-386A-F3C5-BFD8-FFE1293B1D92}"/>
              </a:ext>
            </a:extLst>
          </p:cNvPr>
          <p:cNvSpPr txBox="1"/>
          <p:nvPr/>
        </p:nvSpPr>
        <p:spPr>
          <a:xfrm>
            <a:off x="450700" y="2176487"/>
            <a:ext cx="117413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Nombre de la organización: Bancolombia S.A.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Sector: Banca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Ubicación: Medellín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Misión: Proveemos acceso a productos y servicios financieros y no financieros para personas, empresas, pymes y gobiernos que abren oportunidades al crecimiento y a la prosperidad.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Visión: Lograr la más alta recomendación siendo una Banca más Humana.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>
          <a:extLst>
            <a:ext uri="{FF2B5EF4-FFF2-40B4-BE49-F238E27FC236}">
              <a16:creationId xmlns:a16="http://schemas.microsoft.com/office/drawing/2014/main" id="{26154BDD-BBBA-BDAB-ED18-2377A7201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>
            <a:extLst>
              <a:ext uri="{FF2B5EF4-FFF2-40B4-BE49-F238E27FC236}">
                <a16:creationId xmlns:a16="http://schemas.microsoft.com/office/drawing/2014/main" id="{94CAF750-95EA-F184-3042-3441190CBC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433" y="921560"/>
            <a:ext cx="11010900" cy="1254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s-CO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Planteamiento del problema</a:t>
            </a:r>
            <a:br>
              <a:rPr lang="es-CO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CO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O" dirty="0"/>
              <a:t> </a:t>
            </a:r>
            <a:br>
              <a:rPr lang="es-CO" dirty="0"/>
            </a:br>
            <a:endParaRPr dirty="0"/>
          </a:p>
        </p:txBody>
      </p:sp>
      <p:sp>
        <p:nvSpPr>
          <p:cNvPr id="158" name="Google Shape;158;p2">
            <a:extLst>
              <a:ext uri="{FF2B5EF4-FFF2-40B4-BE49-F238E27FC236}">
                <a16:creationId xmlns:a16="http://schemas.microsoft.com/office/drawing/2014/main" id="{FD0CEBDF-47F6-1D7E-8F44-FD28DCAFFBAC}"/>
              </a:ext>
            </a:extLst>
          </p:cNvPr>
          <p:cNvSpPr txBox="1"/>
          <p:nvPr/>
        </p:nvSpPr>
        <p:spPr>
          <a:xfrm>
            <a:off x="564490" y="2280877"/>
            <a:ext cx="11010900" cy="237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proceso manual de creación de consultas SQL presenta dificultades significativas que impactan negativamente en el flujo de trabajo del área de integración de datos y en la operación general de la organización.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CO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Estas dificultades se evidencian por los siguientes síntomas.</a:t>
            </a:r>
            <a:endParaRPr lang="es-CO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96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>
          <a:extLst>
            <a:ext uri="{FF2B5EF4-FFF2-40B4-BE49-F238E27FC236}">
              <a16:creationId xmlns:a16="http://schemas.microsoft.com/office/drawing/2014/main" id="{DF0AF217-2787-671D-5660-38B35890B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>
            <a:extLst>
              <a:ext uri="{FF2B5EF4-FFF2-40B4-BE49-F238E27FC236}">
                <a16:creationId xmlns:a16="http://schemas.microsoft.com/office/drawing/2014/main" id="{64AB68B4-50BC-65CA-AF2A-5BB89F8C16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433" y="921560"/>
            <a:ext cx="11010900" cy="1254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s-CO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Planteamiento del problema … Continuación </a:t>
            </a:r>
            <a:br>
              <a:rPr lang="es-CO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CO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O" dirty="0"/>
              <a:t> </a:t>
            </a:r>
            <a:br>
              <a:rPr lang="es-CO" dirty="0"/>
            </a:br>
            <a:endParaRPr dirty="0"/>
          </a:p>
        </p:txBody>
      </p:sp>
      <p:sp>
        <p:nvSpPr>
          <p:cNvPr id="158" name="Google Shape;158;p2">
            <a:extLst>
              <a:ext uri="{FF2B5EF4-FFF2-40B4-BE49-F238E27FC236}">
                <a16:creationId xmlns:a16="http://schemas.microsoft.com/office/drawing/2014/main" id="{23BD0B3E-F3F7-3712-F2F4-D9395F9F9C01}"/>
              </a:ext>
            </a:extLst>
          </p:cNvPr>
          <p:cNvSpPr txBox="1"/>
          <p:nvPr/>
        </p:nvSpPr>
        <p:spPr>
          <a:xfrm>
            <a:off x="358432" y="2185004"/>
            <a:ext cx="11722405" cy="4541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O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Retrasos en la entrega de información clave: Las solicitudes de datos provenientes de diversas áreas enfrentan tiempos prolongados de espera, ya que los analistas deben interpretar manualmente los requerimientos y generar las consultas correspondientes.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CO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O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Sobrecarga de los analistas: La dependencia exclusiva de los analistas para la creación de consultas incrementa su carga de trabajo, limitando su capacidad para realizar tareas de análisis avanzado y estratégico.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CO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O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Baja autonomía de los usuarios de negocio: La falta de herramientas intuitivas para interactuar directamente con los datos deja a los usuarios de negocio dependientes del equipo de analistas, ralentizando sus procesos de toma de decisiones.</a:t>
            </a:r>
            <a:endParaRPr lang="es-CO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9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>
          <a:extLst>
            <a:ext uri="{FF2B5EF4-FFF2-40B4-BE49-F238E27FC236}">
              <a16:creationId xmlns:a16="http://schemas.microsoft.com/office/drawing/2014/main" id="{37F9D1D2-3EDA-8E9A-568E-693030E5C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>
            <a:extLst>
              <a:ext uri="{FF2B5EF4-FFF2-40B4-BE49-F238E27FC236}">
                <a16:creationId xmlns:a16="http://schemas.microsoft.com/office/drawing/2014/main" id="{A512F96B-2EB2-B7DF-7599-E462907DE5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433" y="921560"/>
            <a:ext cx="11010900" cy="1254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s-CO" dirty="0"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br>
              <a:rPr lang="es-CO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CO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O" dirty="0"/>
              <a:t> </a:t>
            </a:r>
            <a:br>
              <a:rPr lang="es-CO" dirty="0"/>
            </a:br>
            <a:endParaRPr dirty="0"/>
          </a:p>
        </p:txBody>
      </p:sp>
      <p:sp>
        <p:nvSpPr>
          <p:cNvPr id="158" name="Google Shape;158;p2">
            <a:extLst>
              <a:ext uri="{FF2B5EF4-FFF2-40B4-BE49-F238E27FC236}">
                <a16:creationId xmlns:a16="http://schemas.microsoft.com/office/drawing/2014/main" id="{93207D75-2445-B1BB-E7E1-5D30DC67CF28}"/>
              </a:ext>
            </a:extLst>
          </p:cNvPr>
          <p:cNvSpPr txBox="1"/>
          <p:nvPr/>
        </p:nvSpPr>
        <p:spPr>
          <a:xfrm>
            <a:off x="1555433" y="2589846"/>
            <a:ext cx="9813900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Diseñar un </a:t>
            </a:r>
            <a:r>
              <a:rPr lang="es-CO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backend</a:t>
            </a:r>
            <a:r>
              <a:rPr lang="es-CO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 </a:t>
            </a:r>
            <a:r>
              <a:rPr lang="es-CO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FastAPI</a:t>
            </a:r>
            <a:r>
              <a:rPr lang="es-CO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que gestione solicitudes de usuarios, conecte con bases de datos - </a:t>
            </a:r>
            <a:r>
              <a:rPr lang="es-CO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Streamlit</a:t>
            </a:r>
            <a:r>
              <a:rPr lang="es-CO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CO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Integrar una API de modelo de lenguaje grande (LLM) para generar respuestas precisas y contextuales -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Groq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Large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endParaRPr lang="es-C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CO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endParaRPr sz="24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4796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>
          <a:extLst>
            <a:ext uri="{FF2B5EF4-FFF2-40B4-BE49-F238E27FC236}">
              <a16:creationId xmlns:a16="http://schemas.microsoft.com/office/drawing/2014/main" id="{8B850F8F-7F37-DBBA-ADDE-8D316FA0F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>
            <a:extLst>
              <a:ext uri="{FF2B5EF4-FFF2-40B4-BE49-F238E27FC236}">
                <a16:creationId xmlns:a16="http://schemas.microsoft.com/office/drawing/2014/main" id="{B7C20E8F-40F3-75AE-D666-C2BEB9B8B6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433" y="921560"/>
            <a:ext cx="11010900" cy="1254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s-CO" dirty="0">
                <a:latin typeface="Times New Roman"/>
                <a:ea typeface="Times New Roman"/>
                <a:cs typeface="Times New Roman"/>
                <a:sym typeface="Times New Roman"/>
              </a:rPr>
              <a:t>Propósito</a:t>
            </a:r>
            <a:br>
              <a:rPr lang="es-CO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CO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O" dirty="0"/>
              <a:t> </a:t>
            </a:r>
            <a:br>
              <a:rPr lang="es-CO" dirty="0"/>
            </a:br>
            <a:endParaRPr dirty="0"/>
          </a:p>
        </p:txBody>
      </p:sp>
      <p:sp>
        <p:nvSpPr>
          <p:cNvPr id="158" name="Google Shape;158;p2">
            <a:extLst>
              <a:ext uri="{FF2B5EF4-FFF2-40B4-BE49-F238E27FC236}">
                <a16:creationId xmlns:a16="http://schemas.microsoft.com/office/drawing/2014/main" id="{311CFD82-8F4F-5F35-9F1A-F983DE0B9C9F}"/>
              </a:ext>
            </a:extLst>
          </p:cNvPr>
          <p:cNvSpPr txBox="1"/>
          <p:nvPr/>
        </p:nvSpPr>
        <p:spPr>
          <a:xfrm>
            <a:off x="556633" y="2291635"/>
            <a:ext cx="98139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C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Desarrollar mecanismos que permitan optimizar las respuestas del agente en función del </a:t>
            </a:r>
            <a:r>
              <a:rPr lang="es-CO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r>
              <a:rPr lang="es-C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recibido.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endParaRPr lang="es-CO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CO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Integrar modelos de aprendizaje continuo para mejorar el comportamiento del sistema.</a:t>
            </a:r>
          </a:p>
        </p:txBody>
      </p:sp>
    </p:spTree>
    <p:extLst>
      <p:ext uri="{BB962C8B-B14F-4D97-AF65-F5344CB8AC3E}">
        <p14:creationId xmlns:p14="http://schemas.microsoft.com/office/powerpoint/2010/main" val="1428989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>
          <a:extLst>
            <a:ext uri="{FF2B5EF4-FFF2-40B4-BE49-F238E27FC236}">
              <a16:creationId xmlns:a16="http://schemas.microsoft.com/office/drawing/2014/main" id="{1FCA7055-5542-0056-52D4-CC304EF6B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>
            <a:extLst>
              <a:ext uri="{FF2B5EF4-FFF2-40B4-BE49-F238E27FC236}">
                <a16:creationId xmlns:a16="http://schemas.microsoft.com/office/drawing/2014/main" id="{F7CB25E5-5C88-0F73-8309-6B8F6D3A31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433" y="921560"/>
            <a:ext cx="11010900" cy="1254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s-CO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Tecnología 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3.9+ </a:t>
            </a:r>
            <a:br>
              <a:rPr lang="es-CO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CO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O" dirty="0"/>
              <a:t> </a:t>
            </a:r>
            <a:br>
              <a:rPr lang="es-CO" dirty="0"/>
            </a:br>
            <a:endParaRPr dirty="0"/>
          </a:p>
        </p:txBody>
      </p:sp>
      <p:sp>
        <p:nvSpPr>
          <p:cNvPr id="158" name="Google Shape;158;p2">
            <a:extLst>
              <a:ext uri="{FF2B5EF4-FFF2-40B4-BE49-F238E27FC236}">
                <a16:creationId xmlns:a16="http://schemas.microsoft.com/office/drawing/2014/main" id="{54C7CFCB-68DF-3471-3D36-35E25E11CE39}"/>
              </a:ext>
            </a:extLst>
          </p:cNvPr>
          <p:cNvSpPr txBox="1"/>
          <p:nvPr/>
        </p:nvSpPr>
        <p:spPr>
          <a:xfrm>
            <a:off x="1664462" y="5804643"/>
            <a:ext cx="10384264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6868F3B-53C5-86A9-E3D3-6009C472AA99}"/>
              </a:ext>
            </a:extLst>
          </p:cNvPr>
          <p:cNvSpPr txBox="1"/>
          <p:nvPr/>
        </p:nvSpPr>
        <p:spPr>
          <a:xfrm>
            <a:off x="527125" y="2393162"/>
            <a:ext cx="113170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Función principal: Lenguaje de programación versátil, fácil de aprender y potente para desarrollo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aplicaciones.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común: Aplicaciones web, inteligencia artificial, automatización, ciencia de datos y más.</a:t>
            </a:r>
          </a:p>
        </p:txBody>
      </p:sp>
    </p:spTree>
    <p:extLst>
      <p:ext uri="{BB962C8B-B14F-4D97-AF65-F5344CB8AC3E}">
        <p14:creationId xmlns:p14="http://schemas.microsoft.com/office/powerpoint/2010/main" val="2406399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>
          <a:extLst>
            <a:ext uri="{FF2B5EF4-FFF2-40B4-BE49-F238E27FC236}">
              <a16:creationId xmlns:a16="http://schemas.microsoft.com/office/drawing/2014/main" id="{FFE79C10-6BF9-70F6-8525-88357BF3C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>
            <a:extLst>
              <a:ext uri="{FF2B5EF4-FFF2-40B4-BE49-F238E27FC236}">
                <a16:creationId xmlns:a16="http://schemas.microsoft.com/office/drawing/2014/main" id="{A6B6D3D6-00E5-4FF5-ACBC-D1B22DA3D5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433" y="921560"/>
            <a:ext cx="11010900" cy="1254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s-CO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Tecnología </a:t>
            </a:r>
            <a:r>
              <a:rPr lang="es-CO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s-CO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CO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O" dirty="0"/>
              <a:t> </a:t>
            </a:r>
            <a:br>
              <a:rPr lang="es-CO" dirty="0"/>
            </a:br>
            <a:endParaRPr dirty="0"/>
          </a:p>
        </p:txBody>
      </p:sp>
      <p:sp>
        <p:nvSpPr>
          <p:cNvPr id="158" name="Google Shape;158;p2">
            <a:extLst>
              <a:ext uri="{FF2B5EF4-FFF2-40B4-BE49-F238E27FC236}">
                <a16:creationId xmlns:a16="http://schemas.microsoft.com/office/drawing/2014/main" id="{B64D9A0C-EB0A-D8A7-D49F-B2AEB6288AAB}"/>
              </a:ext>
            </a:extLst>
          </p:cNvPr>
          <p:cNvSpPr txBox="1"/>
          <p:nvPr/>
        </p:nvSpPr>
        <p:spPr>
          <a:xfrm>
            <a:off x="459606" y="2313150"/>
            <a:ext cx="10384264" cy="295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2400" dirty="0"/>
              <a:t>GUI interactiva para consultas y visualización de resultados.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2400" dirty="0"/>
              <a:t>Función principal: Framework en Python para crear aplicaciones web interactivas de forma sencilla.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2400" dirty="0"/>
              <a:t>Uso común: Visualización de datos, </a:t>
            </a:r>
            <a:r>
              <a:rPr lang="es-CO" sz="2400" dirty="0" err="1"/>
              <a:t>dashboards</a:t>
            </a:r>
            <a:r>
              <a:rPr lang="es-CO" sz="2400" dirty="0"/>
              <a:t>, aplicaciones de IA y herramientas interactivas.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92814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>
          <a:extLst>
            <a:ext uri="{FF2B5EF4-FFF2-40B4-BE49-F238E27FC236}">
              <a16:creationId xmlns:a16="http://schemas.microsoft.com/office/drawing/2014/main" id="{E8180907-7AA7-0324-CB5B-917688C13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>
            <a:extLst>
              <a:ext uri="{FF2B5EF4-FFF2-40B4-BE49-F238E27FC236}">
                <a16:creationId xmlns:a16="http://schemas.microsoft.com/office/drawing/2014/main" id="{22FEE7DE-EEB6-5A5E-13F0-7AE0C5C8A3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433" y="921560"/>
            <a:ext cx="11010900" cy="1254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s-CO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Tecnología </a:t>
            </a:r>
            <a:r>
              <a:rPr lang="es-CO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Groq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s-CO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CO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CO" dirty="0"/>
              <a:t> </a:t>
            </a:r>
            <a:br>
              <a:rPr lang="es-CO" dirty="0"/>
            </a:br>
            <a:endParaRPr dirty="0"/>
          </a:p>
        </p:txBody>
      </p:sp>
      <p:sp>
        <p:nvSpPr>
          <p:cNvPr id="158" name="Google Shape;158;p2">
            <a:extLst>
              <a:ext uri="{FF2B5EF4-FFF2-40B4-BE49-F238E27FC236}">
                <a16:creationId xmlns:a16="http://schemas.microsoft.com/office/drawing/2014/main" id="{04F9D695-EC22-EF55-4167-BA0D598E8A8A}"/>
              </a:ext>
            </a:extLst>
          </p:cNvPr>
          <p:cNvSpPr txBox="1"/>
          <p:nvPr/>
        </p:nvSpPr>
        <p:spPr>
          <a:xfrm>
            <a:off x="567183" y="2291634"/>
            <a:ext cx="10384264" cy="295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de comprensión del lenguaje natural para generar consultas SQL.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Función principal: Plataforma de aceleración de inteligencia artificial que optimiza la ejecución de modelos de lenguaje grandes (</a:t>
            </a:r>
            <a:r>
              <a:rPr lang="es-C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LLMs</a:t>
            </a: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común: Procesamiento ultrarrápido de modelos de IA para </a:t>
            </a:r>
            <a:r>
              <a:rPr lang="es-C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análisis de datos y generación de contenido.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92538134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2667</TotalTime>
  <Words>835</Words>
  <Application>Microsoft Office PowerPoint</Application>
  <PresentationFormat>Panorámica</PresentationFormat>
  <Paragraphs>139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Symbol</vt:lpstr>
      <vt:lpstr>Times New Roman</vt:lpstr>
      <vt:lpstr>Arial</vt:lpstr>
      <vt:lpstr>Calibri</vt:lpstr>
      <vt:lpstr>Trebuchet MS</vt:lpstr>
      <vt:lpstr>Century Gothic</vt:lpstr>
      <vt:lpstr>Berlín</vt:lpstr>
      <vt:lpstr>PROYECTO AI-RAG</vt:lpstr>
      <vt:lpstr>Organización    </vt:lpstr>
      <vt:lpstr>Planteamiento del problema     </vt:lpstr>
      <vt:lpstr>Planteamiento del problema … Continuación      </vt:lpstr>
      <vt:lpstr>Software     </vt:lpstr>
      <vt:lpstr>Propósito     </vt:lpstr>
      <vt:lpstr>Tecnología Python 3.9+      </vt:lpstr>
      <vt:lpstr>Tecnología Streamlit      </vt:lpstr>
      <vt:lpstr>Tecnología Groq      </vt:lpstr>
      <vt:lpstr>Tecnología Pandas      </vt:lpstr>
      <vt:lpstr>Tecnología MySQL      </vt:lpstr>
      <vt:lpstr>Tecnología Dotenv     </vt:lpstr>
      <vt:lpstr>Alcance     </vt:lpstr>
      <vt:lpstr>Demo     </vt:lpstr>
      <vt:lpstr>Aceptación    </vt:lpstr>
      <vt:lpstr>Evaluación     </vt:lpstr>
      <vt:lpstr>Final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CENTRADO EN LAS PERSONAS </dc:title>
  <dc:creator>Daniel !</dc:creator>
  <cp:lastModifiedBy>Balmer !</cp:lastModifiedBy>
  <cp:revision>87</cp:revision>
  <dcterms:created xsi:type="dcterms:W3CDTF">2023-02-14T17:54:03Z</dcterms:created>
  <dcterms:modified xsi:type="dcterms:W3CDTF">2025-03-08T05:35:32Z</dcterms:modified>
</cp:coreProperties>
</file>