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7" r:id="rId4"/>
    <p:sldId id="263" r:id="rId5"/>
    <p:sldId id="260" r:id="rId6"/>
    <p:sldId id="266" r:id="rId7"/>
  </p:sldIdLst>
  <p:sldSz cx="14630400" cy="8229600"/>
  <p:notesSz cx="8229600" cy="146304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Inter" panose="020B0604020202020204" charset="0"/>
      <p:regular r:id="rId13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4300" autoAdjust="0"/>
  </p:normalViewPr>
  <p:slideViewPr>
    <p:cSldViewPr snapToGrid="0" snapToObjects="1">
      <p:cViewPr varScale="1">
        <p:scale>
          <a:sx n="52" d="100"/>
          <a:sy n="52" d="100"/>
        </p:scale>
        <p:origin x="144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750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n-US" dirty="0"/>
              <a:t>Para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s-CO" dirty="0"/>
              <a:t>Proyecto de curso  de estructura de Datos y Algoritmos 2 se </a:t>
            </a:r>
            <a:r>
              <a:rPr lang="es-CO" dirty="0" err="1"/>
              <a:t>requeria</a:t>
            </a:r>
            <a:r>
              <a:rPr lang="es-CO" dirty="0"/>
              <a:t>  elaborar una plataforma web que cumpliera con ciertas características</a:t>
            </a:r>
          </a:p>
          <a:p>
            <a:r>
              <a:rPr lang="es-CO" dirty="0"/>
              <a:t>generales (considerando a Twitter como inspiración para el proyecto). Y de lo cual se debía realizar unos avances específicos.</a:t>
            </a:r>
          </a:p>
          <a:p>
            <a:r>
              <a:rPr lang="es-CO" b="1" dirty="0"/>
              <a:t>Avance 1: </a:t>
            </a:r>
            <a:r>
              <a:rPr lang="es-CO" dirty="0"/>
              <a:t>La propuesta gráfica de la plataforma.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="1" dirty="0"/>
              <a:t>Avance 2: </a:t>
            </a:r>
            <a:r>
              <a:rPr lang="es-CO" dirty="0"/>
              <a:t>Backend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b="1" dirty="0"/>
              <a:t>Avance 3: </a:t>
            </a:r>
            <a:r>
              <a:rPr lang="es-CO" dirty="0"/>
              <a:t>Incluir conexión con base de datos para la persistencia de los datos. Se sugiere utilizar </a:t>
            </a:r>
            <a:r>
              <a:rPr lang="es-CO" dirty="0" err="1"/>
              <a:t>mongoDB</a:t>
            </a:r>
            <a:endParaRPr lang="es-CO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b="1" dirty="0"/>
              <a:t>1. Arquitectura de Microservicios y MongoDB</a:t>
            </a:r>
          </a:p>
          <a:p>
            <a:r>
              <a:rPr lang="es-CO" b="1" dirty="0"/>
              <a:t>Microservicios</a:t>
            </a:r>
            <a:r>
              <a:rPr lang="es-CO" dirty="0"/>
              <a:t>: Vox está compuesto por varios servicios independientes (usuarios, publicaciones, comentarios, etc.), cada uno con su propia lógica y base de datos. </a:t>
            </a:r>
          </a:p>
          <a:p>
            <a:r>
              <a:rPr lang="es-CO" b="1" dirty="0"/>
              <a:t>Base de Datos por Servicio</a:t>
            </a:r>
            <a:r>
              <a:rPr lang="es-CO" dirty="0"/>
              <a:t>: Cada microservicio tiene su propia instancia de MongoDB, siguiendo el patrón "</a:t>
            </a:r>
            <a:r>
              <a:rPr lang="es-CO" dirty="0" err="1"/>
              <a:t>Database</a:t>
            </a:r>
            <a:r>
              <a:rPr lang="es-CO" dirty="0"/>
              <a:t> per </a:t>
            </a:r>
            <a:r>
              <a:rPr lang="es-CO" dirty="0" err="1"/>
              <a:t>Service</a:t>
            </a:r>
            <a:r>
              <a:rPr lang="es-CO" dirty="0"/>
              <a:t>", lo que permite escalabilidad y autonomía. </a:t>
            </a:r>
          </a:p>
          <a:p>
            <a:r>
              <a:rPr lang="es-CO" b="1" dirty="0"/>
              <a:t>2. Interacción de Datos entre Servicios</a:t>
            </a:r>
          </a:p>
          <a:p>
            <a:r>
              <a:rPr lang="es-CO" b="1" dirty="0"/>
              <a:t>Comunicación</a:t>
            </a:r>
            <a:r>
              <a:rPr lang="es-CO" dirty="0"/>
              <a:t>: Los microservicios se comunican entre sí a través de APIs REST, utilizando FastAPI como framework principal.</a:t>
            </a:r>
          </a:p>
          <a:p>
            <a:r>
              <a:rPr lang="es-CO" b="1" dirty="0"/>
              <a:t>Integración de Datos</a:t>
            </a:r>
            <a:r>
              <a:rPr lang="es-CO" dirty="0"/>
              <a:t>: Aunque cada servicio tiene su propia base de datos, se pueden realizar integraciones mediante llamadas a las APIs de otros servicios para obtener información necesaria.</a:t>
            </a:r>
          </a:p>
          <a:p>
            <a:r>
              <a:rPr lang="es-CO" b="1" dirty="0"/>
              <a:t>4. </a:t>
            </a:r>
            <a:r>
              <a:rPr lang="es-CO" b="1" dirty="0" err="1"/>
              <a:t>Dockerización</a:t>
            </a:r>
            <a:r>
              <a:rPr lang="es-CO" b="1" dirty="0"/>
              <a:t> del Proyecto</a:t>
            </a:r>
          </a:p>
          <a:p>
            <a:r>
              <a:rPr lang="es-CO" b="1" dirty="0"/>
              <a:t>Contenedores</a:t>
            </a:r>
            <a:r>
              <a:rPr lang="es-CO" dirty="0"/>
              <a:t>: Cada microservicio, junto con su instancia de MongoDB, se ejecuta en un contenedor Docker independiente, lo que facilita la implementación y escalabilidad. </a:t>
            </a:r>
          </a:p>
          <a:p>
            <a:r>
              <a:rPr lang="es-CO" b="1" dirty="0"/>
              <a:t>Docker </a:t>
            </a:r>
            <a:r>
              <a:rPr lang="es-CO" b="1" dirty="0" err="1"/>
              <a:t>Compose</a:t>
            </a:r>
            <a:r>
              <a:rPr lang="es-CO" dirty="0"/>
              <a:t>: Se utiliza Docker </a:t>
            </a:r>
            <a:r>
              <a:rPr lang="es-CO" dirty="0" err="1"/>
              <a:t>Compose</a:t>
            </a:r>
            <a:r>
              <a:rPr lang="es-CO" dirty="0"/>
              <a:t> para orquestar y gestionar todos los contenedores, permitiendo iniciar o detener todos los servicios con un solo comando.</a:t>
            </a:r>
          </a:p>
          <a:p>
            <a:r>
              <a:rPr lang="es-CO" b="1" dirty="0"/>
              <a:t>5. API Gateway</a:t>
            </a:r>
          </a:p>
          <a:p>
            <a:r>
              <a:rPr lang="es-CO" b="1" dirty="0"/>
              <a:t>Punto de Entrada Único</a:t>
            </a:r>
            <a:r>
              <a:rPr lang="es-CO" dirty="0"/>
              <a:t>: Un API Gateway actúa como el único punto de entrada para todas las solicitudes de los clientes, redirigiéndolas al microservicio correspondiente. </a:t>
            </a:r>
          </a:p>
          <a:p>
            <a:r>
              <a:rPr lang="es-CO" b="1" dirty="0"/>
              <a:t>Funciones Adicionales</a:t>
            </a:r>
            <a:r>
              <a:rPr lang="es-CO" dirty="0"/>
              <a:t>: Además de enrutar solicitudes, el API Gateway puede manejar autenticación, autorización, limitación de tasa y almacenamiento en caché, simplificando la interacción del cliente con los microservicios.</a:t>
            </a:r>
          </a:p>
          <a:p>
            <a:r>
              <a:rPr lang="es-CO" b="1" dirty="0"/>
              <a:t>6. Ventajas de Esta Arquitectura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Escalabilidad</a:t>
            </a:r>
            <a:r>
              <a:rPr lang="es-CO" dirty="0"/>
              <a:t>: Cada microservicio puede escalarse de forma independiente según la demanda.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Mantenibilidad</a:t>
            </a:r>
            <a:r>
              <a:rPr lang="es-CO" dirty="0"/>
              <a:t>: La separación de responsabilidades facilita el mantenimiento y la evolución del sistema.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Resiliencia</a:t>
            </a:r>
            <a:r>
              <a:rPr lang="es-CO" dirty="0"/>
              <a:t>: Si un microservicio falla, los demás pueden continuar funcionando, mejorando la disponibilidad general del sistema.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44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i="1" dirty="0"/>
              <a:t>MongoDB fue elegido por su escalabilidad y esquema flexible</a:t>
            </a:r>
            <a:r>
              <a:rPr lang="es-CO" dirty="0"/>
              <a:t>, lo que es ideal para redes sociales donde los perfiles y publicaciones varían mucho.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Referencias</a:t>
            </a:r>
            <a:r>
              <a:rPr lang="es-CO" dirty="0"/>
              <a:t>: Se usan en </a:t>
            </a:r>
            <a:r>
              <a:rPr lang="es-CO" dirty="0" err="1"/>
              <a:t>Comments</a:t>
            </a:r>
            <a:r>
              <a:rPr lang="es-CO" dirty="0"/>
              <a:t>, </a:t>
            </a:r>
            <a:r>
              <a:rPr lang="es-CO" dirty="0" err="1"/>
              <a:t>Likes</a:t>
            </a:r>
            <a:r>
              <a:rPr lang="es-CO" dirty="0"/>
              <a:t>, </a:t>
            </a:r>
            <a:r>
              <a:rPr lang="es-CO" dirty="0" err="1"/>
              <a:t>Messages</a:t>
            </a:r>
            <a:r>
              <a:rPr lang="es-CO" dirty="0"/>
              <a:t> y </a:t>
            </a:r>
            <a:r>
              <a:rPr lang="es-CO" dirty="0" err="1"/>
              <a:t>Follows</a:t>
            </a:r>
            <a:r>
              <a:rPr lang="es-CO" dirty="0"/>
              <a:t> para mantener independencia en las actualizaciones y soportar un alto volumen de escrituras.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Datos desnormalizados</a:t>
            </a:r>
            <a:r>
              <a:rPr lang="es-CO" dirty="0"/>
              <a:t>: Campos como </a:t>
            </a:r>
            <a:r>
              <a:rPr lang="es-CO" dirty="0" err="1"/>
              <a:t>likes_count</a:t>
            </a:r>
            <a:r>
              <a:rPr lang="es-CO" dirty="0"/>
              <a:t>, </a:t>
            </a:r>
            <a:r>
              <a:rPr lang="es-CO" dirty="0" err="1"/>
              <a:t>followers_count</a:t>
            </a:r>
            <a:r>
              <a:rPr lang="es-CO" dirty="0"/>
              <a:t>, y </a:t>
            </a:r>
            <a:r>
              <a:rPr lang="es-CO" dirty="0" err="1"/>
              <a:t>comments_count</a:t>
            </a:r>
            <a:r>
              <a:rPr lang="es-CO" dirty="0"/>
              <a:t> están duplicados para optimizar lecturas (</a:t>
            </a:r>
            <a:r>
              <a:rPr lang="es-CO" dirty="0" err="1"/>
              <a:t>denormalización</a:t>
            </a:r>
            <a:r>
              <a:rPr lang="es-CO" dirty="0"/>
              <a:t> controlada).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Índices</a:t>
            </a:r>
            <a:r>
              <a:rPr lang="es-CO" dirty="0"/>
              <a:t>: Se usan para optimizar consultas, por ejemplo, encontrar publicaciones recientes o usuarios por email.</a:t>
            </a:r>
          </a:p>
          <a:p>
            <a:r>
              <a:rPr lang="es-CO" b="1" dirty="0"/>
              <a:t>2. Colección </a:t>
            </a:r>
            <a:r>
              <a:rPr lang="es-CO" b="1" dirty="0" err="1"/>
              <a:t>Users</a:t>
            </a:r>
            <a:endParaRPr lang="es-CO" b="1" dirty="0"/>
          </a:p>
          <a:p>
            <a:r>
              <a:rPr lang="es-CO" dirty="0"/>
              <a:t>Contiene toda la información del perfil del usuario.</a:t>
            </a:r>
          </a:p>
          <a:p>
            <a:r>
              <a:rPr lang="es-CO" dirty="0"/>
              <a:t>json</a:t>
            </a:r>
          </a:p>
          <a:p>
            <a:r>
              <a:rPr lang="es-CO" dirty="0" err="1"/>
              <a:t>CopiarEditar</a:t>
            </a:r>
            <a:endParaRPr lang="es-CO" dirty="0"/>
          </a:p>
          <a:p>
            <a:pPr rtl="0"/>
            <a:r>
              <a:rPr lang="es-CO" dirty="0"/>
              <a:t>{ "</a:t>
            </a:r>
            <a:r>
              <a:rPr lang="es-CO" dirty="0" err="1"/>
              <a:t>user_id</a:t>
            </a:r>
            <a:r>
              <a:rPr lang="es-CO" dirty="0"/>
              <a:t>": "abc123", "name": "Laura", "email": "laura@example.com", "bio": "Me encanta programar", "</a:t>
            </a:r>
            <a:r>
              <a:rPr lang="es-CO" dirty="0" err="1"/>
              <a:t>profile_image_url</a:t>
            </a:r>
            <a:r>
              <a:rPr lang="es-CO" dirty="0"/>
              <a:t>": "...", "</a:t>
            </a:r>
            <a:r>
              <a:rPr lang="es-CO" dirty="0" err="1"/>
              <a:t>followers_count</a:t>
            </a:r>
            <a:r>
              <a:rPr lang="es-CO" dirty="0"/>
              <a:t>": 120, "</a:t>
            </a:r>
            <a:r>
              <a:rPr lang="es-CO" dirty="0" err="1"/>
              <a:t>following_count</a:t>
            </a:r>
            <a:r>
              <a:rPr lang="es-CO" dirty="0"/>
              <a:t>": 50, ... } </a:t>
            </a:r>
          </a:p>
          <a:p>
            <a:r>
              <a:rPr lang="es-CO" b="1" dirty="0"/>
              <a:t>Interacción: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/>
              <a:t>Posts</a:t>
            </a:r>
            <a:r>
              <a:rPr lang="es-CO" dirty="0"/>
              <a:t> referencian a </a:t>
            </a:r>
            <a:r>
              <a:rPr lang="es-CO" dirty="0" err="1"/>
              <a:t>Users</a:t>
            </a:r>
            <a:r>
              <a:rPr lang="es-CO" dirty="0"/>
              <a:t> por </a:t>
            </a:r>
            <a:r>
              <a:rPr lang="es-CO" dirty="0" err="1"/>
              <a:t>user_id</a:t>
            </a:r>
            <a:r>
              <a:rPr lang="es-CO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b="1" dirty="0" err="1"/>
              <a:t>Likes</a:t>
            </a:r>
            <a:r>
              <a:rPr lang="es-CO" dirty="0"/>
              <a:t>, </a:t>
            </a:r>
            <a:r>
              <a:rPr lang="es-CO" b="1" dirty="0" err="1"/>
              <a:t>Comments</a:t>
            </a:r>
            <a:r>
              <a:rPr lang="es-CO" dirty="0"/>
              <a:t>, </a:t>
            </a:r>
            <a:r>
              <a:rPr lang="es-CO" b="1" dirty="0" err="1"/>
              <a:t>Follows</a:t>
            </a:r>
            <a:r>
              <a:rPr lang="es-CO" dirty="0"/>
              <a:t>, </a:t>
            </a:r>
            <a:r>
              <a:rPr lang="es-CO" b="1" dirty="0" err="1"/>
              <a:t>Messages</a:t>
            </a:r>
            <a:r>
              <a:rPr lang="es-CO" dirty="0"/>
              <a:t>, y </a:t>
            </a:r>
            <a:r>
              <a:rPr lang="es-CO" b="1" dirty="0" err="1"/>
              <a:t>Notifications</a:t>
            </a:r>
            <a:r>
              <a:rPr lang="es-CO" dirty="0"/>
              <a:t> también utilizan </a:t>
            </a:r>
            <a:r>
              <a:rPr lang="es-CO" dirty="0" err="1"/>
              <a:t>user_id</a:t>
            </a:r>
            <a:r>
              <a:rPr lang="es-CO" dirty="0"/>
              <a:t>.</a:t>
            </a:r>
          </a:p>
          <a:p>
            <a:r>
              <a:rPr lang="es-CO" b="1" dirty="0"/>
              <a:t>Índices: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email: único para </a:t>
            </a:r>
            <a:r>
              <a:rPr lang="es-CO" dirty="0" err="1"/>
              <a:t>login</a:t>
            </a:r>
            <a:r>
              <a:rPr lang="es-CO" dirty="0"/>
              <a:t> rápido.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err="1"/>
              <a:t>user_id</a:t>
            </a:r>
            <a:r>
              <a:rPr lang="es-CO" dirty="0"/>
              <a:t>: clave primaria para búsquedas.</a:t>
            </a:r>
          </a:p>
          <a:p>
            <a:r>
              <a:rPr lang="es-CO" b="1" dirty="0"/>
              <a:t>3. Colección Posts</a:t>
            </a:r>
          </a:p>
          <a:p>
            <a:r>
              <a:rPr lang="es-CO" dirty="0"/>
              <a:t>Almacena las publicaciones del usuario. Cada documento puede contener texto, imagen y metadatos.</a:t>
            </a:r>
          </a:p>
          <a:p>
            <a:r>
              <a:rPr lang="es-CO" dirty="0"/>
              <a:t>json</a:t>
            </a:r>
          </a:p>
          <a:p>
            <a:r>
              <a:rPr lang="es-CO" dirty="0" err="1"/>
              <a:t>CopiarEditar</a:t>
            </a:r>
            <a:endParaRPr lang="es-CO" dirty="0"/>
          </a:p>
          <a:p>
            <a:pPr rtl="0"/>
            <a:r>
              <a:rPr lang="es-CO" dirty="0"/>
              <a:t>{ "_id": "post123", "</a:t>
            </a:r>
            <a:r>
              <a:rPr lang="es-CO" dirty="0" err="1"/>
              <a:t>user_id</a:t>
            </a:r>
            <a:r>
              <a:rPr lang="es-CO" dirty="0"/>
              <a:t>": "abc123", "</a:t>
            </a:r>
            <a:r>
              <a:rPr lang="es-CO" dirty="0" err="1"/>
              <a:t>content</a:t>
            </a:r>
            <a:r>
              <a:rPr lang="es-CO" dirty="0"/>
              <a:t>": "Hola mundo", "</a:t>
            </a:r>
            <a:r>
              <a:rPr lang="es-CO" dirty="0" err="1"/>
              <a:t>image_url</a:t>
            </a:r>
            <a:r>
              <a:rPr lang="es-CO" dirty="0"/>
              <a:t>": "...", "</a:t>
            </a:r>
            <a:r>
              <a:rPr lang="es-CO" dirty="0" err="1"/>
              <a:t>likes_count</a:t>
            </a:r>
            <a:r>
              <a:rPr lang="es-CO" dirty="0"/>
              <a:t>": 45, "</a:t>
            </a:r>
            <a:r>
              <a:rPr lang="es-CO" dirty="0" err="1"/>
              <a:t>comments_count</a:t>
            </a:r>
            <a:r>
              <a:rPr lang="es-CO" dirty="0"/>
              <a:t>": 8, ... } </a:t>
            </a:r>
          </a:p>
          <a:p>
            <a:r>
              <a:rPr lang="es-CO" b="1" dirty="0"/>
              <a:t>Interacción: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Relacionado con </a:t>
            </a:r>
            <a:r>
              <a:rPr lang="es-CO" dirty="0" err="1"/>
              <a:t>Users</a:t>
            </a:r>
            <a:r>
              <a:rPr lang="es-CO" dirty="0"/>
              <a:t> (quién publicó).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Relacionado con </a:t>
            </a:r>
            <a:r>
              <a:rPr lang="es-CO" dirty="0" err="1"/>
              <a:t>Likes</a:t>
            </a:r>
            <a:r>
              <a:rPr lang="es-CO" dirty="0"/>
              <a:t> y </a:t>
            </a:r>
            <a:r>
              <a:rPr lang="es-CO" dirty="0" err="1"/>
              <a:t>Comments</a:t>
            </a:r>
            <a:r>
              <a:rPr lang="es-CO" dirty="0"/>
              <a:t> (quién interactuó).</a:t>
            </a:r>
          </a:p>
          <a:p>
            <a:r>
              <a:rPr lang="es-CO" b="1" dirty="0"/>
              <a:t>Índices: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err="1"/>
              <a:t>user_id</a:t>
            </a:r>
            <a:r>
              <a:rPr lang="es-CO" dirty="0"/>
              <a:t>: para mostrar todas las publicaciones de un usuario.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err="1"/>
              <a:t>created_at</a:t>
            </a:r>
            <a:r>
              <a:rPr lang="es-CO" dirty="0"/>
              <a:t>: para ordenar publicaciones por fecha.</a:t>
            </a:r>
          </a:p>
          <a:p>
            <a:r>
              <a:rPr lang="es-CO" b="1" dirty="0"/>
              <a:t>4. Colección </a:t>
            </a:r>
            <a:r>
              <a:rPr lang="es-CO" b="1" dirty="0" err="1"/>
              <a:t>Likes</a:t>
            </a:r>
            <a:endParaRPr lang="es-CO" b="1" dirty="0"/>
          </a:p>
          <a:p>
            <a:r>
              <a:rPr lang="es-CO" dirty="0"/>
              <a:t>Registra cada “me gusta” que un usuario da a una publicación.</a:t>
            </a:r>
          </a:p>
          <a:p>
            <a:r>
              <a:rPr lang="es-CO" dirty="0"/>
              <a:t>json</a:t>
            </a:r>
          </a:p>
          <a:p>
            <a:r>
              <a:rPr lang="es-CO" dirty="0" err="1"/>
              <a:t>CopiarEditar</a:t>
            </a:r>
            <a:endParaRPr lang="es-CO" dirty="0"/>
          </a:p>
          <a:p>
            <a:pPr rtl="0"/>
            <a:r>
              <a:rPr lang="es-CO" dirty="0"/>
              <a:t>{ "</a:t>
            </a:r>
            <a:r>
              <a:rPr lang="es-CO" dirty="0" err="1"/>
              <a:t>user_id</a:t>
            </a:r>
            <a:r>
              <a:rPr lang="es-CO" dirty="0"/>
              <a:t>": "abc123", "</a:t>
            </a:r>
            <a:r>
              <a:rPr lang="es-CO" dirty="0" err="1"/>
              <a:t>post_id</a:t>
            </a:r>
            <a:r>
              <a:rPr lang="es-CO" dirty="0"/>
              <a:t>": "post123", "</a:t>
            </a:r>
            <a:r>
              <a:rPr lang="es-CO" dirty="0" err="1"/>
              <a:t>created_at</a:t>
            </a:r>
            <a:r>
              <a:rPr lang="es-CO" dirty="0"/>
              <a:t>": "2024-04-30T..." } </a:t>
            </a:r>
          </a:p>
          <a:p>
            <a:r>
              <a:rPr lang="es-CO" b="1" dirty="0"/>
              <a:t>Interacción: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Se refiere a </a:t>
            </a:r>
            <a:r>
              <a:rPr lang="es-CO" dirty="0" err="1"/>
              <a:t>Users.user_id</a:t>
            </a:r>
            <a:r>
              <a:rPr lang="es-CO" dirty="0"/>
              <a:t> y </a:t>
            </a:r>
            <a:r>
              <a:rPr lang="es-CO" dirty="0" err="1"/>
              <a:t>Posts._id</a:t>
            </a:r>
            <a:r>
              <a:rPr lang="es-CO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Se puede usar para calcular </a:t>
            </a:r>
            <a:r>
              <a:rPr lang="es-CO" dirty="0" err="1"/>
              <a:t>likes_count</a:t>
            </a:r>
            <a:r>
              <a:rPr lang="es-CO" dirty="0"/>
              <a:t>.</a:t>
            </a:r>
          </a:p>
          <a:p>
            <a:r>
              <a:rPr lang="es-CO" b="1" dirty="0"/>
              <a:t>Índice compuesto: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(</a:t>
            </a:r>
            <a:r>
              <a:rPr lang="es-CO" dirty="0" err="1"/>
              <a:t>user_id</a:t>
            </a:r>
            <a:r>
              <a:rPr lang="es-CO" dirty="0"/>
              <a:t>, </a:t>
            </a:r>
            <a:r>
              <a:rPr lang="es-CO" dirty="0" err="1"/>
              <a:t>post_id</a:t>
            </a:r>
            <a:r>
              <a:rPr lang="es-CO" dirty="0"/>
              <a:t>): evita duplicados (un usuario no puede dar like dos veces al mismo post).</a:t>
            </a:r>
          </a:p>
          <a:p>
            <a:r>
              <a:rPr lang="es-CO" b="1" dirty="0"/>
              <a:t>5. Colección </a:t>
            </a:r>
            <a:r>
              <a:rPr lang="es-CO" b="1" dirty="0" err="1"/>
              <a:t>Comments</a:t>
            </a:r>
            <a:endParaRPr lang="es-CO" b="1" dirty="0"/>
          </a:p>
          <a:p>
            <a:r>
              <a:rPr lang="es-CO" dirty="0"/>
              <a:t>Comentarios realizados en las publicaciones.</a:t>
            </a:r>
          </a:p>
          <a:p>
            <a:r>
              <a:rPr lang="es-CO" dirty="0"/>
              <a:t>json</a:t>
            </a:r>
          </a:p>
          <a:p>
            <a:r>
              <a:rPr lang="es-CO" dirty="0" err="1"/>
              <a:t>CopiarEditar</a:t>
            </a:r>
            <a:endParaRPr lang="es-CO" dirty="0"/>
          </a:p>
          <a:p>
            <a:pPr rtl="0"/>
            <a:r>
              <a:rPr lang="es-CO" dirty="0"/>
              <a:t>{ "_id": "com456", "</a:t>
            </a:r>
            <a:r>
              <a:rPr lang="es-CO" dirty="0" err="1"/>
              <a:t>post_id</a:t>
            </a:r>
            <a:r>
              <a:rPr lang="es-CO" dirty="0"/>
              <a:t>": "post123", "</a:t>
            </a:r>
            <a:r>
              <a:rPr lang="es-CO" dirty="0" err="1"/>
              <a:t>user_id</a:t>
            </a:r>
            <a:r>
              <a:rPr lang="es-CO" dirty="0"/>
              <a:t>": "abc123", "</a:t>
            </a:r>
            <a:r>
              <a:rPr lang="es-CO" dirty="0" err="1"/>
              <a:t>content</a:t>
            </a:r>
            <a:r>
              <a:rPr lang="es-CO" dirty="0"/>
              <a:t>": "Buen post!", ... } </a:t>
            </a:r>
          </a:p>
          <a:p>
            <a:r>
              <a:rPr lang="es-CO" b="1" dirty="0"/>
              <a:t>Interacción: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Se refiere al </a:t>
            </a:r>
            <a:r>
              <a:rPr lang="es-CO" dirty="0" err="1"/>
              <a:t>post_id</a:t>
            </a:r>
            <a:r>
              <a:rPr lang="es-CO" dirty="0"/>
              <a:t> y al </a:t>
            </a:r>
            <a:r>
              <a:rPr lang="es-CO" dirty="0" err="1"/>
              <a:t>user_id</a:t>
            </a:r>
            <a:r>
              <a:rPr lang="es-CO" dirty="0"/>
              <a:t>.</a:t>
            </a:r>
          </a:p>
          <a:p>
            <a:r>
              <a:rPr lang="es-CO" b="1" dirty="0"/>
              <a:t>Índices: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err="1"/>
              <a:t>post_id</a:t>
            </a:r>
            <a:r>
              <a:rPr lang="es-CO" dirty="0"/>
              <a:t>: para consultar comentarios de un post.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err="1"/>
              <a:t>created_at</a:t>
            </a:r>
            <a:r>
              <a:rPr lang="es-CO" dirty="0"/>
              <a:t>: para ordenarlos cronológicamente.</a:t>
            </a:r>
          </a:p>
          <a:p>
            <a:r>
              <a:rPr lang="es-CO" b="1" dirty="0"/>
              <a:t>6. Colección </a:t>
            </a:r>
            <a:r>
              <a:rPr lang="es-CO" b="1" dirty="0" err="1"/>
              <a:t>Follows</a:t>
            </a:r>
            <a:endParaRPr lang="es-CO" b="1" dirty="0"/>
          </a:p>
          <a:p>
            <a:r>
              <a:rPr lang="es-CO" dirty="0"/>
              <a:t>Representa relaciones entre usuarios (seguidores y seguidos).</a:t>
            </a:r>
          </a:p>
          <a:p>
            <a:r>
              <a:rPr lang="es-CO" dirty="0"/>
              <a:t>json</a:t>
            </a:r>
          </a:p>
          <a:p>
            <a:r>
              <a:rPr lang="es-CO" dirty="0" err="1"/>
              <a:t>CopiarEditar</a:t>
            </a:r>
            <a:endParaRPr lang="es-CO" dirty="0"/>
          </a:p>
          <a:p>
            <a:pPr rtl="0"/>
            <a:r>
              <a:rPr lang="es-CO" dirty="0"/>
              <a:t>{ "</a:t>
            </a:r>
            <a:r>
              <a:rPr lang="es-CO" dirty="0" err="1"/>
              <a:t>follower_id</a:t>
            </a:r>
            <a:r>
              <a:rPr lang="es-CO" dirty="0"/>
              <a:t>": "abc123", "</a:t>
            </a:r>
            <a:r>
              <a:rPr lang="es-CO" dirty="0" err="1"/>
              <a:t>followed_id</a:t>
            </a:r>
            <a:r>
              <a:rPr lang="es-CO" dirty="0"/>
              <a:t>": "xyz456", "</a:t>
            </a:r>
            <a:r>
              <a:rPr lang="es-CO" dirty="0" err="1"/>
              <a:t>created_at</a:t>
            </a:r>
            <a:r>
              <a:rPr lang="es-CO" dirty="0"/>
              <a:t>": "2024-04-30T..." } </a:t>
            </a:r>
          </a:p>
          <a:p>
            <a:r>
              <a:rPr lang="es-CO" b="1" dirty="0"/>
              <a:t>Interacción: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Ambos campos son referencias a </a:t>
            </a:r>
            <a:r>
              <a:rPr lang="es-CO" dirty="0" err="1"/>
              <a:t>Users</a:t>
            </a:r>
            <a:r>
              <a:rPr lang="es-CO" dirty="0"/>
              <a:t>.</a:t>
            </a:r>
          </a:p>
          <a:p>
            <a:r>
              <a:rPr lang="es-CO" b="1" dirty="0"/>
              <a:t>Índice compuesto: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(</a:t>
            </a:r>
            <a:r>
              <a:rPr lang="es-CO" dirty="0" err="1"/>
              <a:t>follower_id</a:t>
            </a:r>
            <a:r>
              <a:rPr lang="es-CO" dirty="0"/>
              <a:t>, </a:t>
            </a:r>
            <a:r>
              <a:rPr lang="es-CO" dirty="0" err="1"/>
              <a:t>followed_id</a:t>
            </a:r>
            <a:r>
              <a:rPr lang="es-CO" dirty="0"/>
              <a:t>): clave única para evitar seguir a la misma persona más de una vez.</a:t>
            </a:r>
          </a:p>
          <a:p>
            <a:r>
              <a:rPr lang="es-CO" b="1" dirty="0"/>
              <a:t>7. Colección </a:t>
            </a:r>
            <a:r>
              <a:rPr lang="es-CO" b="1" dirty="0" err="1"/>
              <a:t>Messages</a:t>
            </a:r>
            <a:endParaRPr lang="es-CO" b="1" dirty="0"/>
          </a:p>
          <a:p>
            <a:r>
              <a:rPr lang="es-CO" dirty="0"/>
              <a:t>Mensajes privados entre usuarios.</a:t>
            </a:r>
          </a:p>
          <a:p>
            <a:r>
              <a:rPr lang="es-CO" dirty="0"/>
              <a:t>json</a:t>
            </a:r>
          </a:p>
          <a:p>
            <a:r>
              <a:rPr lang="es-CO" dirty="0" err="1"/>
              <a:t>CopiarEditar</a:t>
            </a:r>
            <a:endParaRPr lang="es-CO" dirty="0"/>
          </a:p>
          <a:p>
            <a:pPr rtl="0"/>
            <a:r>
              <a:rPr lang="es-CO" dirty="0"/>
              <a:t>{ "_id": "msg789", "</a:t>
            </a:r>
            <a:r>
              <a:rPr lang="es-CO" dirty="0" err="1"/>
              <a:t>sender_id</a:t>
            </a:r>
            <a:r>
              <a:rPr lang="es-CO" dirty="0"/>
              <a:t>": "abc123", "</a:t>
            </a:r>
            <a:r>
              <a:rPr lang="es-CO" dirty="0" err="1"/>
              <a:t>receiver_id</a:t>
            </a:r>
            <a:r>
              <a:rPr lang="es-CO" dirty="0"/>
              <a:t>": "xyz456", "</a:t>
            </a:r>
            <a:r>
              <a:rPr lang="es-CO" dirty="0" err="1"/>
              <a:t>content</a:t>
            </a:r>
            <a:r>
              <a:rPr lang="es-CO" dirty="0"/>
              <a:t>": "Hola, ¿cómo estás?", ... } </a:t>
            </a:r>
          </a:p>
          <a:p>
            <a:r>
              <a:rPr lang="es-CO" b="1" dirty="0"/>
              <a:t>Interacción: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/>
              <a:t>Comunicación entre </a:t>
            </a:r>
            <a:r>
              <a:rPr lang="es-CO" dirty="0" err="1"/>
              <a:t>sender_id</a:t>
            </a:r>
            <a:r>
              <a:rPr lang="es-CO" dirty="0"/>
              <a:t> y </a:t>
            </a:r>
            <a:r>
              <a:rPr lang="es-CO" dirty="0" err="1"/>
              <a:t>receiver_id</a:t>
            </a:r>
            <a:r>
              <a:rPr lang="es-CO" dirty="0"/>
              <a:t> (ambos usuarios).</a:t>
            </a:r>
          </a:p>
          <a:p>
            <a:r>
              <a:rPr lang="es-CO" b="1" dirty="0"/>
              <a:t>Índices: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err="1"/>
              <a:t>sender_id</a:t>
            </a:r>
            <a:r>
              <a:rPr lang="es-CO" dirty="0"/>
              <a:t>, </a:t>
            </a:r>
            <a:r>
              <a:rPr lang="es-CO" dirty="0" err="1"/>
              <a:t>receiver_id</a:t>
            </a:r>
            <a:r>
              <a:rPr lang="es-CO" dirty="0"/>
              <a:t>: búsquedas eficientes.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err="1"/>
              <a:t>created_at</a:t>
            </a:r>
            <a:r>
              <a:rPr lang="es-CO" dirty="0"/>
              <a:t>: orden cronológico.</a:t>
            </a:r>
          </a:p>
          <a:p>
            <a:r>
              <a:rPr lang="es-CO" b="1" dirty="0"/>
              <a:t>8. Colección </a:t>
            </a:r>
            <a:r>
              <a:rPr lang="es-CO" b="1" dirty="0" err="1"/>
              <a:t>Notifications</a:t>
            </a:r>
            <a:endParaRPr lang="es-CO" b="1" dirty="0"/>
          </a:p>
          <a:p>
            <a:r>
              <a:rPr lang="es-CO" dirty="0"/>
              <a:t>Alerta a los usuarios de interacciones importantes (me gusta, comentario, seguimiento...).</a:t>
            </a:r>
          </a:p>
          <a:p>
            <a:r>
              <a:rPr lang="es-CO" dirty="0"/>
              <a:t>json</a:t>
            </a:r>
          </a:p>
          <a:p>
            <a:r>
              <a:rPr lang="es-CO" dirty="0" err="1"/>
              <a:t>CopiarEditar</a:t>
            </a:r>
            <a:endParaRPr lang="es-CO" dirty="0"/>
          </a:p>
          <a:p>
            <a:pPr rtl="0"/>
            <a:r>
              <a:rPr lang="es-CO" dirty="0"/>
              <a:t>{ "_id": "notif321", "</a:t>
            </a:r>
            <a:r>
              <a:rPr lang="es-CO" dirty="0" err="1"/>
              <a:t>user_id</a:t>
            </a:r>
            <a:r>
              <a:rPr lang="es-CO" dirty="0"/>
              <a:t>": "xyz456", "</a:t>
            </a:r>
            <a:r>
              <a:rPr lang="es-CO" dirty="0" err="1"/>
              <a:t>actor_id</a:t>
            </a:r>
            <a:r>
              <a:rPr lang="es-CO" dirty="0"/>
              <a:t>": "abc123", "</a:t>
            </a:r>
            <a:r>
              <a:rPr lang="es-CO" dirty="0" err="1"/>
              <a:t>type</a:t>
            </a:r>
            <a:r>
              <a:rPr lang="es-CO" dirty="0"/>
              <a:t>": "like", "</a:t>
            </a:r>
            <a:r>
              <a:rPr lang="es-CO" dirty="0" err="1"/>
              <a:t>post_id</a:t>
            </a:r>
            <a:r>
              <a:rPr lang="es-CO" dirty="0"/>
              <a:t>": "post123", ... } </a:t>
            </a:r>
          </a:p>
          <a:p>
            <a:r>
              <a:rPr lang="es-CO" b="1" dirty="0"/>
              <a:t>Interacción: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err="1"/>
              <a:t>user_id</a:t>
            </a:r>
            <a:r>
              <a:rPr lang="es-CO" dirty="0"/>
              <a:t>: quién recibe la notificación.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err="1"/>
              <a:t>actor_id</a:t>
            </a:r>
            <a:r>
              <a:rPr lang="es-CO" dirty="0"/>
              <a:t>: quién causó la acción.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err="1"/>
              <a:t>post_id</a:t>
            </a:r>
            <a:r>
              <a:rPr lang="es-CO" dirty="0"/>
              <a:t>: si aplica (por ejemplo, me gustó o comentario).</a:t>
            </a:r>
          </a:p>
          <a:p>
            <a:r>
              <a:rPr lang="es-CO" b="1" dirty="0"/>
              <a:t>Índices: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err="1"/>
              <a:t>user_id</a:t>
            </a:r>
            <a:r>
              <a:rPr lang="es-CO" dirty="0"/>
              <a:t>: para recuperar notificaciones rápidamente.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O" dirty="0" err="1"/>
              <a:t>created_at</a:t>
            </a:r>
            <a:r>
              <a:rPr lang="es-CO" dirty="0"/>
              <a:t>: para ordenarlas por tiempo.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Presentar</a:t>
            </a:r>
            <a:r>
              <a:rPr lang="en-US" dirty="0"/>
              <a:t> Proyecto functional  y </a:t>
            </a:r>
            <a:r>
              <a:rPr lang="en-US" dirty="0" err="1"/>
              <a:t>muestra</a:t>
            </a:r>
            <a:r>
              <a:rPr lang="en-US" dirty="0"/>
              <a:t> de codigo de las </a:t>
            </a:r>
            <a:r>
              <a:rPr lang="en-US" dirty="0" err="1"/>
              <a:t>colecciones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,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docker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3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igma.com/proto/UI31g6iqMKotPKzEPZrSvu/leo?node-id=1-943&amp;t=58YSRoVRMEH4W3dz-0&amp;scaling=scale-down&amp;content-scaling=fixed&amp;page-id=0%3A1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hyperlink" Target="https://github.com/LeoR22/Vo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808644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Base de Datos 2</a:t>
            </a:r>
            <a:endParaRPr lang="en-US" sz="4650" dirty="0">
              <a:solidFill>
                <a:schemeClr val="bg1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6389372" y="3302759"/>
            <a:ext cx="7968591" cy="2852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  <a:buSzPct val="100000"/>
            </a:pPr>
            <a:r>
              <a:rPr lang="es-CO" sz="1750" b="1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Docente: </a:t>
            </a:r>
            <a:r>
              <a:rPr lang="es-CO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Julián Rene Muñoz Burban</a:t>
            </a:r>
          </a:p>
          <a:p>
            <a:pPr>
              <a:lnSpc>
                <a:spcPts val="2850"/>
              </a:lnSpc>
              <a:buSzPct val="100000"/>
            </a:pPr>
            <a:endParaRPr lang="es-CO" sz="1750" kern="0" spc="-36" dirty="0">
              <a:solidFill>
                <a:srgbClr val="E0D6DE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>
              <a:lnSpc>
                <a:spcPts val="2850"/>
              </a:lnSpc>
              <a:buSzPct val="100000"/>
            </a:pPr>
            <a:r>
              <a:rPr lang="es-CO" sz="1750" b="1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Estudiante: </a:t>
            </a:r>
            <a:r>
              <a:rPr lang="es-CO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Leandro Rivera Ríos : 2226651</a:t>
            </a:r>
          </a:p>
          <a:p>
            <a:pPr>
              <a:lnSpc>
                <a:spcPts val="2850"/>
              </a:lnSpc>
              <a:buSzPct val="100000"/>
            </a:pPr>
            <a:endParaRPr lang="es-CO" sz="1750" kern="0" spc="-36" dirty="0">
              <a:solidFill>
                <a:srgbClr val="E0D6DE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>
              <a:lnSpc>
                <a:spcPts val="2850"/>
              </a:lnSpc>
              <a:buSzPct val="100000"/>
            </a:pPr>
            <a:r>
              <a:rPr lang="es-CO" sz="1750" b="1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FACULTAD DE INGENIERÍA</a:t>
            </a:r>
          </a:p>
          <a:p>
            <a:pPr>
              <a:lnSpc>
                <a:spcPts val="2850"/>
              </a:lnSpc>
              <a:buSzPct val="100000"/>
            </a:pPr>
            <a:r>
              <a:rPr lang="es-CO" sz="1750" b="1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UNIVERSIDAD AUTÓNOMA DE OCCIDENTE</a:t>
            </a:r>
          </a:p>
          <a:p>
            <a:pPr>
              <a:lnSpc>
                <a:spcPts val="2850"/>
              </a:lnSpc>
              <a:buSzPct val="100000"/>
            </a:pPr>
            <a:endParaRPr lang="es-CO" sz="1750" b="1" kern="0" spc="-36" dirty="0">
              <a:solidFill>
                <a:srgbClr val="E0D6DE"/>
              </a:solidFill>
              <a:latin typeface="Inter" pitchFamily="34" charset="0"/>
              <a:ea typeface="Inter" pitchFamily="34" charset="-122"/>
            </a:endParaRPr>
          </a:p>
          <a:p>
            <a:pPr>
              <a:lnSpc>
                <a:spcPts val="2850"/>
              </a:lnSpc>
              <a:buSzPct val="100000"/>
            </a:pPr>
            <a:r>
              <a:rPr lang="es-CO" sz="1750" b="1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</a:rPr>
              <a:t>30/04/2025</a:t>
            </a:r>
          </a:p>
          <a:p>
            <a:pPr>
              <a:lnSpc>
                <a:spcPts val="2850"/>
              </a:lnSpc>
              <a:buSzPct val="100000"/>
            </a:pPr>
            <a:endParaRPr lang="en-US" sz="175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60D384C-1020-CDEB-9B33-0F9B355A0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675" y="7712377"/>
            <a:ext cx="1823138" cy="49084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BC6233F-B8AF-00DC-B262-219A2295DBF3}"/>
              </a:ext>
            </a:extLst>
          </p:cNvPr>
          <p:cNvSpPr/>
          <p:nvPr/>
        </p:nvSpPr>
        <p:spPr>
          <a:xfrm>
            <a:off x="-6966" y="0"/>
            <a:ext cx="5664200" cy="822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4876B97D-A57B-4DC1-B471-6E92E7144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" y="3037415"/>
            <a:ext cx="5187950" cy="17293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34694" y="12417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650" b="1" kern="0" spc="-94" dirty="0" err="1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Diseño</a:t>
            </a:r>
            <a:r>
              <a:rPr lang="en-US" sz="4650" b="1" kern="0" spc="-94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</a:t>
            </a:r>
            <a:r>
              <a:rPr lang="en-US" sz="4650" b="1" kern="0" spc="-94" dirty="0" err="1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Prototipo</a:t>
            </a:r>
            <a:r>
              <a:rPr lang="en-US" sz="4650" b="1" kern="0" spc="-94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</a:t>
            </a:r>
            <a:endParaRPr lang="en-US" sz="4650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9820A5-C349-C468-ACAD-EA56B756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675" y="7712377"/>
            <a:ext cx="1823138" cy="49084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6B079CA-4655-8683-CF29-783D3ED0F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" y="868439"/>
            <a:ext cx="10735828" cy="71966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F3748C4-BDAA-F522-0DB5-34DE9CE424DC}"/>
              </a:ext>
            </a:extLst>
          </p:cNvPr>
          <p:cNvSpPr txBox="1"/>
          <p:nvPr/>
        </p:nvSpPr>
        <p:spPr>
          <a:xfrm>
            <a:off x="10864415" y="4117159"/>
            <a:ext cx="3179131" cy="3400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s-CO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hlinkClick r:id="rId5"/>
              </a:rPr>
              <a:t>https://www.figma.com/proto/UI31g6iqMKotPKzEPZrSvu/leo?node-id=1-943&amp;t=58YSRoVRMEH4W3dz-0&amp;scaling=scale-down&amp;content-scaling=fixed&amp;page-id=0%3A1</a:t>
            </a:r>
            <a:endParaRPr lang="es-CO" sz="1750" kern="0" spc="-36" dirty="0">
              <a:solidFill>
                <a:srgbClr val="E0D6DE"/>
              </a:solidFill>
              <a:latin typeface="Inter" pitchFamily="34" charset="0"/>
              <a:ea typeface="Inter" pitchFamily="34" charset="-122"/>
            </a:endParaRPr>
          </a:p>
          <a:p>
            <a:pPr>
              <a:lnSpc>
                <a:spcPts val="2850"/>
              </a:lnSpc>
            </a:pPr>
            <a:endParaRPr lang="es-CO" sz="1750" kern="0" spc="-36" dirty="0">
              <a:solidFill>
                <a:srgbClr val="E0D6DE"/>
              </a:solidFill>
              <a:latin typeface="Inter" pitchFamily="34" charset="0"/>
              <a:ea typeface="Inter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34694" y="12417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Arquitectura</a:t>
            </a:r>
            <a:endParaRPr lang="en-US" sz="4650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D9820A5-C349-C468-ACAD-EA56B756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675" y="7712377"/>
            <a:ext cx="1823138" cy="490845"/>
          </a:xfrm>
          <a:prstGeom prst="rect">
            <a:avLst/>
          </a:prstGeom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42CE970B-0148-E33F-00D0-58F943E3E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339" y="924422"/>
            <a:ext cx="12028046" cy="727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D66A3740-5663-6235-E184-E6E9010C98AD}"/>
              </a:ext>
            </a:extLst>
          </p:cNvPr>
          <p:cNvSpPr/>
          <p:nvPr/>
        </p:nvSpPr>
        <p:spPr>
          <a:xfrm>
            <a:off x="2223723" y="273186"/>
            <a:ext cx="9613067" cy="522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100"/>
              </a:lnSpc>
              <a:buNone/>
            </a:pPr>
            <a:r>
              <a:rPr lang="en-US" sz="4650" b="1" kern="0" spc="-94" dirty="0" err="1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</a:rPr>
              <a:t>Modelado</a:t>
            </a:r>
            <a:r>
              <a:rPr lang="en-US" sz="4650" b="1" kern="0" spc="-94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</a:rPr>
              <a:t> de </a:t>
            </a:r>
            <a:r>
              <a:rPr lang="en-US" sz="4650" b="1" kern="0" spc="-94" dirty="0" err="1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</a:rPr>
              <a:t>datos</a:t>
            </a:r>
            <a:endParaRPr lang="en-US" sz="325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74D88CA-836E-BEAB-A059-BA801AD5D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675" y="7712377"/>
            <a:ext cx="1823138" cy="49084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E1F252B-2093-D633-A98C-499C6F2AB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1133" y="968991"/>
            <a:ext cx="9591409" cy="71365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132723" y="299181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Proyecto Final</a:t>
            </a:r>
            <a:endParaRPr lang="en-US" sz="4650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7A2EC78-C443-C35A-ABC3-DDA8A6795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8675" y="7712377"/>
            <a:ext cx="1823138" cy="49084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D01FCF0-D54E-4F24-3474-461F42B757BE}"/>
              </a:ext>
            </a:extLst>
          </p:cNvPr>
          <p:cNvSpPr txBox="1"/>
          <p:nvPr/>
        </p:nvSpPr>
        <p:spPr>
          <a:xfrm>
            <a:off x="5038802" y="7712377"/>
            <a:ext cx="3456269" cy="796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s-CO" sz="1750" kern="0" spc="-36" dirty="0">
                <a:solidFill>
                  <a:srgbClr val="E0D6DE"/>
                </a:solidFill>
                <a:latin typeface="Inter" pitchFamily="34" charset="0"/>
                <a:ea typeface="Inter" pitchFamily="34" charset="-122"/>
                <a:hlinkClick r:id="rId4"/>
              </a:rPr>
              <a:t>https://github.com/LeoR22/Vox</a:t>
            </a:r>
            <a:endParaRPr lang="es-CO" sz="1750" kern="0" spc="-36" dirty="0">
              <a:solidFill>
                <a:srgbClr val="E0D6DE"/>
              </a:solidFill>
              <a:latin typeface="Inter" pitchFamily="34" charset="0"/>
              <a:ea typeface="Inter" pitchFamily="34" charset="-122"/>
            </a:endParaRPr>
          </a:p>
          <a:p>
            <a:pPr>
              <a:lnSpc>
                <a:spcPts val="2850"/>
              </a:lnSpc>
            </a:pPr>
            <a:endParaRPr lang="es-CO" sz="1750" kern="0" spc="-36" dirty="0">
              <a:solidFill>
                <a:srgbClr val="E0D6DE"/>
              </a:solidFill>
              <a:latin typeface="Inter" pitchFamily="34" charset="0"/>
              <a:ea typeface="Inter" pitchFamily="34" charset="-122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BB01281-6E79-D1C1-7C53-794891312F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51" y="1097644"/>
            <a:ext cx="12551228" cy="66147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-58345" y="0"/>
            <a:ext cx="14688746" cy="465010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922393" y="5060105"/>
            <a:ext cx="835818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650" b="1" kern="0" spc="-94" dirty="0">
                <a:solidFill>
                  <a:schemeClr val="bg1"/>
                </a:solidFill>
                <a:latin typeface="Petrona Bold" pitchFamily="34" charset="0"/>
                <a:ea typeface="Petrona Bold" pitchFamily="34" charset="-122"/>
              </a:rPr>
              <a:t>¿Preguntas?</a:t>
            </a:r>
            <a:endParaRPr lang="en-US" sz="465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88B07B-F8D7-5549-BDDD-6434D1B83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78675" y="7712377"/>
            <a:ext cx="1823138" cy="490845"/>
          </a:xfrm>
          <a:prstGeom prst="rect">
            <a:avLst/>
          </a:prstGeom>
        </p:spPr>
      </p:pic>
      <p:pic>
        <p:nvPicPr>
          <p:cNvPr id="7" name="Imagen 6" descr="Icono&#10;&#10;Descripción generada automáticamente">
            <a:extLst>
              <a:ext uri="{FF2B5EF4-FFF2-40B4-BE49-F238E27FC236}">
                <a16:creationId xmlns:a16="http://schemas.microsoft.com/office/drawing/2014/main" id="{39264E7D-5ACE-EDA2-3AE6-69D749721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7481" y="5804365"/>
            <a:ext cx="1908012" cy="190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4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1253</Words>
  <Application>Microsoft Office PowerPoint</Application>
  <PresentationFormat>Personalizado</PresentationFormat>
  <Paragraphs>122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Petrona Bold</vt:lpstr>
      <vt:lpstr>Arial</vt:lpstr>
      <vt:lpstr>Calibri</vt:lpstr>
      <vt:lpstr>Inter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Leandro Rivera Rios</cp:lastModifiedBy>
  <cp:revision>23</cp:revision>
  <dcterms:created xsi:type="dcterms:W3CDTF">2025-03-02T21:05:35Z</dcterms:created>
  <dcterms:modified xsi:type="dcterms:W3CDTF">2025-04-30T16:05:10Z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1bdff26-5887-4e5c-8426-6e404c233df0_Enabled">
    <vt:lpwstr>true</vt:lpwstr>
  </property>
  <property fmtid="{D5CDD505-2E9C-101B-9397-08002B2CF9AE}" pid="3" name="MSIP_Label_71bdff26-5887-4e5c-8426-6e404c233df0_SetDate">
    <vt:lpwstr>2025-03-02T21:12:42Z</vt:lpwstr>
  </property>
  <property fmtid="{D5CDD505-2E9C-101B-9397-08002B2CF9AE}" pid="4" name="MSIP_Label_71bdff26-5887-4e5c-8426-6e404c233df0_Method">
    <vt:lpwstr>Standard</vt:lpwstr>
  </property>
  <property fmtid="{D5CDD505-2E9C-101B-9397-08002B2CF9AE}" pid="5" name="MSIP_Label_71bdff26-5887-4e5c-8426-6e404c233df0_Name">
    <vt:lpwstr>71bdff26-5887-4e5c-8426-6e404c233df0</vt:lpwstr>
  </property>
  <property fmtid="{D5CDD505-2E9C-101B-9397-08002B2CF9AE}" pid="6" name="MSIP_Label_71bdff26-5887-4e5c-8426-6e404c233df0_SiteId">
    <vt:lpwstr>b5e244bd-c492-495b-8b10-61bfd453e423</vt:lpwstr>
  </property>
  <property fmtid="{D5CDD505-2E9C-101B-9397-08002B2CF9AE}" pid="7" name="MSIP_Label_71bdff26-5887-4e5c-8426-6e404c233df0_ActionId">
    <vt:lpwstr>4c0dad13-e47f-4539-ad86-0c921f95c1c0</vt:lpwstr>
  </property>
  <property fmtid="{D5CDD505-2E9C-101B-9397-08002B2CF9AE}" pid="8" name="MSIP_Label_71bdff26-5887-4e5c-8426-6e404c233df0_ContentBits">
    <vt:lpwstr>0</vt:lpwstr>
  </property>
</Properties>
</file>