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9" r:id="rId4"/>
    <p:sldId id="263" r:id="rId5"/>
    <p:sldId id="260" r:id="rId6"/>
    <p:sldId id="262" r:id="rId7"/>
    <p:sldId id="264" r:id="rId8"/>
    <p:sldId id="261"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FEB8DD-8418-48B7-94EE-15149CE7249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D65B948-AB50-4D9C-9663-18761CB26E7E}">
      <dgm:prSet custT="1"/>
      <dgm:spPr>
        <a:solidFill>
          <a:schemeClr val="bg2">
            <a:lumMod val="50000"/>
          </a:schemeClr>
        </a:solidFill>
      </dgm:spPr>
      <dgm:t>
        <a:bodyPr/>
        <a:lstStyle/>
        <a:p>
          <a:pPr algn="just"/>
          <a:r>
            <a:rPr lang="es-CO" sz="1600" b="1" dirty="0">
              <a:latin typeface="Times New Roman" panose="02020603050405020304" pitchFamily="18" charset="0"/>
              <a:cs typeface="Times New Roman" panose="02020603050405020304" pitchFamily="18" charset="0"/>
            </a:rPr>
            <a:t>Reconocimiento como Criterio Moral: </a:t>
          </a:r>
          <a:r>
            <a:rPr lang="es-CO" sz="1600" dirty="0">
              <a:latin typeface="Times New Roman" panose="02020603050405020304" pitchFamily="18" charset="0"/>
              <a:cs typeface="Times New Roman" panose="02020603050405020304" pitchFamily="18" charset="0"/>
            </a:rPr>
            <a:t>La pintura también aborda el reconocimiento como criterio moral, mostrando cómo las personas alcanzan una autorreferencia intacta cuando son reconocidas y confirmadas en sus derechos y facultades. La desolación y el sufrimiento presentes en "Guernica" enfatizan la importancia de reconocer la humanidad y los derechos de todas las personas, subrayando la necesidad de justicia social basada en el respeto mutuo.</a:t>
          </a:r>
          <a:endParaRPr lang="en-US" sz="1600" dirty="0">
            <a:latin typeface="Times New Roman" panose="02020603050405020304" pitchFamily="18" charset="0"/>
            <a:cs typeface="Times New Roman" panose="02020603050405020304" pitchFamily="18" charset="0"/>
          </a:endParaRPr>
        </a:p>
      </dgm:t>
    </dgm:pt>
    <dgm:pt modelId="{0C8E195C-FC2C-4528-BDD9-7B31203E1871}" type="parTrans" cxnId="{384E5B37-60FD-4261-A213-7A174C6DAAD8}">
      <dgm:prSet/>
      <dgm:spPr/>
      <dgm:t>
        <a:bodyPr/>
        <a:lstStyle/>
        <a:p>
          <a:endParaRPr lang="en-US"/>
        </a:p>
      </dgm:t>
    </dgm:pt>
    <dgm:pt modelId="{DC9AE613-AA61-43F7-B21F-6CF60B661F2C}" type="sibTrans" cxnId="{384E5B37-60FD-4261-A213-7A174C6DAAD8}">
      <dgm:prSet/>
      <dgm:spPr/>
      <dgm:t>
        <a:bodyPr/>
        <a:lstStyle/>
        <a:p>
          <a:endParaRPr lang="en-US"/>
        </a:p>
      </dgm:t>
    </dgm:pt>
    <dgm:pt modelId="{54A08266-AAE3-4E7E-860F-89AF8BE10384}">
      <dgm:prSet/>
      <dgm:spPr>
        <a:solidFill>
          <a:schemeClr val="bg2">
            <a:lumMod val="75000"/>
          </a:schemeClr>
        </a:solidFill>
      </dgm:spPr>
      <dgm:t>
        <a:bodyPr/>
        <a:lstStyle/>
        <a:p>
          <a:pPr algn="just"/>
          <a:r>
            <a:rPr lang="es-CO" b="1" dirty="0">
              <a:latin typeface="Times New Roman" panose="02020603050405020304" pitchFamily="18" charset="0"/>
              <a:cs typeface="Times New Roman" panose="02020603050405020304" pitchFamily="18" charset="0"/>
            </a:rPr>
            <a:t>Solidaridad y Participación en Proyectos en Común: </a:t>
          </a:r>
          <a:r>
            <a:rPr lang="es-CO" dirty="0">
              <a:latin typeface="Times New Roman" panose="02020603050405020304" pitchFamily="18" charset="0"/>
              <a:cs typeface="Times New Roman" panose="02020603050405020304" pitchFamily="18" charset="0"/>
            </a:rPr>
            <a:t>La solidaridad es representada a través de la empatía y el apoyo mutuo entre las víctimas y la comunidad afectada. Picasso destaca cómo la participación en proyectos comunes, como la resistencia y la lucha por la justicia, puede reafirmar el valor de las facultades individuales y promover la solidaridad entre los miembros de la comunidad. La obra enfatiza la relevancia de la participación solidaria para construir una comunidad unida y resistente frente a la adversidad.</a:t>
          </a:r>
          <a:endParaRPr lang="en-US" dirty="0">
            <a:latin typeface="Times New Roman" panose="02020603050405020304" pitchFamily="18" charset="0"/>
            <a:cs typeface="Times New Roman" panose="02020603050405020304" pitchFamily="18" charset="0"/>
          </a:endParaRPr>
        </a:p>
      </dgm:t>
    </dgm:pt>
    <dgm:pt modelId="{99574806-241E-4752-9213-EFC352835275}" type="parTrans" cxnId="{02614B59-01E5-4F87-93BF-07A9B37B7935}">
      <dgm:prSet/>
      <dgm:spPr/>
      <dgm:t>
        <a:bodyPr/>
        <a:lstStyle/>
        <a:p>
          <a:endParaRPr lang="en-US"/>
        </a:p>
      </dgm:t>
    </dgm:pt>
    <dgm:pt modelId="{A534F2F9-8D1F-4924-AEFF-A53B54797FF3}" type="sibTrans" cxnId="{02614B59-01E5-4F87-93BF-07A9B37B7935}">
      <dgm:prSet/>
      <dgm:spPr/>
      <dgm:t>
        <a:bodyPr/>
        <a:lstStyle/>
        <a:p>
          <a:endParaRPr lang="en-US"/>
        </a:p>
      </dgm:t>
    </dgm:pt>
    <dgm:pt modelId="{DCB7CEB6-BE35-4D15-B35D-6051C4A2D6C0}">
      <dgm:prSet/>
      <dgm:spPr>
        <a:solidFill>
          <a:schemeClr val="bg2">
            <a:lumMod val="25000"/>
          </a:schemeClr>
        </a:solidFill>
      </dgm:spPr>
      <dgm:t>
        <a:bodyPr/>
        <a:lstStyle/>
        <a:p>
          <a:pPr algn="just"/>
          <a:r>
            <a:rPr lang="es-CO" b="1" dirty="0">
              <a:latin typeface="Times New Roman" panose="02020603050405020304" pitchFamily="18" charset="0"/>
              <a:cs typeface="Times New Roman" panose="02020603050405020304" pitchFamily="18" charset="0"/>
            </a:rPr>
            <a:t>En síntesis, "Guernica" de Pablo Picasso es una obra histórica que aborda los conceptos de identidad, reconocimiento, solidaridad y moralidad a través de su poderosa representación del sufrimiento y la devastación causados por la guerra. La pintura resalta la importancia de la reciprocidad moral, el respeto a la identidad y los derechos individuales, y la necesidad de la solidaridad y la participación conjunta para construir una sociedad justa y cohesionada.</a:t>
          </a:r>
          <a:endParaRPr lang="en-US" dirty="0">
            <a:latin typeface="Times New Roman" panose="02020603050405020304" pitchFamily="18" charset="0"/>
            <a:cs typeface="Times New Roman" panose="02020603050405020304" pitchFamily="18" charset="0"/>
          </a:endParaRPr>
        </a:p>
      </dgm:t>
    </dgm:pt>
    <dgm:pt modelId="{6965CD70-8A1B-4F48-9E6E-A625C192FF43}" type="parTrans" cxnId="{202F1577-E371-4457-9827-3E50D210A554}">
      <dgm:prSet/>
      <dgm:spPr/>
      <dgm:t>
        <a:bodyPr/>
        <a:lstStyle/>
        <a:p>
          <a:endParaRPr lang="en-US"/>
        </a:p>
      </dgm:t>
    </dgm:pt>
    <dgm:pt modelId="{F97F50B5-0058-4D4B-861F-8B13FBA4A377}" type="sibTrans" cxnId="{202F1577-E371-4457-9827-3E50D210A554}">
      <dgm:prSet/>
      <dgm:spPr/>
      <dgm:t>
        <a:bodyPr/>
        <a:lstStyle/>
        <a:p>
          <a:endParaRPr lang="en-US"/>
        </a:p>
      </dgm:t>
    </dgm:pt>
    <dgm:pt modelId="{F12829D6-C5C6-476D-8F8E-ADFFB7EB1BE8}" type="pres">
      <dgm:prSet presAssocID="{5AFEB8DD-8418-48B7-94EE-15149CE72491}" presName="linear" presStyleCnt="0">
        <dgm:presLayoutVars>
          <dgm:animLvl val="lvl"/>
          <dgm:resizeHandles val="exact"/>
        </dgm:presLayoutVars>
      </dgm:prSet>
      <dgm:spPr/>
    </dgm:pt>
    <dgm:pt modelId="{33A65B64-8CFE-409A-928B-D34571F0C986}" type="pres">
      <dgm:prSet presAssocID="{7D65B948-AB50-4D9C-9663-18761CB26E7E}" presName="parentText" presStyleLbl="node1" presStyleIdx="0" presStyleCnt="3">
        <dgm:presLayoutVars>
          <dgm:chMax val="0"/>
          <dgm:bulletEnabled val="1"/>
        </dgm:presLayoutVars>
      </dgm:prSet>
      <dgm:spPr/>
    </dgm:pt>
    <dgm:pt modelId="{5DDAB9E7-F06F-41BD-AF65-4EE971ADE521}" type="pres">
      <dgm:prSet presAssocID="{DC9AE613-AA61-43F7-B21F-6CF60B661F2C}" presName="spacer" presStyleCnt="0"/>
      <dgm:spPr/>
    </dgm:pt>
    <dgm:pt modelId="{067C660B-0F76-4FEC-B40C-0592E97767A1}" type="pres">
      <dgm:prSet presAssocID="{54A08266-AAE3-4E7E-860F-89AF8BE10384}" presName="parentText" presStyleLbl="node1" presStyleIdx="1" presStyleCnt="3">
        <dgm:presLayoutVars>
          <dgm:chMax val="0"/>
          <dgm:bulletEnabled val="1"/>
        </dgm:presLayoutVars>
      </dgm:prSet>
      <dgm:spPr/>
    </dgm:pt>
    <dgm:pt modelId="{8BBFE211-A4D8-4031-A861-DC52DA50BC2B}" type="pres">
      <dgm:prSet presAssocID="{A534F2F9-8D1F-4924-AEFF-A53B54797FF3}" presName="spacer" presStyleCnt="0"/>
      <dgm:spPr/>
    </dgm:pt>
    <dgm:pt modelId="{1CC5B6DE-1BE9-4E6B-ACAC-F747692DF622}" type="pres">
      <dgm:prSet presAssocID="{DCB7CEB6-BE35-4D15-B35D-6051C4A2D6C0}" presName="parentText" presStyleLbl="node1" presStyleIdx="2" presStyleCnt="3">
        <dgm:presLayoutVars>
          <dgm:chMax val="0"/>
          <dgm:bulletEnabled val="1"/>
        </dgm:presLayoutVars>
      </dgm:prSet>
      <dgm:spPr/>
    </dgm:pt>
  </dgm:ptLst>
  <dgm:cxnLst>
    <dgm:cxn modelId="{384E5B37-60FD-4261-A213-7A174C6DAAD8}" srcId="{5AFEB8DD-8418-48B7-94EE-15149CE72491}" destId="{7D65B948-AB50-4D9C-9663-18761CB26E7E}" srcOrd="0" destOrd="0" parTransId="{0C8E195C-FC2C-4528-BDD9-7B31203E1871}" sibTransId="{DC9AE613-AA61-43F7-B21F-6CF60B661F2C}"/>
    <dgm:cxn modelId="{C118813C-6D89-4747-A9B0-040446F0B071}" type="presOf" srcId="{DCB7CEB6-BE35-4D15-B35D-6051C4A2D6C0}" destId="{1CC5B6DE-1BE9-4E6B-ACAC-F747692DF622}" srcOrd="0" destOrd="0" presId="urn:microsoft.com/office/officeart/2005/8/layout/vList2"/>
    <dgm:cxn modelId="{202F1577-E371-4457-9827-3E50D210A554}" srcId="{5AFEB8DD-8418-48B7-94EE-15149CE72491}" destId="{DCB7CEB6-BE35-4D15-B35D-6051C4A2D6C0}" srcOrd="2" destOrd="0" parTransId="{6965CD70-8A1B-4F48-9E6E-A625C192FF43}" sibTransId="{F97F50B5-0058-4D4B-861F-8B13FBA4A377}"/>
    <dgm:cxn modelId="{02614B59-01E5-4F87-93BF-07A9B37B7935}" srcId="{5AFEB8DD-8418-48B7-94EE-15149CE72491}" destId="{54A08266-AAE3-4E7E-860F-89AF8BE10384}" srcOrd="1" destOrd="0" parTransId="{99574806-241E-4752-9213-EFC352835275}" sibTransId="{A534F2F9-8D1F-4924-AEFF-A53B54797FF3}"/>
    <dgm:cxn modelId="{7FC58759-009C-46D4-857A-F7B2A83FA68A}" type="presOf" srcId="{5AFEB8DD-8418-48B7-94EE-15149CE72491}" destId="{F12829D6-C5C6-476D-8F8E-ADFFB7EB1BE8}" srcOrd="0" destOrd="0" presId="urn:microsoft.com/office/officeart/2005/8/layout/vList2"/>
    <dgm:cxn modelId="{F0FB3097-5E54-4D60-8A18-4555E0ADE1FE}" type="presOf" srcId="{54A08266-AAE3-4E7E-860F-89AF8BE10384}" destId="{067C660B-0F76-4FEC-B40C-0592E97767A1}" srcOrd="0" destOrd="0" presId="urn:microsoft.com/office/officeart/2005/8/layout/vList2"/>
    <dgm:cxn modelId="{8D7429C9-190D-4187-B3AC-1E9416F42B85}" type="presOf" srcId="{7D65B948-AB50-4D9C-9663-18761CB26E7E}" destId="{33A65B64-8CFE-409A-928B-D34571F0C986}" srcOrd="0" destOrd="0" presId="urn:microsoft.com/office/officeart/2005/8/layout/vList2"/>
    <dgm:cxn modelId="{DD29C7CB-F20C-4575-866B-0E3D432F872C}" type="presParOf" srcId="{F12829D6-C5C6-476D-8F8E-ADFFB7EB1BE8}" destId="{33A65B64-8CFE-409A-928B-D34571F0C986}" srcOrd="0" destOrd="0" presId="urn:microsoft.com/office/officeart/2005/8/layout/vList2"/>
    <dgm:cxn modelId="{8ED5323B-67E1-4026-9A66-263CB4A20EFC}" type="presParOf" srcId="{F12829D6-C5C6-476D-8F8E-ADFFB7EB1BE8}" destId="{5DDAB9E7-F06F-41BD-AF65-4EE971ADE521}" srcOrd="1" destOrd="0" presId="urn:microsoft.com/office/officeart/2005/8/layout/vList2"/>
    <dgm:cxn modelId="{EC54BD7B-0D57-4E1C-90E4-18CBA2F31ADA}" type="presParOf" srcId="{F12829D6-C5C6-476D-8F8E-ADFFB7EB1BE8}" destId="{067C660B-0F76-4FEC-B40C-0592E97767A1}" srcOrd="2" destOrd="0" presId="urn:microsoft.com/office/officeart/2005/8/layout/vList2"/>
    <dgm:cxn modelId="{B2B30616-5087-4391-B643-E65700DB1ADD}" type="presParOf" srcId="{F12829D6-C5C6-476D-8F8E-ADFFB7EB1BE8}" destId="{8BBFE211-A4D8-4031-A861-DC52DA50BC2B}" srcOrd="3" destOrd="0" presId="urn:microsoft.com/office/officeart/2005/8/layout/vList2"/>
    <dgm:cxn modelId="{814E297C-B42E-4CB0-8FE3-B406BD167D6E}" type="presParOf" srcId="{F12829D6-C5C6-476D-8F8E-ADFFB7EB1BE8}" destId="{1CC5B6DE-1BE9-4E6B-ACAC-F747692DF62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65B64-8CFE-409A-928B-D34571F0C986}">
      <dsp:nvSpPr>
        <dsp:cNvPr id="0" name=""/>
        <dsp:cNvSpPr/>
      </dsp:nvSpPr>
      <dsp:spPr>
        <a:xfrm>
          <a:off x="0" y="116541"/>
          <a:ext cx="6797675" cy="1774890"/>
        </a:xfrm>
        <a:prstGeom prst="roundRect">
          <a:avLst/>
        </a:prstGeom>
        <a:solidFill>
          <a:schemeClr val="bg2">
            <a:lumMod val="5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s-CO" sz="1600" b="1" kern="1200" dirty="0">
              <a:latin typeface="Times New Roman" panose="02020603050405020304" pitchFamily="18" charset="0"/>
              <a:cs typeface="Times New Roman" panose="02020603050405020304" pitchFamily="18" charset="0"/>
            </a:rPr>
            <a:t>Reconocimiento como Criterio Moral: </a:t>
          </a:r>
          <a:r>
            <a:rPr lang="es-CO" sz="1600" kern="1200" dirty="0">
              <a:latin typeface="Times New Roman" panose="02020603050405020304" pitchFamily="18" charset="0"/>
              <a:cs typeface="Times New Roman" panose="02020603050405020304" pitchFamily="18" charset="0"/>
            </a:rPr>
            <a:t>La pintura también aborda el reconocimiento como criterio moral, mostrando cómo las personas alcanzan una autorreferencia intacta cuando son reconocidas y confirmadas en sus derechos y facultades. La desolación y el sufrimiento presentes en "Guernica" enfatizan la importancia de reconocer la humanidad y los derechos de todas las personas, subrayando la necesidad de justicia social basada en el respeto mutuo.</a:t>
          </a:r>
          <a:endParaRPr lang="en-US" sz="1600" kern="1200" dirty="0">
            <a:latin typeface="Times New Roman" panose="02020603050405020304" pitchFamily="18" charset="0"/>
            <a:cs typeface="Times New Roman" panose="02020603050405020304" pitchFamily="18" charset="0"/>
          </a:endParaRPr>
        </a:p>
      </dsp:txBody>
      <dsp:txXfrm>
        <a:off x="86643" y="203184"/>
        <a:ext cx="6624389" cy="1601604"/>
      </dsp:txXfrm>
    </dsp:sp>
    <dsp:sp modelId="{067C660B-0F76-4FEC-B40C-0592E97767A1}">
      <dsp:nvSpPr>
        <dsp:cNvPr id="0" name=""/>
        <dsp:cNvSpPr/>
      </dsp:nvSpPr>
      <dsp:spPr>
        <a:xfrm>
          <a:off x="0" y="1937511"/>
          <a:ext cx="6797675" cy="1774890"/>
        </a:xfrm>
        <a:prstGeom prst="roundRect">
          <a:avLst/>
        </a:prstGeom>
        <a:solidFill>
          <a:schemeClr val="bg2">
            <a:lumMod val="7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s-CO" sz="1600" b="1" kern="1200" dirty="0">
              <a:latin typeface="Times New Roman" panose="02020603050405020304" pitchFamily="18" charset="0"/>
              <a:cs typeface="Times New Roman" panose="02020603050405020304" pitchFamily="18" charset="0"/>
            </a:rPr>
            <a:t>Solidaridad y Participación en Proyectos en Común: </a:t>
          </a:r>
          <a:r>
            <a:rPr lang="es-CO" sz="1600" kern="1200" dirty="0">
              <a:latin typeface="Times New Roman" panose="02020603050405020304" pitchFamily="18" charset="0"/>
              <a:cs typeface="Times New Roman" panose="02020603050405020304" pitchFamily="18" charset="0"/>
            </a:rPr>
            <a:t>La solidaridad es representada a través de la empatía y el apoyo mutuo entre las víctimas y la comunidad afectada. Picasso destaca cómo la participación en proyectos comunes, como la resistencia y la lucha por la justicia, puede reafirmar el valor de las facultades individuales y promover la solidaridad entre los miembros de la comunidad. La obra enfatiza la relevancia de la participación solidaria para construir una comunidad unida y resistente frente a la adversidad.</a:t>
          </a:r>
          <a:endParaRPr lang="en-US" sz="1600" kern="1200" dirty="0">
            <a:latin typeface="Times New Roman" panose="02020603050405020304" pitchFamily="18" charset="0"/>
            <a:cs typeface="Times New Roman" panose="02020603050405020304" pitchFamily="18" charset="0"/>
          </a:endParaRPr>
        </a:p>
      </dsp:txBody>
      <dsp:txXfrm>
        <a:off x="86643" y="2024154"/>
        <a:ext cx="6624389" cy="1601604"/>
      </dsp:txXfrm>
    </dsp:sp>
    <dsp:sp modelId="{1CC5B6DE-1BE9-4E6B-ACAC-F747692DF622}">
      <dsp:nvSpPr>
        <dsp:cNvPr id="0" name=""/>
        <dsp:cNvSpPr/>
      </dsp:nvSpPr>
      <dsp:spPr>
        <a:xfrm>
          <a:off x="0" y="3758481"/>
          <a:ext cx="6797675" cy="1774890"/>
        </a:xfrm>
        <a:prstGeom prst="roundRect">
          <a:avLst/>
        </a:prstGeom>
        <a:solidFill>
          <a:schemeClr val="bg2">
            <a:lumMod val="25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s-CO" sz="1600" b="1" kern="1200" dirty="0">
              <a:latin typeface="Times New Roman" panose="02020603050405020304" pitchFamily="18" charset="0"/>
              <a:cs typeface="Times New Roman" panose="02020603050405020304" pitchFamily="18" charset="0"/>
            </a:rPr>
            <a:t>En síntesis, "Guernica" de Pablo Picasso es una obra histórica que aborda los conceptos de identidad, reconocimiento, solidaridad y moralidad a través de su poderosa representación del sufrimiento y la devastación causados por la guerra. La pintura resalta la importancia de la reciprocidad moral, el respeto a la identidad y los derechos individuales, y la necesidad de la solidaridad y la participación conjunta para construir una sociedad justa y cohesionada.</a:t>
          </a:r>
          <a:endParaRPr lang="en-US" sz="1600" kern="1200" dirty="0">
            <a:latin typeface="Times New Roman" panose="02020603050405020304" pitchFamily="18" charset="0"/>
            <a:cs typeface="Times New Roman" panose="02020603050405020304" pitchFamily="18" charset="0"/>
          </a:endParaRPr>
        </a:p>
      </dsp:txBody>
      <dsp:txXfrm>
        <a:off x="86643" y="3845124"/>
        <a:ext cx="6624389" cy="16016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216D10DE-DB25-49A9-9F57-A63E1B2E3305}" type="datetimeFigureOut">
              <a:rPr lang="es-CO" smtClean="0"/>
              <a:t>5/08/2023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01C1FA9-E637-4AD8-B5D2-D5A7653A1A70}"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0322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16D10DE-DB25-49A9-9F57-A63E1B2E3305}" type="datetimeFigureOut">
              <a:rPr lang="es-CO" smtClean="0"/>
              <a:t>5/08/2023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01C1FA9-E637-4AD8-B5D2-D5A7653A1A70}" type="slidenum">
              <a:rPr lang="es-CO" smtClean="0"/>
              <a:t>‹Nº›</a:t>
            </a:fld>
            <a:endParaRPr lang="es-CO"/>
          </a:p>
        </p:txBody>
      </p:sp>
    </p:spTree>
    <p:extLst>
      <p:ext uri="{BB962C8B-B14F-4D97-AF65-F5344CB8AC3E}">
        <p14:creationId xmlns:p14="http://schemas.microsoft.com/office/powerpoint/2010/main" val="678750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16D10DE-DB25-49A9-9F57-A63E1B2E3305}" type="datetimeFigureOut">
              <a:rPr lang="es-CO" smtClean="0"/>
              <a:t>5/08/2023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01C1FA9-E637-4AD8-B5D2-D5A7653A1A70}" type="slidenum">
              <a:rPr lang="es-CO" smtClean="0"/>
              <a:t>‹Nº›</a:t>
            </a:fld>
            <a:endParaRPr lang="es-CO"/>
          </a:p>
        </p:txBody>
      </p:sp>
    </p:spTree>
    <p:extLst>
      <p:ext uri="{BB962C8B-B14F-4D97-AF65-F5344CB8AC3E}">
        <p14:creationId xmlns:p14="http://schemas.microsoft.com/office/powerpoint/2010/main" val="3331037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16D10DE-DB25-49A9-9F57-A63E1B2E3305}" type="datetimeFigureOut">
              <a:rPr lang="es-CO" smtClean="0"/>
              <a:t>5/08/2023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01C1FA9-E637-4AD8-B5D2-D5A7653A1A70}" type="slidenum">
              <a:rPr lang="es-CO" smtClean="0"/>
              <a:t>‹Nº›</a:t>
            </a:fld>
            <a:endParaRPr lang="es-CO"/>
          </a:p>
        </p:txBody>
      </p:sp>
    </p:spTree>
    <p:extLst>
      <p:ext uri="{BB962C8B-B14F-4D97-AF65-F5344CB8AC3E}">
        <p14:creationId xmlns:p14="http://schemas.microsoft.com/office/powerpoint/2010/main" val="85050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16D10DE-DB25-49A9-9F57-A63E1B2E3305}" type="datetimeFigureOut">
              <a:rPr lang="es-CO" smtClean="0"/>
              <a:t>5/08/2023</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101C1FA9-E637-4AD8-B5D2-D5A7653A1A70}" type="slidenum">
              <a:rPr lang="es-CO" smtClean="0"/>
              <a:t>‹Nº›</a:t>
            </a:fld>
            <a:endParaRPr lang="es-CO"/>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54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16D10DE-DB25-49A9-9F57-A63E1B2E3305}" type="datetimeFigureOut">
              <a:rPr lang="es-CO" smtClean="0"/>
              <a:t>5/08/2023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01C1FA9-E637-4AD8-B5D2-D5A7653A1A70}" type="slidenum">
              <a:rPr lang="es-CO" smtClean="0"/>
              <a:t>‹Nº›</a:t>
            </a:fld>
            <a:endParaRPr lang="es-CO"/>
          </a:p>
        </p:txBody>
      </p:sp>
    </p:spTree>
    <p:extLst>
      <p:ext uri="{BB962C8B-B14F-4D97-AF65-F5344CB8AC3E}">
        <p14:creationId xmlns:p14="http://schemas.microsoft.com/office/powerpoint/2010/main" val="1648562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9728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920" y="2582334"/>
            <a:ext cx="4937760" cy="33782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16D10DE-DB25-49A9-9F57-A63E1B2E3305}" type="datetimeFigureOut">
              <a:rPr lang="es-CO" smtClean="0"/>
              <a:t>5/08/2023</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101C1FA9-E637-4AD8-B5D2-D5A7653A1A70}" type="slidenum">
              <a:rPr lang="es-CO" smtClean="0"/>
              <a:t>‹Nº›</a:t>
            </a:fld>
            <a:endParaRPr lang="es-CO"/>
          </a:p>
        </p:txBody>
      </p:sp>
    </p:spTree>
    <p:extLst>
      <p:ext uri="{BB962C8B-B14F-4D97-AF65-F5344CB8AC3E}">
        <p14:creationId xmlns:p14="http://schemas.microsoft.com/office/powerpoint/2010/main" val="1635844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16D10DE-DB25-49A9-9F57-A63E1B2E3305}" type="datetimeFigureOut">
              <a:rPr lang="es-CO" smtClean="0"/>
              <a:t>5/08/2023</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101C1FA9-E637-4AD8-B5D2-D5A7653A1A70}" type="slidenum">
              <a:rPr lang="es-CO" smtClean="0"/>
              <a:t>‹Nº›</a:t>
            </a:fld>
            <a:endParaRPr lang="es-CO"/>
          </a:p>
        </p:txBody>
      </p:sp>
    </p:spTree>
    <p:extLst>
      <p:ext uri="{BB962C8B-B14F-4D97-AF65-F5344CB8AC3E}">
        <p14:creationId xmlns:p14="http://schemas.microsoft.com/office/powerpoint/2010/main" val="1655452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6D10DE-DB25-49A9-9F57-A63E1B2E3305}" type="datetimeFigureOut">
              <a:rPr lang="es-CO" smtClean="0"/>
              <a:t>5/08/2023</a:t>
            </a:fld>
            <a:endParaRPr lang="es-CO"/>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CO"/>
          </a:p>
        </p:txBody>
      </p:sp>
      <p:sp>
        <p:nvSpPr>
          <p:cNvPr id="9" name="Slide Number Placeholder 8"/>
          <p:cNvSpPr>
            <a:spLocks noGrp="1"/>
          </p:cNvSpPr>
          <p:nvPr>
            <p:ph type="sldNum" sz="quarter" idx="12"/>
          </p:nvPr>
        </p:nvSpPr>
        <p:spPr/>
        <p:txBody>
          <a:bodyPr/>
          <a:lstStyle/>
          <a:p>
            <a:fld id="{101C1FA9-E637-4AD8-B5D2-D5A7653A1A70}" type="slidenum">
              <a:rPr lang="es-CO" smtClean="0"/>
              <a:t>‹Nº›</a:t>
            </a:fld>
            <a:endParaRPr lang="es-CO"/>
          </a:p>
        </p:txBody>
      </p:sp>
    </p:spTree>
    <p:extLst>
      <p:ext uri="{BB962C8B-B14F-4D97-AF65-F5344CB8AC3E}">
        <p14:creationId xmlns:p14="http://schemas.microsoft.com/office/powerpoint/2010/main" val="1968336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16D10DE-DB25-49A9-9F57-A63E1B2E3305}" type="datetimeFigureOut">
              <a:rPr lang="es-CO" smtClean="0"/>
              <a:t>5/08/2023</a:t>
            </a:fld>
            <a:endParaRPr lang="es-CO"/>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01C1FA9-E637-4AD8-B5D2-D5A7653A1A70}" type="slidenum">
              <a:rPr lang="es-CO" smtClean="0"/>
              <a:t>‹Nº›</a:t>
            </a:fld>
            <a:endParaRPr lang="es-CO"/>
          </a:p>
        </p:txBody>
      </p:sp>
    </p:spTree>
    <p:extLst>
      <p:ext uri="{BB962C8B-B14F-4D97-AF65-F5344CB8AC3E}">
        <p14:creationId xmlns:p14="http://schemas.microsoft.com/office/powerpoint/2010/main" val="4100496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16D10DE-DB25-49A9-9F57-A63E1B2E3305}" type="datetimeFigureOut">
              <a:rPr lang="es-CO" smtClean="0"/>
              <a:t>5/08/2023</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101C1FA9-E637-4AD8-B5D2-D5A7653A1A70}" type="slidenum">
              <a:rPr lang="es-CO" smtClean="0"/>
              <a:t>‹Nº›</a:t>
            </a:fld>
            <a:endParaRPr lang="es-CO"/>
          </a:p>
        </p:txBody>
      </p:sp>
    </p:spTree>
    <p:extLst>
      <p:ext uri="{BB962C8B-B14F-4D97-AF65-F5344CB8AC3E}">
        <p14:creationId xmlns:p14="http://schemas.microsoft.com/office/powerpoint/2010/main" val="2145671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16D10DE-DB25-49A9-9F57-A63E1B2E3305}" type="datetimeFigureOut">
              <a:rPr lang="es-CO" smtClean="0"/>
              <a:t>5/08/2023</a:t>
            </a:fld>
            <a:endParaRPr lang="es-CO"/>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CO"/>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01C1FA9-E637-4AD8-B5D2-D5A7653A1A70}" type="slidenum">
              <a:rPr lang="es-CO" smtClean="0"/>
              <a:t>‹Nº›</a:t>
            </a:fld>
            <a:endParaRPr lang="es-CO"/>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242938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historia-arte.com/obras/guernica" TargetMode="External"/><Relationship Id="rId2" Type="http://schemas.openxmlformats.org/officeDocument/2006/relationships/hyperlink" Target="https://www.culturagenial.com/es/cuadro-guernica-de-pablo-picasso/" TargetMode="External"/><Relationship Id="rId1" Type="http://schemas.openxmlformats.org/officeDocument/2006/relationships/slideLayout" Target="../slideLayouts/slideLayout7.xml"/><Relationship Id="rId4" Type="http://schemas.openxmlformats.org/officeDocument/2006/relationships/hyperlink" Target="https://historia.nationalgeographic.com.es/a/guernica-picasso-paso-a-paso_1269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7">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9">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Imagen 8" descr="Logotipo&#10;&#10;Descripción generada automáticamente con confianza baja">
            <a:extLst>
              <a:ext uri="{FF2B5EF4-FFF2-40B4-BE49-F238E27FC236}">
                <a16:creationId xmlns:a16="http://schemas.microsoft.com/office/drawing/2014/main" id="{BB641198-5086-A027-93C1-457020DCF3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6654" y="-62754"/>
            <a:ext cx="2518692" cy="2441033"/>
          </a:xfrm>
          <a:prstGeom prst="rect">
            <a:avLst/>
          </a:prstGeom>
        </p:spPr>
      </p:pic>
      <p:sp>
        <p:nvSpPr>
          <p:cNvPr id="13" name="CuadroTexto 12">
            <a:extLst>
              <a:ext uri="{FF2B5EF4-FFF2-40B4-BE49-F238E27FC236}">
                <a16:creationId xmlns:a16="http://schemas.microsoft.com/office/drawing/2014/main" id="{596956EB-18C1-ADB3-63F6-AB1A14969224}"/>
              </a:ext>
            </a:extLst>
          </p:cNvPr>
          <p:cNvSpPr txBox="1"/>
          <p:nvPr/>
        </p:nvSpPr>
        <p:spPr>
          <a:xfrm>
            <a:off x="3130992" y="2590707"/>
            <a:ext cx="6127204" cy="2031325"/>
          </a:xfrm>
          <a:prstGeom prst="rect">
            <a:avLst/>
          </a:prstGeom>
          <a:noFill/>
        </p:spPr>
        <p:txBody>
          <a:bodyPr wrap="square">
            <a:spAutoFit/>
          </a:bodyPr>
          <a:lstStyle/>
          <a:p>
            <a:pPr algn="ctr"/>
            <a:r>
              <a:rPr lang="es-CO" b="1" dirty="0"/>
              <a:t>FORMACIÓN CIUDADANA I: IDENTIDADES Y PLURALISMO</a:t>
            </a:r>
          </a:p>
          <a:p>
            <a:pPr algn="ctr"/>
            <a:endParaRPr lang="es-CO" dirty="0"/>
          </a:p>
          <a:p>
            <a:pPr algn="ctr"/>
            <a:r>
              <a:rPr lang="es-CO" b="1" dirty="0"/>
              <a:t>INTEGRANTES: </a:t>
            </a:r>
          </a:p>
          <a:p>
            <a:pPr algn="ctr"/>
            <a:r>
              <a:rPr lang="es-CO" dirty="0"/>
              <a:t>BALMER VALENCIA</a:t>
            </a:r>
          </a:p>
          <a:p>
            <a:pPr algn="ctr"/>
            <a:r>
              <a:rPr lang="es-CO" dirty="0"/>
              <a:t>JUAN DIEGO MORENO</a:t>
            </a:r>
          </a:p>
          <a:p>
            <a:pPr algn="ctr"/>
            <a:r>
              <a:rPr lang="es-CO" dirty="0"/>
              <a:t>CRISTHIAN  HENAO</a:t>
            </a:r>
          </a:p>
          <a:p>
            <a:pPr algn="ctr"/>
            <a:r>
              <a:rPr lang="es-CO" dirty="0"/>
              <a:t>LEANDRO RIVERA RIOS- HL - 2HL</a:t>
            </a:r>
          </a:p>
        </p:txBody>
      </p:sp>
      <p:sp>
        <p:nvSpPr>
          <p:cNvPr id="17" name="Rectángulo 16">
            <a:extLst>
              <a:ext uri="{FF2B5EF4-FFF2-40B4-BE49-F238E27FC236}">
                <a16:creationId xmlns:a16="http://schemas.microsoft.com/office/drawing/2014/main" id="{D0CE0E22-4726-B665-6A59-FE8427F088CA}"/>
              </a:ext>
            </a:extLst>
          </p:cNvPr>
          <p:cNvSpPr/>
          <p:nvPr/>
        </p:nvSpPr>
        <p:spPr>
          <a:xfrm>
            <a:off x="0" y="4968986"/>
            <a:ext cx="12192000" cy="1889014"/>
          </a:xfrm>
          <a:prstGeom prst="rect">
            <a:avLst/>
          </a:pr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sp>
        <p:nvSpPr>
          <p:cNvPr id="15" name="CuadroTexto 14">
            <a:extLst>
              <a:ext uri="{FF2B5EF4-FFF2-40B4-BE49-F238E27FC236}">
                <a16:creationId xmlns:a16="http://schemas.microsoft.com/office/drawing/2014/main" id="{4DF076F4-DF30-DD98-5FC1-96866F1254DE}"/>
              </a:ext>
            </a:extLst>
          </p:cNvPr>
          <p:cNvSpPr txBox="1"/>
          <p:nvPr/>
        </p:nvSpPr>
        <p:spPr>
          <a:xfrm>
            <a:off x="3216329" y="5036929"/>
            <a:ext cx="6127204" cy="1477328"/>
          </a:xfrm>
          <a:prstGeom prst="rect">
            <a:avLst/>
          </a:prstGeom>
          <a:noFill/>
        </p:spPr>
        <p:txBody>
          <a:bodyPr wrap="square">
            <a:spAutoFit/>
          </a:bodyPr>
          <a:lstStyle/>
          <a:p>
            <a:pPr algn="ctr"/>
            <a:endParaRPr lang="es-CO" b="1" dirty="0"/>
          </a:p>
          <a:p>
            <a:pPr algn="ctr"/>
            <a:r>
              <a:rPr lang="es-CO" b="1" dirty="0">
                <a:solidFill>
                  <a:schemeClr val="bg1"/>
                </a:solidFill>
              </a:rPr>
              <a:t>DOCENTE: CESAR ANDRES GARZÓN</a:t>
            </a:r>
          </a:p>
          <a:p>
            <a:pPr algn="ctr"/>
            <a:endParaRPr lang="es-CO" dirty="0">
              <a:solidFill>
                <a:schemeClr val="bg1"/>
              </a:solidFill>
            </a:endParaRPr>
          </a:p>
          <a:p>
            <a:pPr algn="ctr"/>
            <a:r>
              <a:rPr lang="es-CO" b="1" dirty="0">
                <a:solidFill>
                  <a:schemeClr val="bg1"/>
                </a:solidFill>
              </a:rPr>
              <a:t>FACULTAD DE INGENIERÍA </a:t>
            </a:r>
          </a:p>
          <a:p>
            <a:pPr algn="ctr"/>
            <a:r>
              <a:rPr lang="es-CO" b="1" dirty="0">
                <a:solidFill>
                  <a:schemeClr val="bg1"/>
                </a:solidFill>
              </a:rPr>
              <a:t>UNIVERSIDAD AUTÓNOMA DE OCCIDENTE </a:t>
            </a:r>
          </a:p>
        </p:txBody>
      </p:sp>
    </p:spTree>
    <p:extLst>
      <p:ext uri="{BB962C8B-B14F-4D97-AF65-F5344CB8AC3E}">
        <p14:creationId xmlns:p14="http://schemas.microsoft.com/office/powerpoint/2010/main" val="3646469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CuadroTexto 1">
            <a:extLst>
              <a:ext uri="{FF2B5EF4-FFF2-40B4-BE49-F238E27FC236}">
                <a16:creationId xmlns:a16="http://schemas.microsoft.com/office/drawing/2014/main" id="{6C096F28-6622-5095-338A-17AEEA55FDE5}"/>
              </a:ext>
            </a:extLst>
          </p:cNvPr>
          <p:cNvSpPr txBox="1"/>
          <p:nvPr/>
        </p:nvSpPr>
        <p:spPr>
          <a:xfrm>
            <a:off x="492370" y="605896"/>
            <a:ext cx="3084844" cy="5646208"/>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3600" b="1" spc="-50" dirty="0">
                <a:solidFill>
                  <a:srgbClr val="FFFFFF"/>
                </a:solidFill>
                <a:latin typeface="+mj-lt"/>
                <a:ea typeface="+mj-ea"/>
                <a:cs typeface="+mj-cs"/>
              </a:rPr>
              <a:t>RESUMEN</a:t>
            </a:r>
          </a:p>
          <a:p>
            <a:pPr defTabSz="914400">
              <a:lnSpc>
                <a:spcPct val="85000"/>
              </a:lnSpc>
              <a:spcBef>
                <a:spcPct val="0"/>
              </a:spcBef>
              <a:spcAft>
                <a:spcPts val="600"/>
              </a:spcAft>
            </a:pPr>
            <a:endParaRPr lang="en-US" sz="3600" spc="-50" dirty="0">
              <a:solidFill>
                <a:srgbClr val="FFFFFF"/>
              </a:solidFill>
              <a:latin typeface="+mj-lt"/>
              <a:ea typeface="+mj-ea"/>
              <a:cs typeface="+mj-cs"/>
            </a:endParaRPr>
          </a:p>
        </p:txBody>
      </p:sp>
      <p:sp>
        <p:nvSpPr>
          <p:cNvPr id="18" name="Rectangle 17">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ángulo 3">
            <a:extLst>
              <a:ext uri="{FF2B5EF4-FFF2-40B4-BE49-F238E27FC236}">
                <a16:creationId xmlns:a16="http://schemas.microsoft.com/office/drawing/2014/main" id="{F3F5916E-2B02-6FB6-1C91-A8F746293DCB}"/>
              </a:ext>
            </a:extLst>
          </p:cNvPr>
          <p:cNvSpPr/>
          <p:nvPr/>
        </p:nvSpPr>
        <p:spPr>
          <a:xfrm>
            <a:off x="-10737" y="0"/>
            <a:ext cx="4050807" cy="6858000"/>
          </a:xfrm>
          <a:prstGeom prst="rect">
            <a:avLst/>
          </a:prstGeom>
          <a:solidFill>
            <a:schemeClr val="bg2">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defTabSz="914400">
              <a:lnSpc>
                <a:spcPct val="85000"/>
              </a:lnSpc>
              <a:spcBef>
                <a:spcPct val="0"/>
              </a:spcBef>
              <a:spcAft>
                <a:spcPts val="600"/>
              </a:spcAft>
            </a:pPr>
            <a:r>
              <a:rPr lang="en-US" sz="6000" b="1" dirty="0">
                <a:solidFill>
                  <a:srgbClr val="FFFFFF"/>
                </a:solidFill>
                <a:latin typeface="Congenial Black" panose="02000503040000020004" pitchFamily="2" charset="0"/>
              </a:rPr>
              <a:t>RESUMEN</a:t>
            </a:r>
          </a:p>
        </p:txBody>
      </p:sp>
      <p:sp>
        <p:nvSpPr>
          <p:cNvPr id="3" name="CuadroTexto 2">
            <a:extLst>
              <a:ext uri="{FF2B5EF4-FFF2-40B4-BE49-F238E27FC236}">
                <a16:creationId xmlns:a16="http://schemas.microsoft.com/office/drawing/2014/main" id="{783E5DB6-26E7-E8AE-8647-7F9D4E4F21A7}"/>
              </a:ext>
            </a:extLst>
          </p:cNvPr>
          <p:cNvSpPr txBox="1"/>
          <p:nvPr/>
        </p:nvSpPr>
        <p:spPr>
          <a:xfrm>
            <a:off x="4377296" y="457685"/>
            <a:ext cx="7681002" cy="6236191"/>
          </a:xfrm>
          <a:prstGeom prst="rect">
            <a:avLst/>
          </a:prstGeom>
        </p:spPr>
        <p:txBody>
          <a:bodyPr vert="horz" lIns="0" tIns="45720" rIns="0" bIns="45720" rtlCol="0" anchor="ctr">
            <a:normAutofit fontScale="85000" lnSpcReduction="10000"/>
          </a:bodyPr>
          <a:lstStyle/>
          <a:p>
            <a:pPr defTabSz="914400">
              <a:lnSpc>
                <a:spcPct val="150000"/>
              </a:lnSpc>
              <a:spcAft>
                <a:spcPts val="600"/>
              </a:spcAft>
              <a:buClr>
                <a:schemeClr val="accent1"/>
              </a:buClr>
              <a:buFont typeface="Calibri" panose="020F0502020204030204" pitchFamily="34" charset="0"/>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Axel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Honneth</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de la Universidad Goethe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en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Frankfurt,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explica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como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través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de la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historia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de la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filosofía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práctica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y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cómo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el</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concepto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de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reconocimiento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ha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evolucionado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en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la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ética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y la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moralidad</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a:t>
            </a:r>
          </a:p>
          <a:p>
            <a:pPr defTabSz="914400">
              <a:lnSpc>
                <a:spcPct val="150000"/>
              </a:lnSpc>
              <a:spcAft>
                <a:spcPts val="600"/>
              </a:spcAft>
              <a:buClr>
                <a:schemeClr val="accent1"/>
              </a:buClr>
              <a:buFont typeface="Calibri" panose="020F0502020204030204" pitchFamily="34" charset="0"/>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En la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ética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antigua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prevaleció</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la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convicción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de que solo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podían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llevar</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una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vida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buena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aquellas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personas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cuyas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acciones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podían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ser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objeto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de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valoración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social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en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la polis. En la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filosofía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moral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escocesa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se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guiaron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por</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la idea de que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el</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reconocimiento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o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desprecio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público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representaba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el</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mecanismo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social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por</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el</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que solo las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virtudes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deseables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serían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estimuladas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como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una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conquista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a:t>
            </a:r>
          </a:p>
          <a:p>
            <a:pPr defTabSz="914400">
              <a:lnSpc>
                <a:spcPct val="150000"/>
              </a:lnSpc>
              <a:spcAft>
                <a:spcPts val="600"/>
              </a:spcAft>
              <a:buClr>
                <a:schemeClr val="accent1"/>
              </a:buClr>
              <a:buFont typeface="Calibri" panose="020F0502020204030204" pitchFamily="34" charset="0"/>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En Kant,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el</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concepto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de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respeto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adoptó</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la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función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de uno de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los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principios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más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altos de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toda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moral que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contiene</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el</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núcleo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del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imperativo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categórico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tratar</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cada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ser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humano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como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un fin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en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sí</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mismo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En la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sociedad</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actual,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los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movimientos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sociales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como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el</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feminismo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han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llevado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una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separación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cada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vez</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mayor entre las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tendencias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de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activistas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que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reclaman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la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redistribución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como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el</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remedio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al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dominio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de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los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varones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y las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tendencias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que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giran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en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torno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al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reconocimiento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Además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algunos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defensores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de la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redistribución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rechazan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por</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completo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la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política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del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reconocimiento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considerándola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una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conciencia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falsa" y un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impedimento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para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lograr</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la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justicia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social.  Por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otro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lado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las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reclamaciones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por</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una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redistribución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igualitaria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han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sido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el</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paradigma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para la mayor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parte</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de las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teorías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de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justicia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social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desde</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hace</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150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años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pero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hoy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en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día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nos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encontramos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con un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segundo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tipo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de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reivindicaciones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de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justicia</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social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en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las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llamadas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políticas</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de </a:t>
            </a:r>
            <a:r>
              <a:rPr lang="en-US" dirty="0" err="1">
                <a:solidFill>
                  <a:schemeClr val="tx1">
                    <a:lumMod val="75000"/>
                    <a:lumOff val="25000"/>
                  </a:schemeClr>
                </a:solidFill>
                <a:latin typeface="Times New Roman" panose="02020603050405020304" pitchFamily="18" charset="0"/>
                <a:cs typeface="Times New Roman" panose="02020603050405020304" pitchFamily="18" charset="0"/>
              </a:rPr>
              <a:t>reconocimiento</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61869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CuadroTexto 1">
            <a:extLst>
              <a:ext uri="{FF2B5EF4-FFF2-40B4-BE49-F238E27FC236}">
                <a16:creationId xmlns:a16="http://schemas.microsoft.com/office/drawing/2014/main" id="{6C096F28-6622-5095-338A-17AEEA55FDE5}"/>
              </a:ext>
            </a:extLst>
          </p:cNvPr>
          <p:cNvSpPr txBox="1"/>
          <p:nvPr/>
        </p:nvSpPr>
        <p:spPr>
          <a:xfrm>
            <a:off x="492371" y="2653800"/>
            <a:ext cx="3084844" cy="3335519"/>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1500" b="1" dirty="0">
                <a:solidFill>
                  <a:srgbClr val="FFFFFF"/>
                </a:solidFill>
              </a:rPr>
              <a:t>MAPA CONCEPTUAL</a:t>
            </a:r>
          </a:p>
          <a:p>
            <a:pPr defTabSz="914400">
              <a:lnSpc>
                <a:spcPct val="90000"/>
              </a:lnSpc>
              <a:spcAft>
                <a:spcPts val="600"/>
              </a:spcAft>
              <a:buClr>
                <a:schemeClr val="accent1"/>
              </a:buClr>
              <a:buFont typeface="Calibri" panose="020F0502020204030204" pitchFamily="34" charset="0"/>
            </a:pPr>
            <a:r>
              <a:rPr lang="en-US" sz="1500" b="1" dirty="0">
                <a:solidFill>
                  <a:srgbClr val="FFFFFF"/>
                </a:solidFill>
              </a:rPr>
              <a:t>Reconocimiento y </a:t>
            </a:r>
            <a:r>
              <a:rPr lang="en-US" sz="1500" b="1" dirty="0" err="1">
                <a:solidFill>
                  <a:srgbClr val="FFFFFF"/>
                </a:solidFill>
              </a:rPr>
              <a:t>obligaciones</a:t>
            </a:r>
            <a:r>
              <a:rPr lang="en-US" sz="1500" b="1" dirty="0">
                <a:solidFill>
                  <a:srgbClr val="FFFFFF"/>
                </a:solidFill>
              </a:rPr>
              <a:t> </a:t>
            </a:r>
            <a:r>
              <a:rPr lang="en-US" sz="1500" b="1" dirty="0" err="1">
                <a:solidFill>
                  <a:srgbClr val="FFFFFF"/>
                </a:solidFill>
              </a:rPr>
              <a:t>morales</a:t>
            </a:r>
            <a:r>
              <a:rPr lang="en-US" sz="1500" b="1" dirty="0">
                <a:solidFill>
                  <a:srgbClr val="FFFFFF"/>
                </a:solidFill>
              </a:rPr>
              <a:t>*</a:t>
            </a:r>
          </a:p>
          <a:p>
            <a:pPr defTabSz="914400">
              <a:lnSpc>
                <a:spcPct val="90000"/>
              </a:lnSpc>
              <a:spcAft>
                <a:spcPts val="600"/>
              </a:spcAft>
              <a:buClr>
                <a:schemeClr val="accent1"/>
              </a:buClr>
              <a:buFont typeface="Calibri" panose="020F0502020204030204" pitchFamily="34" charset="0"/>
            </a:pPr>
            <a:r>
              <a:rPr lang="en-US" sz="1500" b="1" dirty="0">
                <a:solidFill>
                  <a:srgbClr val="FFFFFF"/>
                </a:solidFill>
              </a:rPr>
              <a:t>AXEL HONNETH</a:t>
            </a:r>
          </a:p>
          <a:p>
            <a:pPr defTabSz="914400">
              <a:lnSpc>
                <a:spcPct val="90000"/>
              </a:lnSpc>
              <a:spcAft>
                <a:spcPts val="600"/>
              </a:spcAft>
              <a:buClr>
                <a:schemeClr val="accent1"/>
              </a:buClr>
              <a:buFont typeface="Calibri" panose="020F0502020204030204" pitchFamily="34" charset="0"/>
            </a:pPr>
            <a:r>
              <a:rPr lang="en-US" sz="1500" b="1" dirty="0">
                <a:solidFill>
                  <a:srgbClr val="FFFFFF"/>
                </a:solidFill>
              </a:rPr>
              <a:t>Universidad Goethe, </a:t>
            </a:r>
            <a:r>
              <a:rPr lang="en-US" sz="1500" b="1" dirty="0" err="1">
                <a:solidFill>
                  <a:srgbClr val="FFFFFF"/>
                </a:solidFill>
              </a:rPr>
              <a:t>Franlcfurt</a:t>
            </a:r>
            <a:endParaRPr lang="en-US" sz="1500" b="1" dirty="0">
              <a:solidFill>
                <a:srgbClr val="FFFFFF"/>
              </a:solidFill>
            </a:endParaRP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p:txBody>
      </p:sp>
      <p:sp>
        <p:nvSpPr>
          <p:cNvPr id="19" name="Rectangle 18">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ángulo 4">
            <a:extLst>
              <a:ext uri="{FF2B5EF4-FFF2-40B4-BE49-F238E27FC236}">
                <a16:creationId xmlns:a16="http://schemas.microsoft.com/office/drawing/2014/main" id="{FC2DA2A7-1A81-B08E-97FB-747495B9C9F8}"/>
              </a:ext>
            </a:extLst>
          </p:cNvPr>
          <p:cNvSpPr/>
          <p:nvPr/>
        </p:nvSpPr>
        <p:spPr>
          <a:xfrm>
            <a:off x="0" y="0"/>
            <a:ext cx="4104079" cy="6858000"/>
          </a:xfrm>
          <a:prstGeom prst="rect">
            <a:avLst/>
          </a:prstGeom>
          <a:solidFill>
            <a:schemeClr val="bg2">
              <a:lumMod val="25000"/>
            </a:schemeClr>
          </a:solidFill>
          <a:ln>
            <a:solidFill>
              <a:srgbClr val="FFC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defTabSz="914400">
              <a:lnSpc>
                <a:spcPct val="85000"/>
              </a:lnSpc>
              <a:spcBef>
                <a:spcPct val="0"/>
              </a:spcBef>
              <a:spcAft>
                <a:spcPts val="600"/>
              </a:spcAft>
            </a:pPr>
            <a:endParaRPr lang="en-US" sz="6600" b="1" spc="-50" dirty="0">
              <a:ln w="22225">
                <a:solidFill>
                  <a:schemeClr val="bg2">
                    <a:lumMod val="50000"/>
                  </a:schemeClr>
                </a:solidFill>
              </a:ln>
              <a:solidFill>
                <a:srgbClr val="FFFFFF"/>
              </a:solidFill>
              <a:latin typeface="Congenial Black" panose="02000503040000020004" pitchFamily="2" charset="0"/>
              <a:ea typeface="+mj-ea"/>
              <a:cs typeface="+mj-cs"/>
            </a:endParaRPr>
          </a:p>
        </p:txBody>
      </p:sp>
      <p:pic>
        <p:nvPicPr>
          <p:cNvPr id="4" name="Imagen 3">
            <a:extLst>
              <a:ext uri="{FF2B5EF4-FFF2-40B4-BE49-F238E27FC236}">
                <a16:creationId xmlns:a16="http://schemas.microsoft.com/office/drawing/2014/main" id="{F41233BC-DD62-78D1-E2F5-9719FA1C97AB}"/>
              </a:ext>
            </a:extLst>
          </p:cNvPr>
          <p:cNvPicPr>
            <a:picLocks noChangeAspect="1"/>
          </p:cNvPicPr>
          <p:nvPr/>
        </p:nvPicPr>
        <p:blipFill>
          <a:blip r:embed="rId2"/>
          <a:stretch>
            <a:fillRect/>
          </a:stretch>
        </p:blipFill>
        <p:spPr>
          <a:xfrm>
            <a:off x="4543162" y="0"/>
            <a:ext cx="6898829" cy="6799007"/>
          </a:xfrm>
          <a:prstGeom prst="rect">
            <a:avLst/>
          </a:prstGeom>
        </p:spPr>
      </p:pic>
      <p:sp>
        <p:nvSpPr>
          <p:cNvPr id="6" name="CuadroTexto 5">
            <a:extLst>
              <a:ext uri="{FF2B5EF4-FFF2-40B4-BE49-F238E27FC236}">
                <a16:creationId xmlns:a16="http://schemas.microsoft.com/office/drawing/2014/main" id="{D724AA4A-5EC3-1707-E288-80D0E966F646}"/>
              </a:ext>
            </a:extLst>
          </p:cNvPr>
          <p:cNvSpPr txBox="1"/>
          <p:nvPr/>
        </p:nvSpPr>
        <p:spPr>
          <a:xfrm>
            <a:off x="258489" y="1737359"/>
            <a:ext cx="3775896" cy="4139881"/>
          </a:xfrm>
          <a:prstGeom prst="rect">
            <a:avLst/>
          </a:prstGeom>
        </p:spPr>
        <p:txBody>
          <a:bodyPr vert="horz" lIns="0" tIns="45720" rIns="0" bIns="45720" rtlCol="0">
            <a:normAutofit/>
          </a:bodyPr>
          <a:lstStyle/>
          <a:p>
            <a:pPr algn="ctr" defTabSz="914400">
              <a:lnSpc>
                <a:spcPct val="90000"/>
              </a:lnSpc>
              <a:spcAft>
                <a:spcPts val="600"/>
              </a:spcAft>
              <a:buClr>
                <a:schemeClr val="accent1"/>
              </a:buClr>
              <a:buFont typeface="Calibri" panose="020F0502020204030204" pitchFamily="34" charset="0"/>
            </a:pPr>
            <a:r>
              <a:rPr lang="en-US" sz="4300" b="1" u="sng" dirty="0">
                <a:solidFill>
                  <a:srgbClr val="FFFFFF"/>
                </a:solidFill>
                <a:latin typeface="Congenial Black" panose="02000503040000020004" pitchFamily="2" charset="0"/>
              </a:rPr>
              <a:t>MAPA CONCEPTUAL</a:t>
            </a:r>
          </a:p>
          <a:p>
            <a:pPr algn="just" defTabSz="914400">
              <a:lnSpc>
                <a:spcPct val="90000"/>
              </a:lnSpc>
              <a:spcAft>
                <a:spcPts val="600"/>
              </a:spcAft>
              <a:buClr>
                <a:schemeClr val="accent1"/>
              </a:buClr>
              <a:buFont typeface="Calibri" panose="020F0502020204030204" pitchFamily="34" charset="0"/>
            </a:pPr>
            <a:endParaRPr lang="en-US" sz="2400" b="1" dirty="0">
              <a:solidFill>
                <a:srgbClr val="FFFFFF"/>
              </a:solidFill>
              <a:latin typeface="Congenial Black" panose="02000503040000020004" pitchFamily="2" charset="0"/>
            </a:endParaRPr>
          </a:p>
          <a:p>
            <a:pPr algn="just" defTabSz="914400">
              <a:lnSpc>
                <a:spcPct val="90000"/>
              </a:lnSpc>
              <a:spcAft>
                <a:spcPts val="600"/>
              </a:spcAft>
              <a:buClr>
                <a:schemeClr val="accent1"/>
              </a:buClr>
              <a:buFont typeface="Calibri" panose="020F0502020204030204" pitchFamily="34" charset="0"/>
            </a:pPr>
            <a:endParaRPr lang="en-US" sz="2400" b="1" dirty="0">
              <a:solidFill>
                <a:srgbClr val="FFFFFF"/>
              </a:solidFill>
              <a:latin typeface="Congenial Black" panose="02000503040000020004" pitchFamily="2" charset="0"/>
            </a:endParaRPr>
          </a:p>
          <a:p>
            <a:pPr algn="just" defTabSz="914400">
              <a:lnSpc>
                <a:spcPct val="90000"/>
              </a:lnSpc>
              <a:spcAft>
                <a:spcPts val="600"/>
              </a:spcAft>
              <a:buClr>
                <a:schemeClr val="accent1"/>
              </a:buClr>
              <a:buFont typeface="Calibri" panose="020F0502020204030204" pitchFamily="34" charset="0"/>
            </a:pPr>
            <a:endParaRPr lang="en-US" sz="2400" b="1" dirty="0">
              <a:solidFill>
                <a:srgbClr val="FFFFFF"/>
              </a:solidFill>
              <a:latin typeface="Congenial Black" panose="02000503040000020004" pitchFamily="2" charset="0"/>
            </a:endParaRPr>
          </a:p>
          <a:p>
            <a:pPr algn="ctr" defTabSz="914400">
              <a:lnSpc>
                <a:spcPct val="90000"/>
              </a:lnSpc>
              <a:spcAft>
                <a:spcPts val="600"/>
              </a:spcAft>
              <a:buClr>
                <a:schemeClr val="accent1"/>
              </a:buClr>
              <a:buFont typeface="Calibri" panose="020F0502020204030204" pitchFamily="34" charset="0"/>
            </a:pPr>
            <a:r>
              <a:rPr lang="en-US" dirty="0">
                <a:solidFill>
                  <a:srgbClr val="FFFFFF"/>
                </a:solidFill>
                <a:latin typeface="Times New Roman" panose="02020603050405020304" pitchFamily="18" charset="0"/>
                <a:cs typeface="Times New Roman" panose="02020603050405020304" pitchFamily="18" charset="0"/>
              </a:rPr>
              <a:t>Reconocimiento y </a:t>
            </a:r>
            <a:r>
              <a:rPr lang="en-US" dirty="0" err="1">
                <a:solidFill>
                  <a:srgbClr val="FFFFFF"/>
                </a:solidFill>
                <a:latin typeface="Times New Roman" panose="02020603050405020304" pitchFamily="18" charset="0"/>
                <a:cs typeface="Times New Roman" panose="02020603050405020304" pitchFamily="18" charset="0"/>
              </a:rPr>
              <a:t>obligaciones</a:t>
            </a:r>
            <a:r>
              <a:rPr lang="en-US" dirty="0">
                <a:solidFill>
                  <a:srgbClr val="FFFFFF"/>
                </a:solidFill>
                <a:latin typeface="Times New Roman" panose="02020603050405020304" pitchFamily="18" charset="0"/>
                <a:cs typeface="Times New Roman" panose="02020603050405020304" pitchFamily="18" charset="0"/>
              </a:rPr>
              <a:t> </a:t>
            </a:r>
            <a:r>
              <a:rPr lang="en-US" dirty="0" err="1">
                <a:solidFill>
                  <a:srgbClr val="FFFFFF"/>
                </a:solidFill>
                <a:latin typeface="Times New Roman" panose="02020603050405020304" pitchFamily="18" charset="0"/>
                <a:cs typeface="Times New Roman" panose="02020603050405020304" pitchFamily="18" charset="0"/>
              </a:rPr>
              <a:t>morales</a:t>
            </a:r>
            <a:r>
              <a:rPr lang="en-US" dirty="0">
                <a:solidFill>
                  <a:srgbClr val="FFFFFF"/>
                </a:solidFill>
                <a:latin typeface="Times New Roman" panose="02020603050405020304" pitchFamily="18" charset="0"/>
                <a:cs typeface="Times New Roman" panose="02020603050405020304" pitchFamily="18" charset="0"/>
              </a:rPr>
              <a:t>*</a:t>
            </a:r>
          </a:p>
          <a:p>
            <a:pPr algn="ctr" defTabSz="914400">
              <a:lnSpc>
                <a:spcPct val="90000"/>
              </a:lnSpc>
              <a:spcAft>
                <a:spcPts val="600"/>
              </a:spcAft>
              <a:buClr>
                <a:schemeClr val="accent1"/>
              </a:buClr>
              <a:buFont typeface="Calibri" panose="020F0502020204030204" pitchFamily="34" charset="0"/>
            </a:pPr>
            <a:r>
              <a:rPr lang="en-US" dirty="0">
                <a:solidFill>
                  <a:srgbClr val="FFFFFF"/>
                </a:solidFill>
                <a:latin typeface="Times New Roman" panose="02020603050405020304" pitchFamily="18" charset="0"/>
                <a:cs typeface="Times New Roman" panose="02020603050405020304" pitchFamily="18" charset="0"/>
              </a:rPr>
              <a:t>AXEL HONNETH</a:t>
            </a:r>
          </a:p>
          <a:p>
            <a:pPr algn="ctr" defTabSz="914400">
              <a:lnSpc>
                <a:spcPct val="90000"/>
              </a:lnSpc>
              <a:spcAft>
                <a:spcPts val="600"/>
              </a:spcAft>
              <a:buClr>
                <a:schemeClr val="accent1"/>
              </a:buClr>
              <a:buFont typeface="Calibri" panose="020F0502020204030204" pitchFamily="34" charset="0"/>
            </a:pPr>
            <a:r>
              <a:rPr lang="en-US" dirty="0">
                <a:solidFill>
                  <a:srgbClr val="FFFFFF"/>
                </a:solidFill>
                <a:latin typeface="Times New Roman" panose="02020603050405020304" pitchFamily="18" charset="0"/>
                <a:cs typeface="Times New Roman" panose="02020603050405020304" pitchFamily="18" charset="0"/>
              </a:rPr>
              <a:t>Universidad Goethe, </a:t>
            </a:r>
            <a:r>
              <a:rPr lang="en-US" dirty="0" err="1">
                <a:solidFill>
                  <a:srgbClr val="FFFFFF"/>
                </a:solidFill>
                <a:latin typeface="Times New Roman" panose="02020603050405020304" pitchFamily="18" charset="0"/>
                <a:cs typeface="Times New Roman" panose="02020603050405020304" pitchFamily="18" charset="0"/>
              </a:rPr>
              <a:t>Franlcfurt</a:t>
            </a:r>
            <a:endParaRPr lang="en-US" dirty="0">
              <a:solidFill>
                <a:srgbClr val="FFFFFF"/>
              </a:solidFill>
              <a:latin typeface="Times New Roman" panose="02020603050405020304" pitchFamily="18" charset="0"/>
              <a:cs typeface="Times New Roman" panose="02020603050405020304" pitchFamily="18" charset="0"/>
            </a:endParaRP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p:txBody>
      </p:sp>
    </p:spTree>
    <p:extLst>
      <p:ext uri="{BB962C8B-B14F-4D97-AF65-F5344CB8AC3E}">
        <p14:creationId xmlns:p14="http://schemas.microsoft.com/office/powerpoint/2010/main" val="4271841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9">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11">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13">
            <a:extLst>
              <a:ext uri="{FF2B5EF4-FFF2-40B4-BE49-F238E27FC236}">
                <a16:creationId xmlns:a16="http://schemas.microsoft.com/office/drawing/2014/main" id="{C843AFC8-D8D0-4784-B08C-6324FA88E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5">
            <a:extLst>
              <a:ext uri="{FF2B5EF4-FFF2-40B4-BE49-F238E27FC236}">
                <a16:creationId xmlns:a16="http://schemas.microsoft.com/office/drawing/2014/main" id="{854B1A56-8AFB-4D4F-8D98-1E832D6FF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uadroTexto 1">
            <a:extLst>
              <a:ext uri="{FF2B5EF4-FFF2-40B4-BE49-F238E27FC236}">
                <a16:creationId xmlns:a16="http://schemas.microsoft.com/office/drawing/2014/main" id="{6C096F28-6622-5095-338A-17AEEA55FDE5}"/>
              </a:ext>
            </a:extLst>
          </p:cNvPr>
          <p:cNvSpPr txBox="1"/>
          <p:nvPr/>
        </p:nvSpPr>
        <p:spPr>
          <a:xfrm>
            <a:off x="1901163" y="1111753"/>
            <a:ext cx="3720353" cy="4634494"/>
          </a:xfrm>
          <a:prstGeom prst="rect">
            <a:avLst/>
          </a:prstGeom>
          <a:ln w="25400" cap="sq">
            <a:noFill/>
            <a:miter lim="800000"/>
          </a:ln>
        </p:spPr>
        <p:txBody>
          <a:bodyPr vert="horz" lIns="91440" tIns="45720" rIns="91440" bIns="45720" rtlCol="0" anchor="ctr">
            <a:normAutofit/>
          </a:bodyPr>
          <a:lstStyle/>
          <a:p>
            <a:pPr algn="ctr" defTabSz="914400">
              <a:lnSpc>
                <a:spcPct val="85000"/>
              </a:lnSpc>
              <a:spcBef>
                <a:spcPct val="0"/>
              </a:spcBef>
              <a:spcAft>
                <a:spcPts val="600"/>
              </a:spcAft>
            </a:pPr>
            <a:r>
              <a:rPr lang="en-US" sz="3200" b="1" spc="-50" dirty="0">
                <a:solidFill>
                  <a:srgbClr val="FFFFFF"/>
                </a:solidFill>
                <a:latin typeface="+mj-lt"/>
                <a:ea typeface="+mj-ea"/>
                <a:cs typeface="+mj-cs"/>
              </a:rPr>
              <a:t>CONCEPTOS CORRELACIONADOS ENTRE </a:t>
            </a:r>
          </a:p>
          <a:p>
            <a:pPr algn="ctr" defTabSz="914400">
              <a:lnSpc>
                <a:spcPct val="85000"/>
              </a:lnSpc>
              <a:spcBef>
                <a:spcPct val="0"/>
              </a:spcBef>
              <a:spcAft>
                <a:spcPts val="600"/>
              </a:spcAft>
            </a:pPr>
            <a:r>
              <a:rPr lang="en-US" sz="3200" b="1" spc="-50" dirty="0">
                <a:solidFill>
                  <a:srgbClr val="FFFFFF"/>
                </a:solidFill>
                <a:latin typeface="+mj-lt"/>
                <a:ea typeface="+mj-ea"/>
                <a:cs typeface="+mj-cs"/>
              </a:rPr>
              <a:t>Reconocimiento y </a:t>
            </a:r>
            <a:r>
              <a:rPr lang="en-US" sz="3200" b="1" spc="-50" dirty="0" err="1">
                <a:solidFill>
                  <a:srgbClr val="FFFFFF"/>
                </a:solidFill>
                <a:latin typeface="+mj-lt"/>
                <a:ea typeface="+mj-ea"/>
                <a:cs typeface="+mj-cs"/>
              </a:rPr>
              <a:t>obligaciones</a:t>
            </a:r>
            <a:r>
              <a:rPr lang="en-US" sz="3200" b="1" spc="-50" dirty="0">
                <a:solidFill>
                  <a:srgbClr val="FFFFFF"/>
                </a:solidFill>
                <a:latin typeface="+mj-lt"/>
                <a:ea typeface="+mj-ea"/>
                <a:cs typeface="+mj-cs"/>
              </a:rPr>
              <a:t> </a:t>
            </a:r>
            <a:r>
              <a:rPr lang="en-US" sz="3200" b="1" spc="-50" dirty="0" err="1">
                <a:solidFill>
                  <a:srgbClr val="FFFFFF"/>
                </a:solidFill>
                <a:latin typeface="+mj-lt"/>
                <a:ea typeface="+mj-ea"/>
                <a:cs typeface="+mj-cs"/>
              </a:rPr>
              <a:t>morales</a:t>
            </a:r>
            <a:r>
              <a:rPr lang="en-US" sz="3200" b="1" spc="-50" dirty="0">
                <a:solidFill>
                  <a:srgbClr val="FFFFFF"/>
                </a:solidFill>
                <a:latin typeface="+mj-lt"/>
                <a:ea typeface="+mj-ea"/>
                <a:cs typeface="+mj-cs"/>
              </a:rPr>
              <a:t>* AXEL HONNETH y </a:t>
            </a:r>
          </a:p>
          <a:p>
            <a:pPr algn="ctr" defTabSz="914400">
              <a:lnSpc>
                <a:spcPct val="85000"/>
              </a:lnSpc>
              <a:spcBef>
                <a:spcPct val="0"/>
              </a:spcBef>
              <a:spcAft>
                <a:spcPts val="600"/>
              </a:spcAft>
            </a:pPr>
            <a:r>
              <a:rPr lang="en-US" sz="3200" b="1" spc="-50" dirty="0">
                <a:solidFill>
                  <a:srgbClr val="FFFFFF"/>
                </a:solidFill>
                <a:latin typeface="+mj-lt"/>
                <a:ea typeface="+mj-ea"/>
                <a:cs typeface="+mj-cs"/>
              </a:rPr>
              <a:t>"Guernica" (1937) de Pablo Picasso</a:t>
            </a:r>
            <a:endParaRPr lang="en-US" sz="3200" spc="-50" dirty="0">
              <a:solidFill>
                <a:srgbClr val="FFFFFF"/>
              </a:solidFill>
              <a:latin typeface="+mj-lt"/>
              <a:ea typeface="+mj-ea"/>
              <a:cs typeface="+mj-cs"/>
            </a:endParaRPr>
          </a:p>
        </p:txBody>
      </p:sp>
      <p:sp>
        <p:nvSpPr>
          <p:cNvPr id="25" name="Rectangle 17">
            <a:extLst>
              <a:ext uri="{FF2B5EF4-FFF2-40B4-BE49-F238E27FC236}">
                <a16:creationId xmlns:a16="http://schemas.microsoft.com/office/drawing/2014/main" id="{F8E828FC-05B4-4BA4-92D3-3DF79D42D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tx1">
              <a:lumMod val="75000"/>
              <a:lumOff val="2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2">
            <a:extLst>
              <a:ext uri="{FF2B5EF4-FFF2-40B4-BE49-F238E27FC236}">
                <a16:creationId xmlns:a16="http://schemas.microsoft.com/office/drawing/2014/main" id="{C4D19004-696D-3E9E-1078-913D060E49BE}"/>
              </a:ext>
            </a:extLst>
          </p:cNvPr>
          <p:cNvSpPr txBox="1"/>
          <p:nvPr/>
        </p:nvSpPr>
        <p:spPr>
          <a:xfrm>
            <a:off x="6506023" y="1275876"/>
            <a:ext cx="5246656" cy="5453170"/>
          </a:xfrm>
          <a:prstGeom prst="rect">
            <a:avLst/>
          </a:prstGeom>
        </p:spPr>
        <p:txBody>
          <a:bodyPr vert="horz" lIns="0" tIns="45720" rIns="0" bIns="45720" rtlCol="0" anchor="ctr">
            <a:normAutofit fontScale="85000" lnSpcReduction="20000"/>
          </a:bodyPr>
          <a:lstStyle/>
          <a:p>
            <a:pPr algn="just" defTabSz="914400">
              <a:lnSpc>
                <a:spcPct val="90000"/>
              </a:lnSpc>
              <a:spcAft>
                <a:spcPts val="600"/>
              </a:spcAft>
              <a:buClr>
                <a:schemeClr val="accent1"/>
              </a:buClr>
              <a:buFont typeface="Calibri" panose="020F0502020204030204" pitchFamily="34" charset="0"/>
            </a:pPr>
            <a:r>
              <a:rPr lang="en-US" sz="2100" b="1" dirty="0" err="1">
                <a:solidFill>
                  <a:schemeClr val="tx1">
                    <a:lumMod val="85000"/>
                    <a:lumOff val="15000"/>
                  </a:schemeClr>
                </a:solidFill>
                <a:latin typeface="Times New Roman" panose="02020603050405020304" pitchFamily="18" charset="0"/>
                <a:cs typeface="Times New Roman" panose="02020603050405020304" pitchFamily="18" charset="0"/>
              </a:rPr>
              <a:t>Concepto</a:t>
            </a:r>
            <a:r>
              <a:rPr lang="en-US" sz="2100" b="1" dirty="0">
                <a:solidFill>
                  <a:schemeClr val="tx1">
                    <a:lumMod val="85000"/>
                    <a:lumOff val="15000"/>
                  </a:schemeClr>
                </a:solidFill>
                <a:latin typeface="Times New Roman" panose="02020603050405020304" pitchFamily="18" charset="0"/>
                <a:cs typeface="Times New Roman" panose="02020603050405020304" pitchFamily="18" charset="0"/>
              </a:rPr>
              <a:t> Moral: </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En particular, se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discute</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cómo</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los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criterios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morales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deben</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ser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adoptados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de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manera</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recíproca</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para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asegurar</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colectivamente</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las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condiciones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de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nuestra</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integridad</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personal.</a:t>
            </a:r>
          </a:p>
          <a:p>
            <a:pPr algn="just" defTabSz="914400">
              <a:lnSpc>
                <a:spcPct val="90000"/>
              </a:lnSpc>
              <a:spcAft>
                <a:spcPts val="600"/>
              </a:spcAft>
              <a:buClr>
                <a:schemeClr val="accent1"/>
              </a:buClr>
              <a:buFont typeface="Calibri" panose="020F0502020204030204" pitchFamily="34" charset="0"/>
            </a:pPr>
            <a:endParaRPr lang="en-US" sz="21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defTabSz="914400">
              <a:lnSpc>
                <a:spcPct val="90000"/>
              </a:lnSpc>
              <a:spcAft>
                <a:spcPts val="600"/>
              </a:spcAft>
              <a:buClr>
                <a:schemeClr val="accent1"/>
              </a:buClr>
              <a:buFont typeface="Calibri" panose="020F0502020204030204" pitchFamily="34" charset="0"/>
            </a:pPr>
            <a:r>
              <a:rPr lang="en-US" sz="2100" b="1" dirty="0">
                <a:solidFill>
                  <a:schemeClr val="tx1">
                    <a:lumMod val="85000"/>
                    <a:lumOff val="15000"/>
                  </a:schemeClr>
                </a:solidFill>
                <a:latin typeface="Times New Roman" panose="02020603050405020304" pitchFamily="18" charset="0"/>
                <a:cs typeface="Times New Roman" panose="02020603050405020304" pitchFamily="18" charset="0"/>
              </a:rPr>
              <a:t>Identidad y </a:t>
            </a:r>
            <a:r>
              <a:rPr lang="en-US" sz="2100" b="1" dirty="0" err="1">
                <a:solidFill>
                  <a:schemeClr val="tx1">
                    <a:lumMod val="85000"/>
                    <a:lumOff val="15000"/>
                  </a:schemeClr>
                </a:solidFill>
                <a:latin typeface="Times New Roman" panose="02020603050405020304" pitchFamily="18" charset="0"/>
                <a:cs typeface="Times New Roman" panose="02020603050405020304" pitchFamily="18" charset="0"/>
              </a:rPr>
              <a:t>autoestima</a:t>
            </a:r>
            <a:r>
              <a:rPr lang="en-US" sz="21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Se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discute</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cómo</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los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sujetos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se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relacionan</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consigo</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mismos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y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comprenden</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sus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necesidades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físicas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y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deseos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como</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un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componente</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que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permite</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articular la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propia</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persona. </a:t>
            </a:r>
          </a:p>
          <a:p>
            <a:pPr algn="just" defTabSz="914400">
              <a:lnSpc>
                <a:spcPct val="90000"/>
              </a:lnSpc>
              <a:spcAft>
                <a:spcPts val="600"/>
              </a:spcAft>
              <a:buClr>
                <a:schemeClr val="accent1"/>
              </a:buClr>
              <a:buFont typeface="Calibri" panose="020F0502020204030204" pitchFamily="34" charset="0"/>
            </a:pPr>
            <a:endParaRPr lang="en-US" sz="21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defTabSz="914400">
              <a:lnSpc>
                <a:spcPct val="90000"/>
              </a:lnSpc>
              <a:spcAft>
                <a:spcPts val="600"/>
              </a:spcAft>
              <a:buClr>
                <a:schemeClr val="accent1"/>
              </a:buClr>
              <a:buFont typeface="Calibri" panose="020F0502020204030204" pitchFamily="34" charset="0"/>
            </a:pPr>
            <a:r>
              <a:rPr lang="en-US" sz="2100" b="1" dirty="0">
                <a:solidFill>
                  <a:schemeClr val="tx1">
                    <a:lumMod val="85000"/>
                    <a:lumOff val="15000"/>
                  </a:schemeClr>
                </a:solidFill>
                <a:latin typeface="Times New Roman" panose="02020603050405020304" pitchFamily="18" charset="0"/>
                <a:cs typeface="Times New Roman" panose="02020603050405020304" pitchFamily="18" charset="0"/>
              </a:rPr>
              <a:t>Reconocimiento </a:t>
            </a:r>
            <a:r>
              <a:rPr lang="en-US" sz="2100" b="1" dirty="0" err="1">
                <a:solidFill>
                  <a:schemeClr val="tx1">
                    <a:lumMod val="85000"/>
                    <a:lumOff val="15000"/>
                  </a:schemeClr>
                </a:solidFill>
                <a:latin typeface="Times New Roman" panose="02020603050405020304" pitchFamily="18" charset="0"/>
                <a:cs typeface="Times New Roman" panose="02020603050405020304" pitchFamily="18" charset="0"/>
              </a:rPr>
              <a:t>como</a:t>
            </a:r>
            <a:r>
              <a:rPr lang="en-US" sz="21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b="1" dirty="0" err="1">
                <a:solidFill>
                  <a:schemeClr val="tx1">
                    <a:lumMod val="85000"/>
                    <a:lumOff val="15000"/>
                  </a:schemeClr>
                </a:solidFill>
                <a:latin typeface="Times New Roman" panose="02020603050405020304" pitchFamily="18" charset="0"/>
                <a:cs typeface="Times New Roman" panose="02020603050405020304" pitchFamily="18" charset="0"/>
              </a:rPr>
              <a:t>criterio</a:t>
            </a:r>
            <a:r>
              <a:rPr lang="en-US" sz="2100" b="1" dirty="0">
                <a:solidFill>
                  <a:schemeClr val="tx1">
                    <a:lumMod val="85000"/>
                    <a:lumOff val="15000"/>
                  </a:schemeClr>
                </a:solidFill>
                <a:latin typeface="Times New Roman" panose="02020603050405020304" pitchFamily="18" charset="0"/>
                <a:cs typeface="Times New Roman" panose="02020603050405020304" pitchFamily="18" charset="0"/>
              </a:rPr>
              <a:t> moral: </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El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reconocimiento</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como</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un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criterio</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moral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importante</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en</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la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discusión</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sobre</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la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justicia</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social. Se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menciona</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que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los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sujetos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humanos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alcanzan</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una</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autorreferencia</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intacta solo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cuando</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ven</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reconocidos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o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confirmados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como</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un valor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determinadas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facultades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y derechos. </a:t>
            </a:r>
          </a:p>
          <a:p>
            <a:pPr algn="just" defTabSz="914400">
              <a:lnSpc>
                <a:spcPct val="90000"/>
              </a:lnSpc>
              <a:spcAft>
                <a:spcPts val="600"/>
              </a:spcAft>
              <a:buClr>
                <a:schemeClr val="accent1"/>
              </a:buClr>
              <a:buFont typeface="Calibri" panose="020F0502020204030204" pitchFamily="34" charset="0"/>
            </a:pPr>
            <a:endParaRPr lang="en-US" sz="21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defTabSz="914400">
              <a:lnSpc>
                <a:spcPct val="90000"/>
              </a:lnSpc>
              <a:spcAft>
                <a:spcPts val="600"/>
              </a:spcAft>
              <a:buClr>
                <a:schemeClr val="accent1"/>
              </a:buClr>
              <a:buFont typeface="Calibri" panose="020F0502020204030204" pitchFamily="34" charset="0"/>
            </a:pPr>
            <a:r>
              <a:rPr lang="en-US" sz="2100" b="1" dirty="0" err="1">
                <a:solidFill>
                  <a:schemeClr val="tx1">
                    <a:lumMod val="85000"/>
                    <a:lumOff val="15000"/>
                  </a:schemeClr>
                </a:solidFill>
                <a:latin typeface="Times New Roman" panose="02020603050405020304" pitchFamily="18" charset="0"/>
                <a:cs typeface="Times New Roman" panose="02020603050405020304" pitchFamily="18" charset="0"/>
              </a:rPr>
              <a:t>Solidaridad</a:t>
            </a:r>
            <a:r>
              <a:rPr lang="en-US" sz="2100" b="1" dirty="0">
                <a:solidFill>
                  <a:schemeClr val="tx1">
                    <a:lumMod val="85000"/>
                    <a:lumOff val="15000"/>
                  </a:schemeClr>
                </a:solidFill>
                <a:latin typeface="Times New Roman" panose="02020603050405020304" pitchFamily="18" charset="0"/>
                <a:cs typeface="Times New Roman" panose="02020603050405020304" pitchFamily="18" charset="0"/>
              </a:rPr>
              <a:t> y </a:t>
            </a:r>
            <a:r>
              <a:rPr lang="en-US" sz="2100" b="1" dirty="0" err="1">
                <a:solidFill>
                  <a:schemeClr val="tx1">
                    <a:lumMod val="85000"/>
                    <a:lumOff val="15000"/>
                  </a:schemeClr>
                </a:solidFill>
                <a:latin typeface="Times New Roman" panose="02020603050405020304" pitchFamily="18" charset="0"/>
                <a:cs typeface="Times New Roman" panose="02020603050405020304" pitchFamily="18" charset="0"/>
              </a:rPr>
              <a:t>participación</a:t>
            </a:r>
            <a:r>
              <a:rPr lang="en-US" sz="21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b="1" dirty="0" err="1">
                <a:solidFill>
                  <a:schemeClr val="tx1">
                    <a:lumMod val="85000"/>
                    <a:lumOff val="15000"/>
                  </a:schemeClr>
                </a:solidFill>
                <a:latin typeface="Times New Roman" panose="02020603050405020304" pitchFamily="18" charset="0"/>
                <a:cs typeface="Times New Roman" panose="02020603050405020304" pitchFamily="18" charset="0"/>
              </a:rPr>
              <a:t>en</a:t>
            </a:r>
            <a:r>
              <a:rPr lang="en-US" sz="21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b="1" dirty="0" err="1">
                <a:solidFill>
                  <a:schemeClr val="tx1">
                    <a:lumMod val="85000"/>
                    <a:lumOff val="15000"/>
                  </a:schemeClr>
                </a:solidFill>
                <a:latin typeface="Times New Roman" panose="02020603050405020304" pitchFamily="18" charset="0"/>
                <a:cs typeface="Times New Roman" panose="02020603050405020304" pitchFamily="18" charset="0"/>
              </a:rPr>
              <a:t>proyectos</a:t>
            </a:r>
            <a:r>
              <a:rPr lang="en-US" sz="21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b="1" dirty="0" err="1">
                <a:solidFill>
                  <a:schemeClr val="tx1">
                    <a:lumMod val="85000"/>
                    <a:lumOff val="15000"/>
                  </a:schemeClr>
                </a:solidFill>
                <a:latin typeface="Times New Roman" panose="02020603050405020304" pitchFamily="18" charset="0"/>
                <a:cs typeface="Times New Roman" panose="02020603050405020304" pitchFamily="18" charset="0"/>
              </a:rPr>
              <a:t>en</a:t>
            </a:r>
            <a:r>
              <a:rPr lang="en-US" sz="21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b="1" dirty="0" err="1">
                <a:solidFill>
                  <a:schemeClr val="tx1">
                    <a:lumMod val="85000"/>
                    <a:lumOff val="15000"/>
                  </a:schemeClr>
                </a:solidFill>
                <a:latin typeface="Times New Roman" panose="02020603050405020304" pitchFamily="18" charset="0"/>
                <a:cs typeface="Times New Roman" panose="02020603050405020304" pitchFamily="18" charset="0"/>
              </a:rPr>
              <a:t>común</a:t>
            </a:r>
            <a:r>
              <a:rPr lang="en-US" sz="21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Se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discute</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la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solidaridad</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y la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participación</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en</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proyectos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en</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común</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como</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una</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forma de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reconocimiento</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que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reafirma</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el</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valor de las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facultades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individuales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Se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menciona</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que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existen</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deberes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recíprocos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de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participación</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solidaria</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que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comprenden</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todos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los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miembros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de la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comunidad</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de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valores</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100" dirty="0" err="1">
                <a:solidFill>
                  <a:schemeClr val="tx1">
                    <a:lumMod val="85000"/>
                    <a:lumOff val="15000"/>
                  </a:schemeClr>
                </a:solidFill>
                <a:latin typeface="Times New Roman" panose="02020603050405020304" pitchFamily="18" charset="0"/>
                <a:cs typeface="Times New Roman" panose="02020603050405020304" pitchFamily="18" charset="0"/>
              </a:rPr>
              <a:t>correspondiente</a:t>
            </a:r>
            <a:r>
              <a:rPr lang="en-US" sz="2100" dirty="0">
                <a:solidFill>
                  <a:schemeClr val="tx1">
                    <a:lumMod val="85000"/>
                    <a:lumOff val="15000"/>
                  </a:schemeClr>
                </a:solidFill>
                <a:latin typeface="Times New Roman" panose="02020603050405020304" pitchFamily="18" charset="0"/>
                <a:cs typeface="Times New Roman" panose="02020603050405020304" pitchFamily="18" charset="0"/>
              </a:rPr>
              <a:t>. </a:t>
            </a:r>
          </a:p>
          <a:p>
            <a:pPr defTabSz="914400">
              <a:lnSpc>
                <a:spcPct val="90000"/>
              </a:lnSpc>
              <a:spcAft>
                <a:spcPts val="600"/>
              </a:spcAft>
              <a:buClr>
                <a:schemeClr val="accent1"/>
              </a:buClr>
              <a:buFont typeface="Calibri" panose="020F0502020204030204" pitchFamily="34" charset="0"/>
            </a:pPr>
            <a:endParaRPr lang="en-US" sz="1400" dirty="0">
              <a:solidFill>
                <a:schemeClr val="tx1">
                  <a:lumMod val="85000"/>
                  <a:lumOff val="15000"/>
                </a:schemeClr>
              </a:solidFill>
            </a:endParaRPr>
          </a:p>
          <a:p>
            <a:pPr defTabSz="914400">
              <a:lnSpc>
                <a:spcPct val="90000"/>
              </a:lnSpc>
              <a:spcAft>
                <a:spcPts val="600"/>
              </a:spcAft>
              <a:buClr>
                <a:schemeClr val="accent1"/>
              </a:buClr>
              <a:buFont typeface="Calibri" panose="020F0502020204030204" pitchFamily="34" charset="0"/>
            </a:pPr>
            <a:endParaRPr lang="en-US" sz="1400" dirty="0">
              <a:solidFill>
                <a:schemeClr val="tx1">
                  <a:lumMod val="85000"/>
                  <a:lumOff val="15000"/>
                </a:schemeClr>
              </a:solidFill>
            </a:endParaRPr>
          </a:p>
          <a:p>
            <a:pPr defTabSz="914400">
              <a:lnSpc>
                <a:spcPct val="90000"/>
              </a:lnSpc>
              <a:spcAft>
                <a:spcPts val="600"/>
              </a:spcAft>
              <a:buClr>
                <a:schemeClr val="accent1"/>
              </a:buClr>
              <a:buFont typeface="Calibri" panose="020F0502020204030204" pitchFamily="34" charset="0"/>
            </a:pPr>
            <a:endParaRPr lang="en-US" sz="1400" dirty="0">
              <a:solidFill>
                <a:schemeClr val="tx1">
                  <a:lumMod val="85000"/>
                  <a:lumOff val="15000"/>
                </a:schemeClr>
              </a:solidFill>
            </a:endParaRPr>
          </a:p>
          <a:p>
            <a:pPr defTabSz="914400">
              <a:lnSpc>
                <a:spcPct val="90000"/>
              </a:lnSpc>
              <a:spcAft>
                <a:spcPts val="600"/>
              </a:spcAft>
              <a:buClr>
                <a:schemeClr val="accent1"/>
              </a:buClr>
              <a:buFont typeface="Calibri" panose="020F0502020204030204" pitchFamily="34" charset="0"/>
            </a:pPr>
            <a:endParaRPr lang="en-US" sz="1400" dirty="0">
              <a:solidFill>
                <a:schemeClr val="tx1">
                  <a:lumMod val="85000"/>
                  <a:lumOff val="15000"/>
                </a:schemeClr>
              </a:solidFill>
            </a:endParaRPr>
          </a:p>
          <a:p>
            <a:pPr defTabSz="914400">
              <a:lnSpc>
                <a:spcPct val="90000"/>
              </a:lnSpc>
              <a:spcAft>
                <a:spcPts val="600"/>
              </a:spcAft>
              <a:buClr>
                <a:schemeClr val="accent1"/>
              </a:buClr>
              <a:buFont typeface="Calibri" panose="020F0502020204030204" pitchFamily="34" charset="0"/>
            </a:pPr>
            <a:endParaRPr lang="en-US" sz="1400" dirty="0">
              <a:solidFill>
                <a:schemeClr val="tx1">
                  <a:lumMod val="85000"/>
                  <a:lumOff val="15000"/>
                </a:schemeClr>
              </a:solidFill>
            </a:endParaRPr>
          </a:p>
        </p:txBody>
      </p:sp>
      <p:sp>
        <p:nvSpPr>
          <p:cNvPr id="4" name="Rectángulo 3">
            <a:extLst>
              <a:ext uri="{FF2B5EF4-FFF2-40B4-BE49-F238E27FC236}">
                <a16:creationId xmlns:a16="http://schemas.microsoft.com/office/drawing/2014/main" id="{F4817073-4386-78C9-2C3E-41FDC013CDF0}"/>
              </a:ext>
            </a:extLst>
          </p:cNvPr>
          <p:cNvSpPr/>
          <p:nvPr/>
        </p:nvSpPr>
        <p:spPr>
          <a:xfrm>
            <a:off x="1506007" y="-3110"/>
            <a:ext cx="455233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434916F5-0B3B-7998-3084-241E4BED4D0A}"/>
              </a:ext>
            </a:extLst>
          </p:cNvPr>
          <p:cNvSpPr txBox="1"/>
          <p:nvPr/>
        </p:nvSpPr>
        <p:spPr>
          <a:xfrm>
            <a:off x="1453476" y="1105534"/>
            <a:ext cx="4552329" cy="4634494"/>
          </a:xfrm>
          <a:prstGeom prst="rect">
            <a:avLst/>
          </a:prstGeom>
          <a:ln w="25400" cap="sq">
            <a:noFill/>
            <a:miter lim="800000"/>
          </a:ln>
        </p:spPr>
        <p:txBody>
          <a:bodyPr vert="horz" lIns="91440" tIns="45720" rIns="91440" bIns="45720" rtlCol="0" anchor="ctr">
            <a:normAutofit/>
          </a:bodyPr>
          <a:lstStyle/>
          <a:p>
            <a:pPr algn="ctr" defTabSz="914400">
              <a:lnSpc>
                <a:spcPct val="85000"/>
              </a:lnSpc>
              <a:spcBef>
                <a:spcPct val="0"/>
              </a:spcBef>
              <a:spcAft>
                <a:spcPts val="600"/>
              </a:spcAft>
            </a:pPr>
            <a:r>
              <a:rPr lang="en-US" sz="3600" b="1" spc="-50" dirty="0">
                <a:solidFill>
                  <a:srgbClr val="FFFFFF"/>
                </a:solidFill>
                <a:latin typeface="Congenial Black" panose="02000503040000020004" pitchFamily="2" charset="0"/>
                <a:ea typeface="+mj-ea"/>
                <a:cs typeface="+mj-cs"/>
              </a:rPr>
              <a:t>CONCEPTOS CORRELACIONADOS </a:t>
            </a:r>
          </a:p>
          <a:p>
            <a:pPr algn="ctr" defTabSz="914400">
              <a:lnSpc>
                <a:spcPct val="85000"/>
              </a:lnSpc>
              <a:spcBef>
                <a:spcPct val="0"/>
              </a:spcBef>
              <a:spcAft>
                <a:spcPts val="600"/>
              </a:spcAft>
            </a:pPr>
            <a:endParaRPr lang="en-US" sz="3600" b="1" spc="-50" dirty="0">
              <a:solidFill>
                <a:srgbClr val="FFFFFF"/>
              </a:solidFill>
              <a:latin typeface="Congenial Black" panose="02000503040000020004" pitchFamily="2" charset="0"/>
              <a:ea typeface="+mj-ea"/>
              <a:cs typeface="+mj-cs"/>
            </a:endParaRPr>
          </a:p>
          <a:p>
            <a:pPr algn="ctr" defTabSz="914400">
              <a:lnSpc>
                <a:spcPct val="85000"/>
              </a:lnSpc>
              <a:spcBef>
                <a:spcPct val="0"/>
              </a:spcBef>
              <a:spcAft>
                <a:spcPts val="600"/>
              </a:spcAft>
            </a:pPr>
            <a:r>
              <a:rPr lang="en-US" sz="2000" b="1" u="sng" spc="-50" dirty="0">
                <a:solidFill>
                  <a:srgbClr val="FFFFFF"/>
                </a:solidFill>
                <a:latin typeface="Times New Roman" panose="02020603050405020304" pitchFamily="18" charset="0"/>
                <a:ea typeface="+mj-ea"/>
                <a:cs typeface="Times New Roman" panose="02020603050405020304" pitchFamily="18" charset="0"/>
              </a:rPr>
              <a:t>ENTRE:</a:t>
            </a:r>
            <a:r>
              <a:rPr lang="en-US" sz="2400" b="1" spc="-50" dirty="0">
                <a:solidFill>
                  <a:srgbClr val="FFFFFF"/>
                </a:solidFill>
                <a:latin typeface="Congenial Black" panose="02000503040000020004" pitchFamily="2" charset="0"/>
                <a:ea typeface="+mj-ea"/>
                <a:cs typeface="+mj-cs"/>
              </a:rPr>
              <a:t> </a:t>
            </a:r>
          </a:p>
          <a:p>
            <a:pPr algn="ctr" defTabSz="914400">
              <a:lnSpc>
                <a:spcPct val="85000"/>
              </a:lnSpc>
              <a:spcBef>
                <a:spcPct val="0"/>
              </a:spcBef>
              <a:spcAft>
                <a:spcPts val="600"/>
              </a:spcAft>
            </a:pPr>
            <a:r>
              <a:rPr lang="en-US" sz="2000" spc="-50" dirty="0">
                <a:solidFill>
                  <a:srgbClr val="FFFFFF"/>
                </a:solidFill>
                <a:latin typeface="Times New Roman" panose="02020603050405020304" pitchFamily="18" charset="0"/>
                <a:ea typeface="+mj-ea"/>
                <a:cs typeface="Times New Roman" panose="02020603050405020304" pitchFamily="18" charset="0"/>
              </a:rPr>
              <a:t>Reconocimiento y Obligaciones Morales Axel </a:t>
            </a:r>
            <a:r>
              <a:rPr lang="en-US" sz="2000" spc="-50" dirty="0" err="1">
                <a:solidFill>
                  <a:srgbClr val="FFFFFF"/>
                </a:solidFill>
                <a:latin typeface="Times New Roman" panose="02020603050405020304" pitchFamily="18" charset="0"/>
                <a:ea typeface="+mj-ea"/>
                <a:cs typeface="Times New Roman" panose="02020603050405020304" pitchFamily="18" charset="0"/>
              </a:rPr>
              <a:t>Honneth</a:t>
            </a:r>
            <a:endParaRPr lang="en-US" sz="2000" spc="-50" dirty="0">
              <a:solidFill>
                <a:srgbClr val="FFFFFF"/>
              </a:solidFill>
              <a:latin typeface="Times New Roman" panose="02020603050405020304" pitchFamily="18" charset="0"/>
              <a:ea typeface="+mj-ea"/>
              <a:cs typeface="Times New Roman" panose="02020603050405020304" pitchFamily="18" charset="0"/>
            </a:endParaRPr>
          </a:p>
          <a:p>
            <a:pPr algn="ctr" defTabSz="914400">
              <a:lnSpc>
                <a:spcPct val="85000"/>
              </a:lnSpc>
              <a:spcBef>
                <a:spcPct val="0"/>
              </a:spcBef>
              <a:spcAft>
                <a:spcPts val="600"/>
              </a:spcAft>
            </a:pPr>
            <a:r>
              <a:rPr lang="en-US" sz="2000" spc="-50" dirty="0">
                <a:solidFill>
                  <a:srgbClr val="FFFFFF"/>
                </a:solidFill>
                <a:latin typeface="Times New Roman" panose="02020603050405020304" pitchFamily="18" charset="0"/>
                <a:ea typeface="+mj-ea"/>
                <a:cs typeface="Times New Roman" panose="02020603050405020304" pitchFamily="18" charset="0"/>
              </a:rPr>
              <a:t> y </a:t>
            </a:r>
          </a:p>
          <a:p>
            <a:pPr algn="ctr" defTabSz="914400">
              <a:lnSpc>
                <a:spcPct val="85000"/>
              </a:lnSpc>
              <a:spcBef>
                <a:spcPct val="0"/>
              </a:spcBef>
              <a:spcAft>
                <a:spcPts val="600"/>
              </a:spcAft>
            </a:pPr>
            <a:r>
              <a:rPr lang="en-US" sz="2000" spc="-50" dirty="0">
                <a:solidFill>
                  <a:srgbClr val="FFFFFF"/>
                </a:solidFill>
                <a:latin typeface="Times New Roman" panose="02020603050405020304" pitchFamily="18" charset="0"/>
                <a:ea typeface="+mj-ea"/>
                <a:cs typeface="Times New Roman" panose="02020603050405020304" pitchFamily="18" charset="0"/>
              </a:rPr>
              <a:t>"Guernica" (1937) </a:t>
            </a:r>
          </a:p>
          <a:p>
            <a:pPr algn="ctr" defTabSz="914400">
              <a:lnSpc>
                <a:spcPct val="85000"/>
              </a:lnSpc>
              <a:spcBef>
                <a:spcPct val="0"/>
              </a:spcBef>
              <a:spcAft>
                <a:spcPts val="600"/>
              </a:spcAft>
            </a:pPr>
            <a:r>
              <a:rPr lang="en-US" sz="2000" spc="-50" dirty="0">
                <a:solidFill>
                  <a:srgbClr val="FFFFFF"/>
                </a:solidFill>
                <a:latin typeface="Times New Roman" panose="02020603050405020304" pitchFamily="18" charset="0"/>
                <a:ea typeface="+mj-ea"/>
                <a:cs typeface="Times New Roman" panose="02020603050405020304" pitchFamily="18" charset="0"/>
              </a:rPr>
              <a:t> Pablo Picasso</a:t>
            </a:r>
          </a:p>
        </p:txBody>
      </p:sp>
      <p:sp>
        <p:nvSpPr>
          <p:cNvPr id="6" name="Rectángulo 5">
            <a:extLst>
              <a:ext uri="{FF2B5EF4-FFF2-40B4-BE49-F238E27FC236}">
                <a16:creationId xmlns:a16="http://schemas.microsoft.com/office/drawing/2014/main" id="{BB10FD7F-7634-F643-1398-123BAA977086}"/>
              </a:ext>
            </a:extLst>
          </p:cNvPr>
          <p:cNvSpPr/>
          <p:nvPr/>
        </p:nvSpPr>
        <p:spPr>
          <a:xfrm>
            <a:off x="0" y="0"/>
            <a:ext cx="1453475" cy="685489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81842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Imagen 3">
            <a:extLst>
              <a:ext uri="{FF2B5EF4-FFF2-40B4-BE49-F238E27FC236}">
                <a16:creationId xmlns:a16="http://schemas.microsoft.com/office/drawing/2014/main" id="{A7704178-F039-E650-CB68-E46801754B81}"/>
              </a:ext>
            </a:extLst>
          </p:cNvPr>
          <p:cNvPicPr>
            <a:picLocks noChangeAspect="1"/>
          </p:cNvPicPr>
          <p:nvPr/>
        </p:nvPicPr>
        <p:blipFill rotWithShape="1">
          <a:blip r:embed="rId2">
            <a:extLst>
              <a:ext uri="{28A0092B-C50C-407E-A947-70E740481C1C}">
                <a14:useLocalDpi xmlns:a14="http://schemas.microsoft.com/office/drawing/2010/main" val="0"/>
              </a:ext>
            </a:extLst>
          </a:blip>
          <a:srcRect t="11419" b="11419"/>
          <a:stretch/>
        </p:blipFill>
        <p:spPr>
          <a:xfrm>
            <a:off x="0" y="0"/>
            <a:ext cx="12192031" cy="4903700"/>
          </a:xfrm>
          <a:prstGeom prst="rect">
            <a:avLst/>
          </a:prstGeom>
        </p:spPr>
      </p:pic>
      <p:sp>
        <p:nvSpPr>
          <p:cNvPr id="22" name="Rectangle 14">
            <a:extLst>
              <a:ext uri="{FF2B5EF4-FFF2-40B4-BE49-F238E27FC236}">
                <a16:creationId xmlns:a16="http://schemas.microsoft.com/office/drawing/2014/main" id="{B76D919A-FC3E-4B4E-BAF0-ED6CFB8DC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ángulo 6">
            <a:extLst>
              <a:ext uri="{FF2B5EF4-FFF2-40B4-BE49-F238E27FC236}">
                <a16:creationId xmlns:a16="http://schemas.microsoft.com/office/drawing/2014/main" id="{4019292B-26A5-BEC1-AAC3-230E8A15F161}"/>
              </a:ext>
            </a:extLst>
          </p:cNvPr>
          <p:cNvSpPr/>
          <p:nvPr/>
        </p:nvSpPr>
        <p:spPr>
          <a:xfrm>
            <a:off x="0" y="4700954"/>
            <a:ext cx="12192000" cy="2157046"/>
          </a:xfrm>
          <a:prstGeom prst="rect">
            <a:avLst/>
          </a:pr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sp>
        <p:nvSpPr>
          <p:cNvPr id="23" name="Rectangle 16">
            <a:extLst>
              <a:ext uri="{FF2B5EF4-FFF2-40B4-BE49-F238E27FC236}">
                <a16:creationId xmlns:a16="http://schemas.microsoft.com/office/drawing/2014/main" id="{8F66ACBD-1C82-4782-AA7C-05504DD7D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CuadroTexto 5">
            <a:extLst>
              <a:ext uri="{FF2B5EF4-FFF2-40B4-BE49-F238E27FC236}">
                <a16:creationId xmlns:a16="http://schemas.microsoft.com/office/drawing/2014/main" id="{92BEBC82-5BAD-E747-8236-9E3E3DF49014}"/>
              </a:ext>
            </a:extLst>
          </p:cNvPr>
          <p:cNvSpPr txBox="1"/>
          <p:nvPr/>
        </p:nvSpPr>
        <p:spPr>
          <a:xfrm>
            <a:off x="-832339" y="5147899"/>
            <a:ext cx="12813323" cy="1862433"/>
          </a:xfrm>
          <a:prstGeom prst="rect">
            <a:avLst/>
          </a:prstGeom>
          <a:noFill/>
        </p:spPr>
        <p:txBody>
          <a:bodyPr wrap="square">
            <a:spAutoFit/>
          </a:bodyPr>
          <a:lstStyle/>
          <a:p>
            <a:pPr algn="ctr" defTabSz="914400">
              <a:lnSpc>
                <a:spcPct val="65000"/>
              </a:lnSpc>
              <a:spcBef>
                <a:spcPct val="0"/>
              </a:spcBef>
              <a:spcAft>
                <a:spcPts val="600"/>
              </a:spcAft>
            </a:pPr>
            <a:r>
              <a:rPr lang="es-CO" sz="5400" b="1" spc="-50" dirty="0">
                <a:solidFill>
                  <a:schemeClr val="accent6">
                    <a:lumMod val="20000"/>
                    <a:lumOff val="80000"/>
                  </a:schemeClr>
                </a:solidFill>
                <a:latin typeface="Congenial Black" panose="020B0604020202020204" pitchFamily="2" charset="0"/>
                <a:ea typeface="+mj-ea"/>
                <a:cs typeface="+mj-cs"/>
              </a:rPr>
              <a:t>OBRA LITERIARIA</a:t>
            </a:r>
          </a:p>
          <a:p>
            <a:pPr algn="ctr" defTabSz="914400">
              <a:lnSpc>
                <a:spcPct val="65000"/>
              </a:lnSpc>
              <a:spcBef>
                <a:spcPct val="0"/>
              </a:spcBef>
              <a:spcAft>
                <a:spcPts val="600"/>
              </a:spcAft>
            </a:pPr>
            <a:r>
              <a:rPr lang="es-CO" sz="5400" b="1" spc="-50" dirty="0">
                <a:solidFill>
                  <a:schemeClr val="accent6">
                    <a:lumMod val="20000"/>
                    <a:lumOff val="80000"/>
                  </a:schemeClr>
                </a:solidFill>
                <a:latin typeface="Congenial Black" panose="020B0604020202020204" pitchFamily="2" charset="0"/>
                <a:ea typeface="+mj-ea"/>
                <a:cs typeface="+mj-cs"/>
              </a:rPr>
              <a:t>                 CUADRO GUERNICA DE PABLO</a:t>
            </a:r>
            <a:br>
              <a:rPr lang="es-CO" sz="5400" b="1" spc="-50" dirty="0">
                <a:solidFill>
                  <a:schemeClr val="accent6">
                    <a:lumMod val="20000"/>
                    <a:lumOff val="80000"/>
                  </a:schemeClr>
                </a:solidFill>
                <a:latin typeface="Congenial Black" panose="020B0604020202020204" pitchFamily="2" charset="0"/>
                <a:ea typeface="+mj-ea"/>
                <a:cs typeface="+mj-cs"/>
              </a:rPr>
            </a:br>
            <a:r>
              <a:rPr lang="es-CO" sz="5400" b="1" spc="-50" dirty="0">
                <a:solidFill>
                  <a:schemeClr val="accent6">
                    <a:lumMod val="20000"/>
                    <a:lumOff val="80000"/>
                  </a:schemeClr>
                </a:solidFill>
                <a:latin typeface="Congenial Black" panose="020B0604020202020204" pitchFamily="2" charset="0"/>
                <a:ea typeface="+mj-ea"/>
                <a:cs typeface="+mj-cs"/>
              </a:rPr>
              <a:t>PICASSO</a:t>
            </a:r>
          </a:p>
        </p:txBody>
      </p:sp>
    </p:spTree>
    <p:extLst>
      <p:ext uri="{BB962C8B-B14F-4D97-AF65-F5344CB8AC3E}">
        <p14:creationId xmlns:p14="http://schemas.microsoft.com/office/powerpoint/2010/main" val="3526989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CuadroTexto 1">
            <a:extLst>
              <a:ext uri="{FF2B5EF4-FFF2-40B4-BE49-F238E27FC236}">
                <a16:creationId xmlns:a16="http://schemas.microsoft.com/office/drawing/2014/main" id="{6C096F28-6622-5095-338A-17AEEA55FDE5}"/>
              </a:ext>
            </a:extLst>
          </p:cNvPr>
          <p:cNvSpPr txBox="1"/>
          <p:nvPr/>
        </p:nvSpPr>
        <p:spPr>
          <a:xfrm>
            <a:off x="1097280" y="286603"/>
            <a:ext cx="10058400" cy="1450757"/>
          </a:xfrm>
          <a:prstGeom prst="rect">
            <a:avLst/>
          </a:prstGeom>
        </p:spPr>
        <p:txBody>
          <a:bodyPr vert="horz" lIns="91440" tIns="45720" rIns="91440" bIns="45720" rtlCol="0" anchor="b">
            <a:normAutofit fontScale="92500" lnSpcReduction="10000"/>
          </a:bodyPr>
          <a:lstStyle/>
          <a:p>
            <a:pPr algn="ctr" defTabSz="914400">
              <a:lnSpc>
                <a:spcPct val="85000"/>
              </a:lnSpc>
              <a:spcBef>
                <a:spcPct val="0"/>
              </a:spcBef>
              <a:spcAft>
                <a:spcPts val="600"/>
              </a:spcAft>
            </a:pPr>
            <a:r>
              <a:rPr lang="en-US" sz="6000" b="1" spc="-50" dirty="0">
                <a:solidFill>
                  <a:schemeClr val="bg2">
                    <a:lumMod val="25000"/>
                  </a:schemeClr>
                </a:solidFill>
                <a:latin typeface="Congenial Black" panose="02000503040000020004" pitchFamily="2" charset="0"/>
                <a:ea typeface="+mj-ea"/>
                <a:cs typeface="+mj-cs"/>
              </a:rPr>
              <a:t>CUADRO GUERNICA DE PABLO PICASSO</a:t>
            </a:r>
          </a:p>
        </p:txBody>
      </p:sp>
      <p:pic>
        <p:nvPicPr>
          <p:cNvPr id="8" name="Graphic 7" descr="Artista">
            <a:extLst>
              <a:ext uri="{FF2B5EF4-FFF2-40B4-BE49-F238E27FC236}">
                <a16:creationId xmlns:a16="http://schemas.microsoft.com/office/drawing/2014/main" id="{5B0B7ACC-E4B8-DF1E-470C-EF7A847269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6320" y="2202582"/>
            <a:ext cx="3094997" cy="3094997"/>
          </a:xfrm>
          <a:prstGeom prst="rect">
            <a:avLst/>
          </a:prstGeom>
        </p:spPr>
      </p:pic>
      <p:sp>
        <p:nvSpPr>
          <p:cNvPr id="4" name="CuadroTexto 3">
            <a:extLst>
              <a:ext uri="{FF2B5EF4-FFF2-40B4-BE49-F238E27FC236}">
                <a16:creationId xmlns:a16="http://schemas.microsoft.com/office/drawing/2014/main" id="{71192B0E-0803-9084-8DF3-A14CB171987B}"/>
              </a:ext>
            </a:extLst>
          </p:cNvPr>
          <p:cNvSpPr txBox="1"/>
          <p:nvPr/>
        </p:nvSpPr>
        <p:spPr>
          <a:xfrm>
            <a:off x="4534225" y="2077793"/>
            <a:ext cx="6415129" cy="4322764"/>
          </a:xfrm>
          <a:prstGeom prst="rect">
            <a:avLst/>
          </a:prstGeom>
        </p:spPr>
        <p:txBody>
          <a:bodyPr vert="horz" lIns="0" tIns="45720" rIns="0" bIns="45720" rtlCol="0">
            <a:normAutofit fontScale="85000" lnSpcReduction="20000"/>
          </a:bodyPr>
          <a:lstStyle/>
          <a:p>
            <a:pPr algn="just" defTabSz="914400">
              <a:lnSpc>
                <a:spcPct val="90000"/>
              </a:lnSpc>
              <a:spcAft>
                <a:spcPts val="600"/>
              </a:spcAft>
              <a:buClr>
                <a:schemeClr val="accent1"/>
              </a:buClr>
              <a:buFont typeface="Calibri" panose="020F0502020204030204" pitchFamily="34" charset="0"/>
            </a:pPr>
            <a:r>
              <a:rPr lang="en-US" sz="1900" b="1" dirty="0">
                <a:solidFill>
                  <a:schemeClr val="tx1">
                    <a:lumMod val="75000"/>
                    <a:lumOff val="25000"/>
                  </a:schemeClr>
                </a:solidFill>
                <a:latin typeface="Times New Roman" panose="02020603050405020304" pitchFamily="18" charset="0"/>
                <a:cs typeface="Times New Roman" panose="02020603050405020304" pitchFamily="18" charset="0"/>
              </a:rPr>
              <a:t>"Guernica" (1937) de Pablo Picasso es </a:t>
            </a:r>
            <a:r>
              <a:rPr lang="en-US" sz="1900" b="1" dirty="0" err="1">
                <a:solidFill>
                  <a:schemeClr val="tx1">
                    <a:lumMod val="75000"/>
                    <a:lumOff val="25000"/>
                  </a:schemeClr>
                </a:solidFill>
                <a:latin typeface="Times New Roman" panose="02020603050405020304" pitchFamily="18" charset="0"/>
                <a:cs typeface="Times New Roman" panose="02020603050405020304" pitchFamily="18" charset="0"/>
              </a:rPr>
              <a:t>una</a:t>
            </a:r>
            <a:r>
              <a:rPr lang="en-US" sz="1900" b="1" dirty="0">
                <a:solidFill>
                  <a:schemeClr val="tx1">
                    <a:lumMod val="75000"/>
                    <a:lumOff val="25000"/>
                  </a:schemeClr>
                </a:solidFill>
                <a:latin typeface="Times New Roman" panose="02020603050405020304" pitchFamily="18" charset="0"/>
                <a:cs typeface="Times New Roman" panose="02020603050405020304" pitchFamily="18" charset="0"/>
              </a:rPr>
              <a:t> pintura </a:t>
            </a:r>
            <a:r>
              <a:rPr lang="en-US" sz="1900" b="1" dirty="0" err="1">
                <a:solidFill>
                  <a:schemeClr val="tx1">
                    <a:lumMod val="75000"/>
                    <a:lumOff val="25000"/>
                  </a:schemeClr>
                </a:solidFill>
                <a:latin typeface="Times New Roman" panose="02020603050405020304" pitchFamily="18" charset="0"/>
                <a:cs typeface="Times New Roman" panose="02020603050405020304" pitchFamily="18" charset="0"/>
              </a:rPr>
              <a:t>impactante</a:t>
            </a:r>
            <a:r>
              <a:rPr lang="en-US" sz="1900" b="1" dirty="0">
                <a:solidFill>
                  <a:schemeClr val="tx1">
                    <a:lumMod val="75000"/>
                    <a:lumOff val="25000"/>
                  </a:schemeClr>
                </a:solidFill>
                <a:latin typeface="Times New Roman" panose="02020603050405020304" pitchFamily="18" charset="0"/>
                <a:cs typeface="Times New Roman" panose="02020603050405020304" pitchFamily="18" charset="0"/>
              </a:rPr>
              <a:t> que </a:t>
            </a:r>
            <a:r>
              <a:rPr lang="en-US" sz="1900" b="1" dirty="0" err="1">
                <a:solidFill>
                  <a:schemeClr val="tx1">
                    <a:lumMod val="75000"/>
                    <a:lumOff val="25000"/>
                  </a:schemeClr>
                </a:solidFill>
                <a:latin typeface="Times New Roman" panose="02020603050405020304" pitchFamily="18" charset="0"/>
                <a:cs typeface="Times New Roman" panose="02020603050405020304" pitchFamily="18" charset="0"/>
              </a:rPr>
              <a:t>explora</a:t>
            </a:r>
            <a:r>
              <a:rPr lang="en-US" sz="19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b="1" dirty="0" err="1">
                <a:solidFill>
                  <a:schemeClr val="tx1">
                    <a:lumMod val="75000"/>
                    <a:lumOff val="25000"/>
                  </a:schemeClr>
                </a:solidFill>
                <a:latin typeface="Times New Roman" panose="02020603050405020304" pitchFamily="18" charset="0"/>
                <a:cs typeface="Times New Roman" panose="02020603050405020304" pitchFamily="18" charset="0"/>
              </a:rPr>
              <a:t>los</a:t>
            </a:r>
            <a:r>
              <a:rPr lang="en-US" sz="19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b="1" dirty="0" err="1">
                <a:solidFill>
                  <a:schemeClr val="tx1">
                    <a:lumMod val="75000"/>
                    <a:lumOff val="25000"/>
                  </a:schemeClr>
                </a:solidFill>
                <a:latin typeface="Times New Roman" panose="02020603050405020304" pitchFamily="18" charset="0"/>
                <a:cs typeface="Times New Roman" panose="02020603050405020304" pitchFamily="18" charset="0"/>
              </a:rPr>
              <a:t>temas</a:t>
            </a:r>
            <a:r>
              <a:rPr lang="en-US" sz="1900" b="1" dirty="0">
                <a:solidFill>
                  <a:schemeClr val="tx1">
                    <a:lumMod val="75000"/>
                    <a:lumOff val="25000"/>
                  </a:schemeClr>
                </a:solidFill>
                <a:latin typeface="Times New Roman" panose="02020603050405020304" pitchFamily="18" charset="0"/>
                <a:cs typeface="Times New Roman" panose="02020603050405020304" pitchFamily="18" charset="0"/>
              </a:rPr>
              <a:t> de </a:t>
            </a:r>
            <a:r>
              <a:rPr lang="en-US" sz="1900" b="1" dirty="0" err="1">
                <a:solidFill>
                  <a:schemeClr val="tx1">
                    <a:lumMod val="75000"/>
                    <a:lumOff val="25000"/>
                  </a:schemeClr>
                </a:solidFill>
                <a:latin typeface="Times New Roman" panose="02020603050405020304" pitchFamily="18" charset="0"/>
                <a:cs typeface="Times New Roman" panose="02020603050405020304" pitchFamily="18" charset="0"/>
              </a:rPr>
              <a:t>identidad</a:t>
            </a:r>
            <a:r>
              <a:rPr lang="en-US" sz="19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b="1" dirty="0" err="1">
                <a:solidFill>
                  <a:schemeClr val="tx1">
                    <a:lumMod val="75000"/>
                    <a:lumOff val="25000"/>
                  </a:schemeClr>
                </a:solidFill>
                <a:latin typeface="Times New Roman" panose="02020603050405020304" pitchFamily="18" charset="0"/>
                <a:cs typeface="Times New Roman" panose="02020603050405020304" pitchFamily="18" charset="0"/>
              </a:rPr>
              <a:t>reconocimiento</a:t>
            </a:r>
            <a:r>
              <a:rPr lang="en-US" sz="19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b="1" dirty="0" err="1">
                <a:solidFill>
                  <a:schemeClr val="tx1">
                    <a:lumMod val="75000"/>
                    <a:lumOff val="25000"/>
                  </a:schemeClr>
                </a:solidFill>
                <a:latin typeface="Times New Roman" panose="02020603050405020304" pitchFamily="18" charset="0"/>
                <a:cs typeface="Times New Roman" panose="02020603050405020304" pitchFamily="18" charset="0"/>
              </a:rPr>
              <a:t>solidaridad</a:t>
            </a:r>
            <a:r>
              <a:rPr lang="en-US" sz="1900" b="1" dirty="0">
                <a:solidFill>
                  <a:schemeClr val="tx1">
                    <a:lumMod val="75000"/>
                    <a:lumOff val="25000"/>
                  </a:schemeClr>
                </a:solidFill>
                <a:latin typeface="Times New Roman" panose="02020603050405020304" pitchFamily="18" charset="0"/>
                <a:cs typeface="Times New Roman" panose="02020603050405020304" pitchFamily="18" charset="0"/>
              </a:rPr>
              <a:t> y </a:t>
            </a:r>
            <a:r>
              <a:rPr lang="en-US" sz="1900" b="1" dirty="0" err="1">
                <a:solidFill>
                  <a:schemeClr val="tx1">
                    <a:lumMod val="75000"/>
                    <a:lumOff val="25000"/>
                  </a:schemeClr>
                </a:solidFill>
                <a:latin typeface="Times New Roman" panose="02020603050405020304" pitchFamily="18" charset="0"/>
                <a:cs typeface="Times New Roman" panose="02020603050405020304" pitchFamily="18" charset="0"/>
              </a:rPr>
              <a:t>moralidad</a:t>
            </a:r>
            <a:r>
              <a:rPr lang="en-US" sz="19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b="1" dirty="0" err="1">
                <a:solidFill>
                  <a:schemeClr val="tx1">
                    <a:lumMod val="75000"/>
                    <a:lumOff val="25000"/>
                  </a:schemeClr>
                </a:solidFill>
                <a:latin typeface="Times New Roman" panose="02020603050405020304" pitchFamily="18" charset="0"/>
                <a:cs typeface="Times New Roman" panose="02020603050405020304" pitchFamily="18" charset="0"/>
              </a:rPr>
              <a:t>en</a:t>
            </a:r>
            <a:r>
              <a:rPr lang="en-US" sz="19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b="1" dirty="0" err="1">
                <a:solidFill>
                  <a:schemeClr val="tx1">
                    <a:lumMod val="75000"/>
                    <a:lumOff val="25000"/>
                  </a:schemeClr>
                </a:solidFill>
                <a:latin typeface="Times New Roman" panose="02020603050405020304" pitchFamily="18" charset="0"/>
                <a:cs typeface="Times New Roman" panose="02020603050405020304" pitchFamily="18" charset="0"/>
              </a:rPr>
              <a:t>el</a:t>
            </a:r>
            <a:r>
              <a:rPr lang="en-US" sz="19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b="1" dirty="0" err="1">
                <a:solidFill>
                  <a:schemeClr val="tx1">
                    <a:lumMod val="75000"/>
                    <a:lumOff val="25000"/>
                  </a:schemeClr>
                </a:solidFill>
                <a:latin typeface="Times New Roman" panose="02020603050405020304" pitchFamily="18" charset="0"/>
                <a:cs typeface="Times New Roman" panose="02020603050405020304" pitchFamily="18" charset="0"/>
              </a:rPr>
              <a:t>contexto</a:t>
            </a:r>
            <a:r>
              <a:rPr lang="en-US" sz="1900" b="1" dirty="0">
                <a:solidFill>
                  <a:schemeClr val="tx1">
                    <a:lumMod val="75000"/>
                    <a:lumOff val="25000"/>
                  </a:schemeClr>
                </a:solidFill>
                <a:latin typeface="Times New Roman" panose="02020603050405020304" pitchFamily="18" charset="0"/>
                <a:cs typeface="Times New Roman" panose="02020603050405020304" pitchFamily="18" charset="0"/>
              </a:rPr>
              <a:t> del </a:t>
            </a:r>
            <a:r>
              <a:rPr lang="en-US" sz="1900" b="1" dirty="0" err="1">
                <a:solidFill>
                  <a:schemeClr val="tx1">
                    <a:lumMod val="75000"/>
                    <a:lumOff val="25000"/>
                  </a:schemeClr>
                </a:solidFill>
                <a:latin typeface="Times New Roman" panose="02020603050405020304" pitchFamily="18" charset="0"/>
                <a:cs typeface="Times New Roman" panose="02020603050405020304" pitchFamily="18" charset="0"/>
              </a:rPr>
              <a:t>bombardeo</a:t>
            </a:r>
            <a:r>
              <a:rPr lang="en-US" sz="1900" b="1" dirty="0">
                <a:solidFill>
                  <a:schemeClr val="tx1">
                    <a:lumMod val="75000"/>
                    <a:lumOff val="25000"/>
                  </a:schemeClr>
                </a:solidFill>
                <a:latin typeface="Times New Roman" panose="02020603050405020304" pitchFamily="18" charset="0"/>
                <a:cs typeface="Times New Roman" panose="02020603050405020304" pitchFamily="18" charset="0"/>
              </a:rPr>
              <a:t> de Guernica </a:t>
            </a:r>
            <a:r>
              <a:rPr lang="en-US" sz="1900" b="1" dirty="0" err="1">
                <a:solidFill>
                  <a:schemeClr val="tx1">
                    <a:lumMod val="75000"/>
                    <a:lumOff val="25000"/>
                  </a:schemeClr>
                </a:solidFill>
                <a:latin typeface="Times New Roman" panose="02020603050405020304" pitchFamily="18" charset="0"/>
                <a:cs typeface="Times New Roman" panose="02020603050405020304" pitchFamily="18" charset="0"/>
              </a:rPr>
              <a:t>durante</a:t>
            </a:r>
            <a:r>
              <a:rPr lang="en-US" sz="1900" b="1" dirty="0">
                <a:solidFill>
                  <a:schemeClr val="tx1">
                    <a:lumMod val="75000"/>
                    <a:lumOff val="25000"/>
                  </a:schemeClr>
                </a:solidFill>
                <a:latin typeface="Times New Roman" panose="02020603050405020304" pitchFamily="18" charset="0"/>
                <a:cs typeface="Times New Roman" panose="02020603050405020304" pitchFamily="18" charset="0"/>
              </a:rPr>
              <a:t> la Guerra Civil Española.</a:t>
            </a:r>
          </a:p>
          <a:p>
            <a:pPr algn="just" defTabSz="914400">
              <a:lnSpc>
                <a:spcPct val="90000"/>
              </a:lnSpc>
              <a:spcAft>
                <a:spcPts val="600"/>
              </a:spcAft>
              <a:buClr>
                <a:schemeClr val="accent1"/>
              </a:buClr>
              <a:buFont typeface="Calibri" panose="020F0502020204030204" pitchFamily="34" charset="0"/>
            </a:pPr>
            <a:endParaRPr lang="en-US" sz="19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defTabSz="914400">
              <a:lnSpc>
                <a:spcPct val="90000"/>
              </a:lnSpc>
              <a:spcAft>
                <a:spcPts val="600"/>
              </a:spcAft>
              <a:buClr>
                <a:schemeClr val="accent1"/>
              </a:buClr>
              <a:buFont typeface="Calibri" panose="020F0502020204030204" pitchFamily="34" charset="0"/>
            </a:pPr>
            <a:endParaRPr lang="en-US" sz="19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defTabSz="914400">
              <a:lnSpc>
                <a:spcPct val="90000"/>
              </a:lnSpc>
              <a:spcAft>
                <a:spcPts val="600"/>
              </a:spcAft>
              <a:buClr>
                <a:schemeClr val="accent1"/>
              </a:buClr>
              <a:buFont typeface="Calibri" panose="020F0502020204030204" pitchFamily="34" charset="0"/>
            </a:pPr>
            <a:r>
              <a:rPr lang="en-US" sz="1900" b="1" dirty="0" err="1">
                <a:solidFill>
                  <a:schemeClr val="tx1">
                    <a:lumMod val="75000"/>
                    <a:lumOff val="25000"/>
                  </a:schemeClr>
                </a:solidFill>
                <a:latin typeface="Times New Roman" panose="02020603050405020304" pitchFamily="18" charset="0"/>
                <a:cs typeface="Times New Roman" panose="02020603050405020304" pitchFamily="18" charset="0"/>
              </a:rPr>
              <a:t>Concepto</a:t>
            </a:r>
            <a:r>
              <a:rPr lang="en-US" sz="1900" b="1" dirty="0">
                <a:solidFill>
                  <a:schemeClr val="tx1">
                    <a:lumMod val="75000"/>
                    <a:lumOff val="25000"/>
                  </a:schemeClr>
                </a:solidFill>
                <a:latin typeface="Times New Roman" panose="02020603050405020304" pitchFamily="18" charset="0"/>
                <a:cs typeface="Times New Roman" panose="02020603050405020304" pitchFamily="18" charset="0"/>
              </a:rPr>
              <a:t> Moral: </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La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obra</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refleja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una</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fuerte</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carga moral al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mostrar</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el</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sufrimiento</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y la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destrucción</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causados</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por</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la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guerra</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haciendo</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un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llamado</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 la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conciencia</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colectiva</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Picasso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destaca</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la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importancia</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de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adoptar</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criterios</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morales</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recíprocos</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para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salvaguardar</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la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integridad</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personal y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colectiva</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censurando</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la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violencia</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y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el</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sufrimiento</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humano</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especialmente</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el</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bombardeo</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indiscriminado</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de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civiles</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a:t>
            </a:r>
          </a:p>
          <a:p>
            <a:pPr algn="just" defTabSz="914400">
              <a:lnSpc>
                <a:spcPct val="90000"/>
              </a:lnSpc>
              <a:spcAft>
                <a:spcPts val="600"/>
              </a:spcAft>
              <a:buClr>
                <a:schemeClr val="accent1"/>
              </a:buClr>
              <a:buFont typeface="Calibri" panose="020F0502020204030204" pitchFamily="34" charset="0"/>
            </a:pPr>
            <a:endParaRPr lang="en-US" sz="19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defTabSz="914400">
              <a:lnSpc>
                <a:spcPct val="90000"/>
              </a:lnSpc>
              <a:spcAft>
                <a:spcPts val="600"/>
              </a:spcAft>
              <a:buClr>
                <a:schemeClr val="accent1"/>
              </a:buClr>
              <a:buFont typeface="Calibri" panose="020F0502020204030204" pitchFamily="34" charset="0"/>
            </a:pPr>
            <a:endParaRPr lang="en-US" sz="19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algn="just" defTabSz="914400">
              <a:lnSpc>
                <a:spcPct val="90000"/>
              </a:lnSpc>
              <a:spcAft>
                <a:spcPts val="600"/>
              </a:spcAft>
              <a:buClr>
                <a:schemeClr val="accent1"/>
              </a:buClr>
              <a:buFont typeface="Calibri" panose="020F0502020204030204" pitchFamily="34" charset="0"/>
            </a:pPr>
            <a:r>
              <a:rPr lang="en-US" sz="1900" b="1" dirty="0">
                <a:solidFill>
                  <a:schemeClr val="tx1">
                    <a:lumMod val="75000"/>
                    <a:lumOff val="25000"/>
                  </a:schemeClr>
                </a:solidFill>
                <a:latin typeface="Times New Roman" panose="02020603050405020304" pitchFamily="18" charset="0"/>
                <a:cs typeface="Times New Roman" panose="02020603050405020304" pitchFamily="18" charset="0"/>
              </a:rPr>
              <a:t>Identidad y </a:t>
            </a:r>
            <a:r>
              <a:rPr lang="en-US" sz="1900" b="1" dirty="0" err="1">
                <a:solidFill>
                  <a:schemeClr val="tx1">
                    <a:lumMod val="75000"/>
                    <a:lumOff val="25000"/>
                  </a:schemeClr>
                </a:solidFill>
                <a:latin typeface="Times New Roman" panose="02020603050405020304" pitchFamily="18" charset="0"/>
                <a:cs typeface="Times New Roman" panose="02020603050405020304" pitchFamily="18" charset="0"/>
              </a:rPr>
              <a:t>Autoestima</a:t>
            </a:r>
            <a:r>
              <a:rPr lang="en-US" sz="19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A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través</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de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imágenes</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distorsionadas</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de personas y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animales</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Picasso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representa</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la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pérdida</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de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identidad</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y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autoestima</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de las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víctimas</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de la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guerra</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La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figura</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de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una</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madre</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sosteniendo</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el</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cuerpo</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sin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vida</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de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su</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hijo</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simboliza</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el</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dolor y la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pérdida</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mientras</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que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otras</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figuras</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aterrorizadas</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reflejan</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el</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impacto</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emocional y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psicológico</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de la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violencia</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en</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la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identidad</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de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los</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sz="1900" dirty="0" err="1">
                <a:solidFill>
                  <a:schemeClr val="tx1">
                    <a:lumMod val="75000"/>
                    <a:lumOff val="25000"/>
                  </a:schemeClr>
                </a:solidFill>
                <a:latin typeface="Times New Roman" panose="02020603050405020304" pitchFamily="18" charset="0"/>
                <a:cs typeface="Times New Roman" panose="02020603050405020304" pitchFamily="18" charset="0"/>
              </a:rPr>
              <a:t>individuos</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sz="19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defTabSz="914400">
              <a:lnSpc>
                <a:spcPct val="90000"/>
              </a:lnSpc>
              <a:spcAft>
                <a:spcPts val="600"/>
              </a:spcAft>
              <a:buClr>
                <a:schemeClr val="accent1"/>
              </a:buClr>
              <a:buFont typeface="Calibri" panose="020F0502020204030204" pitchFamily="34" charset="0"/>
            </a:pPr>
            <a:endParaRPr lang="en-US" sz="1400"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endParaRPr lang="en-US" sz="1400" dirty="0">
              <a:solidFill>
                <a:schemeClr val="tx1">
                  <a:lumMod val="75000"/>
                  <a:lumOff val="25000"/>
                </a:schemeClr>
              </a:solidFill>
            </a:endParaRPr>
          </a:p>
        </p:txBody>
      </p:sp>
      <p:sp>
        <p:nvSpPr>
          <p:cNvPr id="9" name="Rectángulo 8">
            <a:extLst>
              <a:ext uri="{FF2B5EF4-FFF2-40B4-BE49-F238E27FC236}">
                <a16:creationId xmlns:a16="http://schemas.microsoft.com/office/drawing/2014/main" id="{17F0F094-31AC-19C7-178B-853D1CCDF645}"/>
              </a:ext>
            </a:extLst>
          </p:cNvPr>
          <p:cNvSpPr/>
          <p:nvPr/>
        </p:nvSpPr>
        <p:spPr>
          <a:xfrm>
            <a:off x="0" y="6333830"/>
            <a:ext cx="12192000" cy="524170"/>
          </a:xfrm>
          <a:prstGeom prst="rect">
            <a:avLst/>
          </a:pr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899934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11">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13">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15">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6" name="Rectangle 17">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CuadroTexto 1">
            <a:extLst>
              <a:ext uri="{FF2B5EF4-FFF2-40B4-BE49-F238E27FC236}">
                <a16:creationId xmlns:a16="http://schemas.microsoft.com/office/drawing/2014/main" id="{6C096F28-6622-5095-338A-17AEEA55FDE5}"/>
              </a:ext>
            </a:extLst>
          </p:cNvPr>
          <p:cNvSpPr txBox="1"/>
          <p:nvPr/>
        </p:nvSpPr>
        <p:spPr>
          <a:xfrm>
            <a:off x="492370" y="516835"/>
            <a:ext cx="3084844" cy="5772840"/>
          </a:xfrm>
          <a:prstGeom prst="rect">
            <a:avLst/>
          </a:prstGeom>
        </p:spPr>
        <p:txBody>
          <a:bodyPr vert="horz" lIns="91440" tIns="45720" rIns="91440" bIns="45720" rtlCol="0" anchor="ctr">
            <a:normAutofit/>
          </a:bodyPr>
          <a:lstStyle/>
          <a:p>
            <a:pPr defTabSz="914400">
              <a:lnSpc>
                <a:spcPct val="85000"/>
              </a:lnSpc>
              <a:spcBef>
                <a:spcPct val="0"/>
              </a:spcBef>
              <a:spcAft>
                <a:spcPts val="600"/>
              </a:spcAft>
            </a:pPr>
            <a:r>
              <a:rPr lang="en-US" sz="3600" b="1" spc="-50" dirty="0">
                <a:solidFill>
                  <a:srgbClr val="FFFFFF"/>
                </a:solidFill>
                <a:latin typeface="+mj-lt"/>
                <a:ea typeface="+mj-ea"/>
                <a:cs typeface="+mj-cs"/>
              </a:rPr>
              <a:t>CUADRO GUERNICA DE PABLO PICASSO</a:t>
            </a:r>
          </a:p>
        </p:txBody>
      </p:sp>
      <p:sp>
        <p:nvSpPr>
          <p:cNvPr id="27" name="Rectangle 19">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8" name="CuadroTexto 3">
            <a:extLst>
              <a:ext uri="{FF2B5EF4-FFF2-40B4-BE49-F238E27FC236}">
                <a16:creationId xmlns:a16="http://schemas.microsoft.com/office/drawing/2014/main" id="{9C820D70-C068-8024-96B6-04C39E2043FF}"/>
              </a:ext>
            </a:extLst>
          </p:cNvPr>
          <p:cNvGraphicFramePr/>
          <p:nvPr>
            <p:extLst>
              <p:ext uri="{D42A27DB-BD31-4B8C-83A1-F6EECF244321}">
                <p14:modId xmlns:p14="http://schemas.microsoft.com/office/powerpoint/2010/main" val="207032894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ángulo 4">
            <a:extLst>
              <a:ext uri="{FF2B5EF4-FFF2-40B4-BE49-F238E27FC236}">
                <a16:creationId xmlns:a16="http://schemas.microsoft.com/office/drawing/2014/main" id="{CEEF39EB-B07F-E54E-9E60-51052BE8909F}"/>
              </a:ext>
            </a:extLst>
          </p:cNvPr>
          <p:cNvSpPr/>
          <p:nvPr/>
        </p:nvSpPr>
        <p:spPr>
          <a:xfrm>
            <a:off x="-5686" y="0"/>
            <a:ext cx="4040071"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7" name="CuadroTexto 6">
            <a:extLst>
              <a:ext uri="{FF2B5EF4-FFF2-40B4-BE49-F238E27FC236}">
                <a16:creationId xmlns:a16="http://schemas.microsoft.com/office/drawing/2014/main" id="{9C83FD61-EA9A-FBAC-7CBD-B8987F7A6545}"/>
              </a:ext>
            </a:extLst>
          </p:cNvPr>
          <p:cNvSpPr txBox="1"/>
          <p:nvPr/>
        </p:nvSpPr>
        <p:spPr>
          <a:xfrm>
            <a:off x="439098" y="459568"/>
            <a:ext cx="3084844" cy="5772840"/>
          </a:xfrm>
          <a:prstGeom prst="rect">
            <a:avLst/>
          </a:prstGeom>
        </p:spPr>
        <p:txBody>
          <a:bodyPr vert="horz" lIns="91440" tIns="45720" rIns="91440" bIns="45720" rtlCol="0" anchor="ctr">
            <a:normAutofit/>
          </a:bodyPr>
          <a:lstStyle/>
          <a:p>
            <a:pPr algn="ctr" defTabSz="914400">
              <a:lnSpc>
                <a:spcPct val="85000"/>
              </a:lnSpc>
              <a:spcBef>
                <a:spcPct val="0"/>
              </a:spcBef>
              <a:spcAft>
                <a:spcPts val="600"/>
              </a:spcAft>
            </a:pPr>
            <a:r>
              <a:rPr lang="en-US" sz="4400" b="1" spc="-50" dirty="0">
                <a:solidFill>
                  <a:srgbClr val="FFFFFF"/>
                </a:solidFill>
                <a:latin typeface="Congenial Black" panose="02000503040000020004" pitchFamily="2" charset="0"/>
                <a:ea typeface="+mj-ea"/>
                <a:cs typeface="+mj-cs"/>
              </a:rPr>
              <a:t>CUADRO GUERNICA DE PABLO PICASSO</a:t>
            </a:r>
          </a:p>
        </p:txBody>
      </p:sp>
    </p:spTree>
    <p:extLst>
      <p:ext uri="{BB962C8B-B14F-4D97-AF65-F5344CB8AC3E}">
        <p14:creationId xmlns:p14="http://schemas.microsoft.com/office/powerpoint/2010/main" val="3696821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C096F28-6622-5095-338A-17AEEA55FDE5}"/>
              </a:ext>
            </a:extLst>
          </p:cNvPr>
          <p:cNvSpPr txBox="1"/>
          <p:nvPr/>
        </p:nvSpPr>
        <p:spPr>
          <a:xfrm>
            <a:off x="2731718" y="360533"/>
            <a:ext cx="6127204" cy="1107996"/>
          </a:xfrm>
          <a:prstGeom prst="rect">
            <a:avLst/>
          </a:prstGeom>
          <a:noFill/>
        </p:spPr>
        <p:txBody>
          <a:bodyPr wrap="square">
            <a:spAutoFit/>
          </a:bodyPr>
          <a:lstStyle/>
          <a:p>
            <a:pPr algn="ctr"/>
            <a:r>
              <a:rPr lang="es-CO" sz="4800" b="1" dirty="0">
                <a:solidFill>
                  <a:schemeClr val="bg2">
                    <a:lumMod val="25000"/>
                  </a:schemeClr>
                </a:solidFill>
                <a:latin typeface="Congenial Black" panose="02000503040000020004" pitchFamily="2" charset="0"/>
              </a:rPr>
              <a:t>ARGUMENTACIÓN</a:t>
            </a:r>
          </a:p>
          <a:p>
            <a:pPr algn="ctr"/>
            <a:endParaRPr lang="es-CO" dirty="0"/>
          </a:p>
        </p:txBody>
      </p:sp>
      <p:sp>
        <p:nvSpPr>
          <p:cNvPr id="3" name="CuadroTexto 2">
            <a:extLst>
              <a:ext uri="{FF2B5EF4-FFF2-40B4-BE49-F238E27FC236}">
                <a16:creationId xmlns:a16="http://schemas.microsoft.com/office/drawing/2014/main" id="{F5FD129A-4CD5-2E04-960E-4863F16F644F}"/>
              </a:ext>
            </a:extLst>
          </p:cNvPr>
          <p:cNvSpPr txBox="1"/>
          <p:nvPr/>
        </p:nvSpPr>
        <p:spPr>
          <a:xfrm>
            <a:off x="650061" y="1449399"/>
            <a:ext cx="11149786" cy="3139321"/>
          </a:xfrm>
          <a:prstGeom prst="rect">
            <a:avLst/>
          </a:prstGeom>
          <a:noFill/>
        </p:spPr>
        <p:txBody>
          <a:bodyPr wrap="square">
            <a:spAutoFit/>
          </a:bodyPr>
          <a:lstStyle/>
          <a:p>
            <a:pPr algn="just"/>
            <a:r>
              <a:rPr lang="es-CO" dirty="0">
                <a:latin typeface="Times New Roman" panose="02020603050405020304" pitchFamily="18" charset="0"/>
                <a:cs typeface="Times New Roman" panose="02020603050405020304" pitchFamily="18" charset="0"/>
              </a:rPr>
              <a:t>La ética del reconocimiento es importante para los individuos y para la construcción de sociedades que reconocen y valoran las diferencias, ya que permite la autorreferencia y la integridad personal. El reconocimiento es una forma de confirmación de las facultades individuales, y la falta de reconocimiento puede causar heridas morales que afectan la integridad personal. En este sentido, la ética del reconocimiento es importante para la construcción de sociedades pluralistas, ya que permite la valoración y el respeto de las diferencias individuales y culturales. Además, la ética del reconocimiento implica deberes recíprocos de participación solidaria que comprenden a todos los miembros de la comunidad de valores correspondiente, lo que contribuye a la construcción de sociedades más justas e inclusivas. </a:t>
            </a:r>
          </a:p>
          <a:p>
            <a:pPr algn="just"/>
            <a:endParaRPr lang="es-CO" dirty="0">
              <a:latin typeface="Times New Roman" panose="02020603050405020304" pitchFamily="18" charset="0"/>
              <a:cs typeface="Times New Roman" panose="02020603050405020304" pitchFamily="18" charset="0"/>
            </a:endParaRPr>
          </a:p>
          <a:p>
            <a:pPr algn="just"/>
            <a:endParaRPr lang="es-CO" dirty="0"/>
          </a:p>
          <a:p>
            <a:pPr algn="just"/>
            <a:endParaRPr lang="es-CO" dirty="0"/>
          </a:p>
          <a:p>
            <a:pPr algn="just"/>
            <a:endParaRPr lang="es-CO" dirty="0"/>
          </a:p>
        </p:txBody>
      </p:sp>
      <p:sp>
        <p:nvSpPr>
          <p:cNvPr id="4" name="Rectángulo 3">
            <a:extLst>
              <a:ext uri="{FF2B5EF4-FFF2-40B4-BE49-F238E27FC236}">
                <a16:creationId xmlns:a16="http://schemas.microsoft.com/office/drawing/2014/main" id="{4120D702-6BFE-A7EF-5D3E-7F6A04F7CFC2}"/>
              </a:ext>
            </a:extLst>
          </p:cNvPr>
          <p:cNvSpPr/>
          <p:nvPr/>
        </p:nvSpPr>
        <p:spPr>
          <a:xfrm>
            <a:off x="0" y="6400800"/>
            <a:ext cx="12192000" cy="457199"/>
          </a:xfrm>
          <a:prstGeom prst="rect">
            <a:avLst/>
          </a:pr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sp>
        <p:nvSpPr>
          <p:cNvPr id="5" name="Rectángulo 4">
            <a:extLst>
              <a:ext uri="{FF2B5EF4-FFF2-40B4-BE49-F238E27FC236}">
                <a16:creationId xmlns:a16="http://schemas.microsoft.com/office/drawing/2014/main" id="{4B1466F9-6EBC-8380-278B-1CC62D1CD9EF}"/>
              </a:ext>
            </a:extLst>
          </p:cNvPr>
          <p:cNvSpPr/>
          <p:nvPr/>
        </p:nvSpPr>
        <p:spPr>
          <a:xfrm>
            <a:off x="3165232" y="1150165"/>
            <a:ext cx="542778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2781004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C096F28-6622-5095-338A-17AEEA55FDE5}"/>
              </a:ext>
            </a:extLst>
          </p:cNvPr>
          <p:cNvSpPr txBox="1"/>
          <p:nvPr/>
        </p:nvSpPr>
        <p:spPr>
          <a:xfrm>
            <a:off x="968189" y="717083"/>
            <a:ext cx="10470775" cy="4678204"/>
          </a:xfrm>
          <a:prstGeom prst="rect">
            <a:avLst/>
          </a:prstGeom>
          <a:noFill/>
        </p:spPr>
        <p:txBody>
          <a:bodyPr wrap="square">
            <a:spAutoFit/>
          </a:bodyPr>
          <a:lstStyle/>
          <a:p>
            <a:pPr algn="ctr"/>
            <a:r>
              <a:rPr lang="es-CO" sz="2800" b="1" dirty="0"/>
              <a:t>BIBLIOGRAFÍAS</a:t>
            </a:r>
          </a:p>
          <a:p>
            <a:pPr algn="ctr"/>
            <a:endParaRPr lang="es-CO" b="1" dirty="0"/>
          </a:p>
          <a:p>
            <a:pPr algn="ctr"/>
            <a:endParaRPr lang="es-CO" b="1" dirty="0"/>
          </a:p>
          <a:p>
            <a:r>
              <a:rPr lang="es-CO" dirty="0"/>
              <a:t>Reconocimiento y obligaciones morales*  AXEL HONNETH  Universidad Goethe, </a:t>
            </a:r>
            <a:r>
              <a:rPr lang="es-CO" dirty="0" err="1"/>
              <a:t>Franlcfurt</a:t>
            </a:r>
            <a:endParaRPr lang="es-CO" dirty="0"/>
          </a:p>
          <a:p>
            <a:endParaRPr lang="es-CO" dirty="0"/>
          </a:p>
          <a:p>
            <a:r>
              <a:rPr lang="es-CO" dirty="0">
                <a:hlinkClick r:id="rId2"/>
              </a:rPr>
              <a:t>https://www.culturagenial.com/es/cuadro-guernica-de-pablo-picasso/</a:t>
            </a:r>
            <a:endParaRPr lang="es-CO" dirty="0"/>
          </a:p>
          <a:p>
            <a:endParaRPr lang="es-CO" dirty="0"/>
          </a:p>
          <a:p>
            <a:r>
              <a:rPr lang="es-CO" dirty="0">
                <a:hlinkClick r:id="rId3"/>
              </a:rPr>
              <a:t>https://historia-arte.com/obras/guernica</a:t>
            </a:r>
            <a:endParaRPr lang="es-CO" dirty="0"/>
          </a:p>
          <a:p>
            <a:endParaRPr lang="es-CO" dirty="0"/>
          </a:p>
          <a:p>
            <a:r>
              <a:rPr lang="es-CO" dirty="0">
                <a:hlinkClick r:id="rId4"/>
              </a:rPr>
              <a:t>https://historia.nationalgeographic.com.es/a/guernica-picasso-paso-a-paso_12698</a:t>
            </a:r>
            <a:endParaRPr lang="es-CO" dirty="0"/>
          </a:p>
          <a:p>
            <a:endParaRPr lang="es-CO" dirty="0"/>
          </a:p>
          <a:p>
            <a:endParaRPr lang="es-CO" dirty="0"/>
          </a:p>
          <a:p>
            <a:endParaRPr lang="es-CO" dirty="0"/>
          </a:p>
          <a:p>
            <a:pPr algn="ctr"/>
            <a:endParaRPr lang="es-CO" b="1" dirty="0"/>
          </a:p>
          <a:p>
            <a:pPr algn="ctr"/>
            <a:endParaRPr lang="es-CO" dirty="0"/>
          </a:p>
          <a:p>
            <a:pPr algn="ctr"/>
            <a:endParaRPr lang="es-CO" dirty="0"/>
          </a:p>
        </p:txBody>
      </p:sp>
      <p:sp>
        <p:nvSpPr>
          <p:cNvPr id="3" name="Rectángulo 2">
            <a:extLst>
              <a:ext uri="{FF2B5EF4-FFF2-40B4-BE49-F238E27FC236}">
                <a16:creationId xmlns:a16="http://schemas.microsoft.com/office/drawing/2014/main" id="{E09DA97F-F042-1FB6-7E41-09F05778FFCD}"/>
              </a:ext>
            </a:extLst>
          </p:cNvPr>
          <p:cNvSpPr/>
          <p:nvPr/>
        </p:nvSpPr>
        <p:spPr>
          <a:xfrm>
            <a:off x="0" y="6400800"/>
            <a:ext cx="12192000" cy="457199"/>
          </a:xfrm>
          <a:prstGeom prst="rect">
            <a:avLst/>
          </a:prstGeom>
          <a:solidFill>
            <a:schemeClr val="bg2">
              <a:lumMod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000180467"/>
      </p:ext>
    </p:extLst>
  </p:cSld>
  <p:clrMapOvr>
    <a:masterClrMapping/>
  </p:clrMapOvr>
</p:sld>
</file>

<file path=ppt/theme/theme1.xml><?xml version="1.0" encoding="utf-8"?>
<a:theme xmlns:a="http://schemas.openxmlformats.org/drawingml/2006/main" name="Retrospección">
  <a:themeElements>
    <a:clrScheme name="Retrospección">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267</TotalTime>
  <Words>1142</Words>
  <Application>Microsoft Office PowerPoint</Application>
  <PresentationFormat>Panorámica</PresentationFormat>
  <Paragraphs>81</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Calibri</vt:lpstr>
      <vt:lpstr>Calibri Light</vt:lpstr>
      <vt:lpstr>Congenial Black</vt:lpstr>
      <vt:lpstr>Times New Roman</vt:lpstr>
      <vt:lpstr>Retrospección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Leandro Rivera Rios</dc:creator>
  <cp:lastModifiedBy>Leandro Rivera Rios</cp:lastModifiedBy>
  <cp:revision>15</cp:revision>
  <dcterms:created xsi:type="dcterms:W3CDTF">2023-08-05T16:26:47Z</dcterms:created>
  <dcterms:modified xsi:type="dcterms:W3CDTF">2023-08-05T21:04:44Z</dcterms:modified>
</cp:coreProperties>
</file>