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13"/>
  </p:notesMasterIdLst>
  <p:sldIdLst>
    <p:sldId id="256" r:id="rId3"/>
    <p:sldId id="257" r:id="rId4"/>
    <p:sldId id="262" r:id="rId5"/>
    <p:sldId id="259" r:id="rId6"/>
    <p:sldId id="261" r:id="rId7"/>
    <p:sldId id="263" r:id="rId8"/>
    <p:sldId id="264" r:id="rId9"/>
    <p:sldId id="266" r:id="rId10"/>
    <p:sldId id="265" r:id="rId11"/>
    <p:sldId id="268" r:id="rId12"/>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HzTg+goWcQk8fO5It0l+0ng5K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289BA7-0477-4DA3-BF64-564EF7BB6FF7}">
  <a:tblStyle styleId="{AC289BA7-0477-4DA3-BF64-564EF7BB6FF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09" autoAdjust="0"/>
    <p:restoredTop sz="94660"/>
  </p:normalViewPr>
  <p:slideViewPr>
    <p:cSldViewPr snapToGrid="0">
      <p:cViewPr>
        <p:scale>
          <a:sx n="70" d="100"/>
          <a:sy n="70" d="100"/>
        </p:scale>
        <p:origin x="60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21"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23"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1776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5112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9869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8631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3688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86859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58148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3635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1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4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9"/>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49"/>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5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5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0" name="Google Shape;50;p50"/>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5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1"/>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51"/>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51"/>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51"/>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51"/>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51"/>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9"/>
        <p:cNvGrpSpPr/>
        <p:nvPr/>
      </p:nvGrpSpPr>
      <p:grpSpPr>
        <a:xfrm>
          <a:off x="0" y="0"/>
          <a:ext cx="0" cy="0"/>
          <a:chOff x="0" y="0"/>
          <a:chExt cx="0" cy="0"/>
        </a:xfrm>
      </p:grpSpPr>
      <p:sp>
        <p:nvSpPr>
          <p:cNvPr id="70" name="Google Shape;70;p3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3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34"/>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3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3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3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5" name="Google Shape;85;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6" name="Google Shape;86;p3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0" name="Google Shape;90;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3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3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3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3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3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3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4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4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6" name="Google Shape;106;p4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7" name="Google Shape;107;p4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8" name="Google Shape;108;p4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4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4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4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4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45"/>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4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p4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4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4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4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47"/>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4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4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48"/>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1523880" y="1122480"/>
            <a:ext cx="9143640" cy="238716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solidFill>
                <a:srgbClr val="000000"/>
              </a:solidFill>
              <a:latin typeface="Times New Roman"/>
              <a:ea typeface="Times New Roman"/>
              <a:cs typeface="Times New Roman"/>
              <a:sym typeface="Times New Roman"/>
            </a:endParaRPr>
          </a:p>
        </p:txBody>
      </p:sp>
      <p:sp>
        <p:nvSpPr>
          <p:cNvPr id="10" name="Google Shape;10;p1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hyperlink" Target="https://github.com/mauriciotoro/ST0245-Eafit/tree/master/proyecto/datasets/csv/paraEntrenarYProbarLaIA" TargetMode="External"/><Relationship Id="rId5" Type="http://schemas.openxmlformats.org/officeDocument/2006/relationships/hyperlink" Target="https://github.com/LeoRojasss/proyecto_estructuras_datos_y_algoritmos"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3.pn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hyperlink" Target="https://github.com/LeoRojasss/proyecto_estructuras_datos_y_algoritmos"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hyperlink" Target="https://github.com/LeoRojasss/proyecto_estructuras_datos_y_algoritmos"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hyperlink" Target="https://es.wikipedia.org/wiki/Algoritmo_de_compresi%C3%B3n_sin_p%C3%A9rdida"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https://es.wikipedia.org/wiki/Algoritmo_de_compresi%C3%B3n_con_p%C3%A9rdida" TargetMode="External"/><Relationship Id="rId5" Type="http://schemas.openxmlformats.org/officeDocument/2006/relationships/hyperlink" Target="https://github.com/LeoRojasss/proyecto_estructuras_datos_y_algoritmos"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hyperlink" Target="https://github.com/LeoRojasss/proyecto_estructuras_datos_y_algoritmos"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0.jpeg"/><Relationship Id="rId5" Type="http://schemas.openxmlformats.org/officeDocument/2006/relationships/hyperlink" Target="https://github.com/LeoRojasss/proyecto_estructuras_datos_y_algoritmos"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hyperlink" Target="https://github.com/LeoRojasss/proyecto_estructuras_datos_y_algoritmos"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hyperlink" Target="https://github.com/LeoRojasss/proyecto_estructuras_datos_y_algoritmos"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hyperlink" Target="https://github.com/LeoRojasss/proyecto_estructuras_datos_y_algoritmos"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 descr="Cómo sería un mundo sin ganadería industrial? | Igualdad Animal México"/>
          <p:cNvPicPr preferRelativeResize="0"/>
          <p:nvPr/>
        </p:nvPicPr>
        <p:blipFill rotWithShape="1">
          <a:blip r:embed="rId3">
            <a:alphaModFix/>
          </a:blip>
          <a:srcRect l="39100" r="1572"/>
          <a:stretch/>
        </p:blipFill>
        <p:spPr>
          <a:xfrm>
            <a:off x="-51120" y="-8640"/>
            <a:ext cx="12254040" cy="6881400"/>
          </a:xfrm>
          <a:prstGeom prst="rect">
            <a:avLst/>
          </a:prstGeom>
          <a:noFill/>
          <a:ln>
            <a:noFill/>
          </a:ln>
        </p:spPr>
      </p:pic>
      <p:sp>
        <p:nvSpPr>
          <p:cNvPr id="190" name="Google Shape;190;p1"/>
          <p:cNvSpPr/>
          <p:nvPr/>
        </p:nvSpPr>
        <p:spPr>
          <a:xfrm>
            <a:off x="1611000" y="-23760"/>
            <a:ext cx="10580400" cy="6881400"/>
          </a:xfrm>
          <a:prstGeom prst="rect">
            <a:avLst/>
          </a:prstGeom>
          <a:gradFill>
            <a:gsLst>
              <a:gs pos="0">
                <a:srgbClr val="FFFFFF"/>
              </a:gs>
              <a:gs pos="49000">
                <a:srgbClr val="FFFFFF"/>
              </a:gs>
              <a:gs pos="100000">
                <a:srgbClr val="FFFFFF">
                  <a:alpha val="0"/>
                </a:srgbClr>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1" name="Google Shape;191;p1"/>
          <p:cNvPicPr preferRelativeResize="0"/>
          <p:nvPr/>
        </p:nvPicPr>
        <p:blipFill rotWithShape="1">
          <a:blip r:embed="rId4">
            <a:alphaModFix/>
          </a:blip>
          <a:srcRect t="78334"/>
          <a:stretch/>
        </p:blipFill>
        <p:spPr>
          <a:xfrm>
            <a:off x="14760" y="5390280"/>
            <a:ext cx="12192840" cy="1483200"/>
          </a:xfrm>
          <a:prstGeom prst="rect">
            <a:avLst/>
          </a:prstGeom>
          <a:noFill/>
          <a:ln>
            <a:noFill/>
          </a:ln>
        </p:spPr>
      </p:pic>
      <p:sp>
        <p:nvSpPr>
          <p:cNvPr id="193" name="Google Shape;193;p1"/>
          <p:cNvSpPr/>
          <p:nvPr/>
        </p:nvSpPr>
        <p:spPr>
          <a:xfrm>
            <a:off x="7499160" y="1143000"/>
            <a:ext cx="2114640" cy="521766"/>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s-CO" sz="1400" b="0" i="0" u="none" strike="noStrike" cap="none" dirty="0">
                <a:solidFill>
                  <a:schemeClr val="accent2"/>
                </a:solidFill>
                <a:latin typeface="Arial"/>
                <a:ea typeface="Arial"/>
                <a:cs typeface="Arial"/>
                <a:sym typeface="Arial"/>
              </a:rPr>
              <a:t>Proyecto estructura datos y algoritmos</a:t>
            </a:r>
            <a:endParaRPr sz="1400" b="0" i="0" u="none" strike="noStrike" cap="none" dirty="0">
              <a:solidFill>
                <a:schemeClr val="accent2"/>
              </a:solidFill>
              <a:latin typeface="Arial"/>
              <a:ea typeface="Arial"/>
              <a:cs typeface="Arial"/>
              <a:sym typeface="Arial"/>
            </a:endParaRPr>
          </a:p>
        </p:txBody>
      </p:sp>
      <p:sp>
        <p:nvSpPr>
          <p:cNvPr id="194" name="Google Shape;194;p1"/>
          <p:cNvSpPr/>
          <p:nvPr/>
        </p:nvSpPr>
        <p:spPr>
          <a:xfrm rot="10800000" flipH="1">
            <a:off x="6732350" y="1475135"/>
            <a:ext cx="800658" cy="76383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4080" y="-4069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39" y="6160680"/>
            <a:ext cx="9502667" cy="798765"/>
          </a:xfrm>
          <a:prstGeom prst="rect">
            <a:avLst/>
          </a:prstGeom>
          <a:noFill/>
          <a:ln>
            <a:noFill/>
          </a:ln>
        </p:spPr>
        <p:txBody>
          <a:bodyPr spcFirstLastPara="1" wrap="square" lIns="90000" tIns="45000" rIns="90000" bIns="45000" anchor="t" anchorCtr="0">
            <a:spAutoFit/>
          </a:bodyPr>
          <a:lstStyle/>
          <a:p>
            <a:pPr>
              <a:buSzPts val="2200"/>
            </a:pPr>
            <a:r>
              <a:rPr lang="es-CO" sz="2400" b="0" i="0" u="none" strike="noStrike" dirty="0">
                <a:effectLst/>
                <a:latin typeface="Whitney"/>
                <a:hlinkClick r:id="rId5" tooltip="https://github.com/LeoRojasss/proyecto_estructuras_datos_y_algoritmos"/>
              </a:rPr>
              <a:t>https://github.com/LeoRojasss/proyecto_estructuras_datos_y_algoritmos</a:t>
            </a:r>
            <a:endParaRPr lang="es-CO" sz="2400" b="1" i="0" u="none" strike="noStrike" cap="none" dirty="0">
              <a:solidFill>
                <a:srgbClr val="001E33"/>
              </a:solidFill>
              <a:latin typeface="Whitney"/>
              <a:sym typeface="Arial"/>
            </a:endParaRPr>
          </a:p>
          <a:p>
            <a:pPr marL="0" marR="0" lvl="0" indent="0" algn="l" rtl="0">
              <a:lnSpc>
                <a:spcPct val="100000"/>
              </a:lnSpc>
              <a:spcBef>
                <a:spcPts val="0"/>
              </a:spcBef>
              <a:spcAft>
                <a:spcPts val="0"/>
              </a:spcAft>
              <a:buClr>
                <a:srgbClr val="000000"/>
              </a:buClr>
              <a:buSzPts val="2200"/>
              <a:buFont typeface="Arial"/>
              <a:buNone/>
            </a:pPr>
            <a:endParaRPr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endParaRPr lang="es-CO" dirty="0"/>
          </a:p>
        </p:txBody>
      </p:sp>
      <p:sp>
        <p:nvSpPr>
          <p:cNvPr id="4" name="CuadroTexto 3">
            <a:extLst>
              <a:ext uri="{FF2B5EF4-FFF2-40B4-BE49-F238E27FC236}">
                <a16:creationId xmlns:a16="http://schemas.microsoft.com/office/drawing/2014/main" id="{A2D86EE8-BF55-4F35-A8B5-69743B8E6095}"/>
              </a:ext>
            </a:extLst>
          </p:cNvPr>
          <p:cNvSpPr txBox="1"/>
          <p:nvPr/>
        </p:nvSpPr>
        <p:spPr>
          <a:xfrm>
            <a:off x="803880" y="1571348"/>
            <a:ext cx="10630559" cy="1815882"/>
          </a:xfrm>
          <a:prstGeom prst="rect">
            <a:avLst/>
          </a:prstGeom>
          <a:noFill/>
        </p:spPr>
        <p:txBody>
          <a:bodyPr wrap="square" rtlCol="0">
            <a:spAutoFit/>
          </a:bodyPr>
          <a:lstStyle/>
          <a:p>
            <a:endParaRPr lang="es-ES" dirty="0"/>
          </a:p>
          <a:p>
            <a:r>
              <a:rPr lang="es-ES" dirty="0"/>
              <a:t>Especifique los pasos</a:t>
            </a:r>
          </a:p>
          <a:p>
            <a:r>
              <a:rPr lang="es-ES" dirty="0"/>
              <a:t>Para abrir un archivo en </a:t>
            </a:r>
            <a:r>
              <a:rPr lang="es-ES" dirty="0" err="1"/>
              <a:t>cvs</a:t>
            </a:r>
            <a:r>
              <a:rPr lang="es-ES" dirty="0"/>
              <a:t> con datos de imágenes y convertirlo en matriz</a:t>
            </a:r>
          </a:p>
          <a:p>
            <a:r>
              <a:rPr lang="es-ES" dirty="0"/>
              <a:t>Intente con </a:t>
            </a:r>
            <a:r>
              <a:rPr lang="es-ES" dirty="0" err="1"/>
              <a:t>almenos</a:t>
            </a:r>
            <a:r>
              <a:rPr lang="es-ES" dirty="0"/>
              <a:t> un archivo de cada una de las carpetas</a:t>
            </a:r>
          </a:p>
          <a:p>
            <a:r>
              <a:rPr lang="es-CO" dirty="0">
                <a:hlinkClick r:id="rId6"/>
              </a:rPr>
              <a:t>ST0245-Eafit/proyecto/</a:t>
            </a:r>
            <a:r>
              <a:rPr lang="es-CO" dirty="0" err="1">
                <a:hlinkClick r:id="rId6"/>
              </a:rPr>
              <a:t>datasets</a:t>
            </a:r>
            <a:r>
              <a:rPr lang="es-CO" dirty="0">
                <a:hlinkClick r:id="rId6"/>
              </a:rPr>
              <a:t>/</a:t>
            </a:r>
            <a:r>
              <a:rPr lang="es-CO" dirty="0" err="1">
                <a:hlinkClick r:id="rId6"/>
              </a:rPr>
              <a:t>csv</a:t>
            </a:r>
            <a:r>
              <a:rPr lang="es-CO" dirty="0">
                <a:hlinkClick r:id="rId6"/>
              </a:rPr>
              <a:t>/</a:t>
            </a:r>
            <a:r>
              <a:rPr lang="es-CO" dirty="0" err="1">
                <a:hlinkClick r:id="rId6"/>
              </a:rPr>
              <a:t>paraEntrenarYProbarLaIA</a:t>
            </a:r>
            <a:r>
              <a:rPr lang="es-CO" dirty="0">
                <a:hlinkClick r:id="rId6"/>
              </a:rPr>
              <a:t> at master · </a:t>
            </a:r>
            <a:r>
              <a:rPr lang="es-CO" dirty="0" err="1">
                <a:hlinkClick r:id="rId6"/>
              </a:rPr>
              <a:t>mauriciotoro</a:t>
            </a:r>
            <a:r>
              <a:rPr lang="es-CO" dirty="0">
                <a:hlinkClick r:id="rId6"/>
              </a:rPr>
              <a:t>/ST0245-Eafit (github.com)</a:t>
            </a:r>
            <a:endParaRPr lang="es-ES" dirty="0"/>
          </a:p>
          <a:p>
            <a:endParaRPr lang="es-ES" dirty="0"/>
          </a:p>
          <a:p>
            <a:endParaRPr lang="es-ES" dirty="0"/>
          </a:p>
          <a:p>
            <a:endParaRPr lang="es-CO" dirty="0"/>
          </a:p>
        </p:txBody>
      </p:sp>
    </p:spTree>
    <p:extLst>
      <p:ext uri="{BB962C8B-B14F-4D97-AF65-F5344CB8AC3E}">
        <p14:creationId xmlns:p14="http://schemas.microsoft.com/office/powerpoint/2010/main" val="1899662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4080" y="0"/>
            <a:ext cx="12196080" cy="6855840"/>
          </a:xfrm>
          <a:prstGeom prst="rect">
            <a:avLst/>
          </a:prstGeom>
          <a:noFill/>
          <a:ln>
            <a:noFill/>
          </a:ln>
        </p:spPr>
      </p:pic>
      <p:sp>
        <p:nvSpPr>
          <p:cNvPr id="200" name="Google Shape;200;p2"/>
          <p:cNvSpPr/>
          <p:nvPr/>
        </p:nvSpPr>
        <p:spPr>
          <a:xfrm>
            <a:off x="265328" y="376925"/>
            <a:ext cx="43758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err="1">
                <a:solidFill>
                  <a:srgbClr val="FFFFFF"/>
                </a:solidFill>
                <a:latin typeface="Arial"/>
                <a:ea typeface="Arial"/>
                <a:cs typeface="Arial"/>
                <a:sym typeface="Arial"/>
              </a:rPr>
              <a:t>Presentación</a:t>
            </a:r>
            <a:r>
              <a:rPr lang="en-US" sz="2200" b="1" i="0" u="none" strike="noStrike" cap="none" dirty="0">
                <a:solidFill>
                  <a:srgbClr val="FFFFFF"/>
                </a:solidFill>
                <a:latin typeface="Arial"/>
                <a:ea typeface="Arial"/>
                <a:cs typeface="Arial"/>
                <a:sym typeface="Arial"/>
              </a:rPr>
              <a:t> del </a:t>
            </a:r>
            <a:r>
              <a:rPr lang="en-US" sz="2200" b="1" i="0" u="none" strike="noStrike" cap="none" dirty="0" err="1">
                <a:solidFill>
                  <a:srgbClr val="FFFFFF"/>
                </a:solidFill>
                <a:latin typeface="Arial"/>
                <a:ea typeface="Arial"/>
                <a:cs typeface="Arial"/>
                <a:sym typeface="Arial"/>
              </a:rPr>
              <a:t>equipo</a:t>
            </a:r>
            <a:endParaRPr sz="2200" b="0" i="0" u="none" strike="noStrike" cap="none" dirty="0">
              <a:solidFill>
                <a:srgbClr val="000000"/>
              </a:solidFill>
              <a:latin typeface="Arial"/>
              <a:ea typeface="Arial"/>
              <a:cs typeface="Arial"/>
              <a:sym typeface="Arial"/>
            </a:endParaRPr>
          </a:p>
        </p:txBody>
      </p:sp>
      <p:sp>
        <p:nvSpPr>
          <p:cNvPr id="209" name="Google Shape;209;p2"/>
          <p:cNvSpPr/>
          <p:nvPr/>
        </p:nvSpPr>
        <p:spPr>
          <a:xfrm>
            <a:off x="3551040" y="4180680"/>
            <a:ext cx="2192760" cy="76798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dirty="0">
                <a:solidFill>
                  <a:srgbClr val="001E33"/>
                </a:solidFill>
              </a:rPr>
              <a:t>D</a:t>
            </a:r>
            <a:r>
              <a:rPr lang="en-US" sz="2200" b="0" i="0" u="none" strike="noStrike" cap="none" dirty="0">
                <a:solidFill>
                  <a:srgbClr val="001E33"/>
                </a:solidFill>
                <a:latin typeface="Arial"/>
                <a:ea typeface="Arial"/>
                <a:cs typeface="Arial"/>
                <a:sym typeface="Arial"/>
              </a:rPr>
              <a:t>aniel Pineda</a:t>
            </a:r>
            <a:endParaRPr sz="22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000000"/>
              </a:solidFill>
              <a:latin typeface="Arial"/>
              <a:ea typeface="Arial"/>
              <a:cs typeface="Arial"/>
              <a:sym typeface="Arial"/>
            </a:endParaRPr>
          </a:p>
        </p:txBody>
      </p:sp>
      <p:sp>
        <p:nvSpPr>
          <p:cNvPr id="210" name="Google Shape;210;p2"/>
          <p:cNvSpPr/>
          <p:nvPr/>
        </p:nvSpPr>
        <p:spPr>
          <a:xfrm>
            <a:off x="635040" y="4180680"/>
            <a:ext cx="2192760" cy="42943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001E33"/>
                </a:solidFill>
                <a:latin typeface="Arial"/>
                <a:ea typeface="Arial"/>
                <a:cs typeface="Arial"/>
                <a:sym typeface="Arial"/>
              </a:rPr>
              <a:t>Simón Gaviria</a:t>
            </a:r>
            <a:endParaRPr sz="2200" b="0" i="0" u="none" strike="noStrike" cap="none" dirty="0">
              <a:solidFill>
                <a:srgbClr val="000000"/>
              </a:solidFill>
              <a:latin typeface="Arial"/>
              <a:ea typeface="Arial"/>
              <a:cs typeface="Arial"/>
              <a:sym typeface="Arial"/>
            </a:endParaRPr>
          </a:p>
        </p:txBody>
      </p:sp>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03880" y="6113764"/>
            <a:ext cx="9831295"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s-CO" sz="2400" b="0" i="0" u="none" strike="noStrike" dirty="0">
                <a:effectLst/>
                <a:latin typeface="Whitney"/>
                <a:hlinkClick r:id="rId5" tooltip="https://github.com/LeoRojasss/proyecto_estructuras_datos_y_algoritmos"/>
              </a:rPr>
              <a:t>https://github.com/LeoRojasss/proyecto_estructuras_datos_y_algoritmos</a:t>
            </a:r>
            <a:endParaRPr sz="1800" b="1" i="0" u="none" strike="noStrike" cap="none" dirty="0">
              <a:solidFill>
                <a:srgbClr val="001E33"/>
              </a:solidFill>
              <a:latin typeface="Arial"/>
              <a:ea typeface="Arial"/>
              <a:cs typeface="Arial"/>
              <a:sym typeface="Arial"/>
            </a:endParaRPr>
          </a:p>
        </p:txBody>
      </p:sp>
      <p:sp>
        <p:nvSpPr>
          <p:cNvPr id="221" name="Google Shape;221;p2"/>
          <p:cNvSpPr/>
          <p:nvPr/>
        </p:nvSpPr>
        <p:spPr>
          <a:xfrm>
            <a:off x="6446651" y="4180675"/>
            <a:ext cx="24111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001E33"/>
                </a:solidFill>
                <a:latin typeface="Arial"/>
                <a:ea typeface="Arial"/>
                <a:cs typeface="Arial"/>
                <a:sym typeface="Arial"/>
              </a:rPr>
              <a:t>Andrés Leonardo Rojas</a:t>
            </a:r>
            <a:endParaRPr sz="2200" b="0" i="0" u="none" strike="noStrike" cap="none" dirty="0">
              <a:solidFill>
                <a:srgbClr val="001E33"/>
              </a:solidFill>
              <a:latin typeface="Arial"/>
              <a:ea typeface="Arial"/>
              <a:cs typeface="Arial"/>
              <a:sym typeface="Arial"/>
            </a:endParaRPr>
          </a:p>
        </p:txBody>
      </p:sp>
      <p:pic>
        <p:nvPicPr>
          <p:cNvPr id="3" name="Imagen 2">
            <a:extLst>
              <a:ext uri="{FF2B5EF4-FFF2-40B4-BE49-F238E27FC236}">
                <a16:creationId xmlns:a16="http://schemas.microsoft.com/office/drawing/2014/main" id="{43AF0E40-EA89-4400-A46B-E0A0F97E16FF}"/>
              </a:ext>
            </a:extLst>
          </p:cNvPr>
          <p:cNvPicPr>
            <a:picLocks noChangeAspect="1"/>
          </p:cNvPicPr>
          <p:nvPr/>
        </p:nvPicPr>
        <p:blipFill>
          <a:blip r:embed="rId6"/>
          <a:stretch>
            <a:fillRect/>
          </a:stretch>
        </p:blipFill>
        <p:spPr>
          <a:xfrm>
            <a:off x="737686" y="1529343"/>
            <a:ext cx="1987468" cy="2658086"/>
          </a:xfrm>
          <a:prstGeom prst="rect">
            <a:avLst/>
          </a:prstGeom>
        </p:spPr>
      </p:pic>
      <p:pic>
        <p:nvPicPr>
          <p:cNvPr id="24" name="Imagen 23" descr="Un hombre con una camisa negra&#10;&#10;Descripción generada automáticamente">
            <a:extLst>
              <a:ext uri="{FF2B5EF4-FFF2-40B4-BE49-F238E27FC236}">
                <a16:creationId xmlns:a16="http://schemas.microsoft.com/office/drawing/2014/main" id="{BF106AE9-076C-48E7-A747-59DD83A0E1FE}"/>
              </a:ext>
            </a:extLst>
          </p:cNvPr>
          <p:cNvPicPr>
            <a:picLocks noChangeAspect="1"/>
          </p:cNvPicPr>
          <p:nvPr/>
        </p:nvPicPr>
        <p:blipFill rotWithShape="1">
          <a:blip r:embed="rId7"/>
          <a:srcRect l="8939" r="10953"/>
          <a:stretch/>
        </p:blipFill>
        <p:spPr>
          <a:xfrm>
            <a:off x="3707232" y="1625337"/>
            <a:ext cx="1975548" cy="2466099"/>
          </a:xfrm>
          <a:prstGeom prst="flowChartConnector">
            <a:avLst/>
          </a:prstGeom>
        </p:spPr>
      </p:pic>
      <p:pic>
        <p:nvPicPr>
          <p:cNvPr id="25" name="Imagen 24" descr="Una persona haciendo gestos con la cara de una persona&#10;&#10;Descripción generada automáticamente">
            <a:extLst>
              <a:ext uri="{FF2B5EF4-FFF2-40B4-BE49-F238E27FC236}">
                <a16:creationId xmlns:a16="http://schemas.microsoft.com/office/drawing/2014/main" id="{594F7DC1-7716-4F57-BD5E-0B957581CF7C}"/>
              </a:ext>
            </a:extLst>
          </p:cNvPr>
          <p:cNvPicPr>
            <a:picLocks noChangeAspect="1"/>
          </p:cNvPicPr>
          <p:nvPr/>
        </p:nvPicPr>
        <p:blipFill>
          <a:blip r:embed="rId8"/>
          <a:stretch>
            <a:fillRect/>
          </a:stretch>
        </p:blipFill>
        <p:spPr>
          <a:xfrm>
            <a:off x="6798795" y="1662790"/>
            <a:ext cx="1706811" cy="2466099"/>
          </a:xfrm>
          <a:prstGeom prst="flowChartConnector">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4080" y="-14508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39" y="6160680"/>
            <a:ext cx="9566917" cy="798765"/>
          </a:xfrm>
          <a:prstGeom prst="rect">
            <a:avLst/>
          </a:prstGeom>
          <a:noFill/>
          <a:ln>
            <a:noFill/>
          </a:ln>
        </p:spPr>
        <p:txBody>
          <a:bodyPr spcFirstLastPara="1" wrap="square" lIns="90000" tIns="45000" rIns="90000" bIns="45000" anchor="t" anchorCtr="0">
            <a:spAutoFit/>
          </a:bodyPr>
          <a:lstStyle/>
          <a:p>
            <a:pPr>
              <a:buSzPts val="2200"/>
            </a:pPr>
            <a:r>
              <a:rPr lang="es-CO" sz="2400" b="0" i="0" u="none" strike="noStrike" dirty="0">
                <a:effectLst/>
                <a:latin typeface="Whitney"/>
                <a:hlinkClick r:id="rId5" tooltip="https://github.com/LeoRojasss/proyecto_estructuras_datos_y_algoritmos"/>
              </a:rPr>
              <a:t>https://github.com/LeoRojasss/proyecto_estructuras_datos_y_algoritmos</a:t>
            </a:r>
            <a:endParaRPr lang="es-CO" sz="1800" b="1" i="0" u="none" strike="noStrike" cap="none" dirty="0">
              <a:solidFill>
                <a:srgbClr val="001E3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1434195" y="1288327"/>
            <a:ext cx="6981836" cy="523220"/>
          </a:xfrm>
          <a:prstGeom prst="rect">
            <a:avLst/>
          </a:prstGeom>
          <a:noFill/>
        </p:spPr>
        <p:txBody>
          <a:bodyPr wrap="square" rtlCol="0">
            <a:spAutoFit/>
          </a:bodyPr>
          <a:lstStyle/>
          <a:p>
            <a:r>
              <a:rPr lang="es-ES" sz="2800" b="1" i="0" dirty="0">
                <a:solidFill>
                  <a:srgbClr val="202122"/>
                </a:solidFill>
                <a:effectLst/>
                <a:latin typeface="Arial" panose="020B0604020202020204" pitchFamily="34" charset="0"/>
              </a:rPr>
              <a:t> Objetivo del trabajo</a:t>
            </a:r>
            <a:endParaRPr lang="es-CO" sz="2800" b="1" dirty="0"/>
          </a:p>
        </p:txBody>
      </p:sp>
      <p:pic>
        <p:nvPicPr>
          <p:cNvPr id="8" name="Imagen 7">
            <a:extLst>
              <a:ext uri="{FF2B5EF4-FFF2-40B4-BE49-F238E27FC236}">
                <a16:creationId xmlns:a16="http://schemas.microsoft.com/office/drawing/2014/main" id="{6302AEE5-E44D-479B-9421-9D7C551C75AD}"/>
              </a:ext>
            </a:extLst>
          </p:cNvPr>
          <p:cNvPicPr>
            <a:picLocks noChangeAspect="1"/>
          </p:cNvPicPr>
          <p:nvPr/>
        </p:nvPicPr>
        <p:blipFill>
          <a:blip r:embed="rId6"/>
          <a:stretch>
            <a:fillRect/>
          </a:stretch>
        </p:blipFill>
        <p:spPr>
          <a:xfrm>
            <a:off x="1341466" y="1979720"/>
            <a:ext cx="8494991" cy="3442112"/>
          </a:xfrm>
          <a:prstGeom prst="rect">
            <a:avLst/>
          </a:prstGeom>
        </p:spPr>
      </p:pic>
    </p:spTree>
    <p:extLst>
      <p:ext uri="{BB962C8B-B14F-4D97-AF65-F5344CB8AC3E}">
        <p14:creationId xmlns:p14="http://schemas.microsoft.com/office/powerpoint/2010/main" val="118321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4080" y="-14508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03880" y="6120790"/>
            <a:ext cx="9651323" cy="798765"/>
          </a:xfrm>
          <a:prstGeom prst="rect">
            <a:avLst/>
          </a:prstGeom>
          <a:noFill/>
          <a:ln>
            <a:noFill/>
          </a:ln>
        </p:spPr>
        <p:txBody>
          <a:bodyPr spcFirstLastPara="1" wrap="square" lIns="90000" tIns="45000" rIns="90000" bIns="45000" anchor="t" anchorCtr="0">
            <a:spAutoFit/>
          </a:bodyPr>
          <a:lstStyle/>
          <a:p>
            <a:pPr>
              <a:buSzPts val="2200"/>
            </a:pPr>
            <a:r>
              <a:rPr lang="es-CO" sz="2400" b="0" i="0" u="none" strike="noStrike" dirty="0">
                <a:effectLst/>
                <a:latin typeface="Whitney"/>
                <a:hlinkClick r:id="rId5" tooltip="https://github.com/LeoRojasss/proyecto_estructuras_datos_y_algoritmos"/>
              </a:rPr>
              <a:t>https://github.com/LeoRojasss/proyecto_estructuras_datos_y_algoritmos</a:t>
            </a:r>
            <a:endParaRPr lang="es-CO" sz="1800" b="1" i="0" u="none" strike="noStrike" cap="none" dirty="0">
              <a:solidFill>
                <a:srgbClr val="001E3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4081" y="945834"/>
            <a:ext cx="10801966" cy="369332"/>
          </a:xfrm>
          <a:prstGeom prst="rect">
            <a:avLst/>
          </a:prstGeom>
          <a:noFill/>
        </p:spPr>
        <p:txBody>
          <a:bodyPr wrap="square" rtlCol="0">
            <a:spAutoFit/>
          </a:bodyPr>
          <a:lstStyle/>
          <a:p>
            <a:r>
              <a:rPr lang="es-ES" sz="1800" b="1" i="0" dirty="0">
                <a:solidFill>
                  <a:srgbClr val="202122"/>
                </a:solidFill>
                <a:effectLst/>
                <a:latin typeface="Arial" panose="020B0604020202020204" pitchFamily="34" charset="0"/>
              </a:rPr>
              <a:t> Definición de  La compresión de imagen </a:t>
            </a:r>
            <a:r>
              <a:rPr lang="es-ES" sz="1800" b="1" i="0" u="none" strike="noStrike" dirty="0">
                <a:solidFill>
                  <a:srgbClr val="0645AD"/>
                </a:solidFill>
                <a:effectLst/>
                <a:latin typeface="Arial" panose="020B0604020202020204" pitchFamily="34" charset="0"/>
                <a:hlinkClick r:id="rId6" tooltip="Algoritmo de compresión con pérdida"/>
              </a:rPr>
              <a:t>con pérdida (</a:t>
            </a:r>
            <a:r>
              <a:rPr lang="es-ES" sz="1800" b="1" i="0" u="none" strike="noStrike" dirty="0" err="1">
                <a:solidFill>
                  <a:srgbClr val="0645AD"/>
                </a:solidFill>
                <a:effectLst/>
                <a:latin typeface="Arial" panose="020B0604020202020204" pitchFamily="34" charset="0"/>
                <a:hlinkClick r:id="rId6" tooltip="Algoritmo de compresión con pérdida"/>
              </a:rPr>
              <a:t>Lossy</a:t>
            </a:r>
            <a:r>
              <a:rPr lang="es-ES" sz="1800" b="1" i="0" u="none" strike="noStrike" dirty="0">
                <a:solidFill>
                  <a:srgbClr val="0645AD"/>
                </a:solidFill>
                <a:effectLst/>
                <a:latin typeface="Arial" panose="020B0604020202020204" pitchFamily="34" charset="0"/>
                <a:hlinkClick r:id="rId6" tooltip="Algoritmo de compresión con pérdida"/>
              </a:rPr>
              <a:t>)</a:t>
            </a:r>
            <a:r>
              <a:rPr lang="es-ES" sz="1800" b="1" i="0" dirty="0">
                <a:solidFill>
                  <a:srgbClr val="202122"/>
                </a:solidFill>
                <a:effectLst/>
                <a:latin typeface="Arial" panose="020B0604020202020204" pitchFamily="34" charset="0"/>
              </a:rPr>
              <a:t> o </a:t>
            </a:r>
            <a:r>
              <a:rPr lang="es-ES" sz="1800" b="1" i="0" u="sng" dirty="0">
                <a:solidFill>
                  <a:srgbClr val="0645AD"/>
                </a:solidFill>
                <a:effectLst/>
                <a:latin typeface="Arial" panose="020B0604020202020204" pitchFamily="34" charset="0"/>
                <a:hlinkClick r:id="rId7"/>
              </a:rPr>
              <a:t>sin pérdida (</a:t>
            </a:r>
            <a:r>
              <a:rPr lang="es-ES" sz="1800" b="1" i="0" u="sng" dirty="0" err="1">
                <a:solidFill>
                  <a:srgbClr val="0645AD"/>
                </a:solidFill>
                <a:effectLst/>
                <a:latin typeface="Arial" panose="020B0604020202020204" pitchFamily="34" charset="0"/>
                <a:hlinkClick r:id="rId7"/>
              </a:rPr>
              <a:t>LossLess</a:t>
            </a:r>
            <a:r>
              <a:rPr lang="es-ES" sz="1800" b="1" i="0" u="sng" dirty="0">
                <a:solidFill>
                  <a:srgbClr val="0645AD"/>
                </a:solidFill>
                <a:effectLst/>
                <a:latin typeface="Arial" panose="020B0604020202020204" pitchFamily="34" charset="0"/>
                <a:hlinkClick r:id="rId7"/>
              </a:rPr>
              <a:t>)</a:t>
            </a:r>
            <a:r>
              <a:rPr lang="es-ES" sz="1800" b="1" i="0" dirty="0">
                <a:solidFill>
                  <a:srgbClr val="202122"/>
                </a:solidFill>
                <a:effectLst/>
                <a:latin typeface="Arial" panose="020B0604020202020204" pitchFamily="34" charset="0"/>
              </a:rPr>
              <a:t>.</a:t>
            </a:r>
            <a:endParaRPr lang="es-CO" sz="1800" b="1" dirty="0"/>
          </a:p>
        </p:txBody>
      </p:sp>
      <p:sp>
        <p:nvSpPr>
          <p:cNvPr id="3" name="Rectángulo 2">
            <a:extLst>
              <a:ext uri="{FF2B5EF4-FFF2-40B4-BE49-F238E27FC236}">
                <a16:creationId xmlns:a16="http://schemas.microsoft.com/office/drawing/2014/main" id="{51681037-FA19-40DB-8B17-28AC5E26DC60}"/>
              </a:ext>
            </a:extLst>
          </p:cNvPr>
          <p:cNvSpPr/>
          <p:nvPr/>
        </p:nvSpPr>
        <p:spPr>
          <a:xfrm>
            <a:off x="-4079" y="1561514"/>
            <a:ext cx="12196080" cy="421327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just"/>
            <a:r>
              <a:rPr lang="es-CO" sz="1800" dirty="0"/>
              <a:t>Las imágenes pueden capturar muchísimos detalles, pero nosotros los humanos no percibimos muchísimos también, por eso existen estos algoritmos de compersión para reducir el peso del archivo eliminando detalles:</a:t>
            </a:r>
          </a:p>
          <a:p>
            <a:pPr algn="just"/>
            <a:endParaRPr lang="es-CO" sz="1800" dirty="0"/>
          </a:p>
          <a:p>
            <a:pPr algn="just"/>
            <a:r>
              <a:rPr lang="es-CO" sz="1800" dirty="0"/>
              <a:t>Compresión con perdida(</a:t>
            </a:r>
            <a:r>
              <a:rPr lang="es-CO" sz="1800" dirty="0" err="1"/>
              <a:t>Lossy</a:t>
            </a:r>
            <a:r>
              <a:rPr lang="es-CO" sz="1800" dirty="0"/>
              <a:t>)</a:t>
            </a:r>
          </a:p>
          <a:p>
            <a:pPr marL="285750" indent="-285750" algn="just">
              <a:buFont typeface="Arial" panose="020B0604020202020204" pitchFamily="34" charset="0"/>
              <a:buChar char="•"/>
            </a:pPr>
            <a:r>
              <a:rPr lang="es-CO" sz="1800" dirty="0"/>
              <a:t>Se pierde de manera permanente la información, en ese caso pixeles( desde 5% hasta 70%)</a:t>
            </a:r>
          </a:p>
          <a:p>
            <a:pPr marL="285750" indent="-285750" algn="just">
              <a:buFont typeface="Arial" panose="020B0604020202020204" pitchFamily="34" charset="0"/>
              <a:buChar char="•"/>
            </a:pPr>
            <a:r>
              <a:rPr lang="es-CO" sz="1800" dirty="0"/>
              <a:t>A mayor compresión mas perdida de información </a:t>
            </a:r>
          </a:p>
          <a:p>
            <a:pPr marL="285750" indent="-285750" algn="just">
              <a:buFont typeface="Arial" panose="020B0604020202020204" pitchFamily="34" charset="0"/>
              <a:buChar char="•"/>
            </a:pPr>
            <a:r>
              <a:rPr lang="es-CO" sz="1800" dirty="0"/>
              <a:t>Formatos utilizados: JPG</a:t>
            </a:r>
          </a:p>
          <a:p>
            <a:pPr algn="just"/>
            <a:endParaRPr lang="es-CO" sz="1800" dirty="0"/>
          </a:p>
          <a:p>
            <a:pPr algn="just"/>
            <a:endParaRPr lang="es-CO" sz="1800" dirty="0"/>
          </a:p>
          <a:p>
            <a:pPr algn="just"/>
            <a:r>
              <a:rPr lang="es-CO" sz="1800" dirty="0"/>
              <a:t>Compresión sin perdida(</a:t>
            </a:r>
            <a:r>
              <a:rPr lang="es-CO" sz="1800" dirty="0" err="1"/>
              <a:t>LossLess</a:t>
            </a:r>
            <a:r>
              <a:rPr lang="es-CO" sz="1800" dirty="0"/>
              <a:t>)</a:t>
            </a:r>
          </a:p>
          <a:p>
            <a:pPr marL="285750" indent="-285750" algn="just">
              <a:buFont typeface="Arial" panose="020B0604020202020204" pitchFamily="34" charset="0"/>
              <a:buChar char="•"/>
            </a:pPr>
            <a:r>
              <a:rPr lang="es-CO" sz="1800" dirty="0"/>
              <a:t>No se pierde información</a:t>
            </a:r>
          </a:p>
          <a:p>
            <a:pPr marL="285750" indent="-285750" algn="just">
              <a:buFont typeface="Arial" panose="020B0604020202020204" pitchFamily="34" charset="0"/>
              <a:buChar char="•"/>
            </a:pPr>
            <a:r>
              <a:rPr lang="es-CO" sz="1800" dirty="0"/>
              <a:t>La información es comprimida mediante algoritmos</a:t>
            </a:r>
          </a:p>
          <a:p>
            <a:pPr marL="285750" indent="-285750" algn="just">
              <a:buFont typeface="Arial" panose="020B0604020202020204" pitchFamily="34" charset="0"/>
              <a:buChar char="•"/>
            </a:pPr>
            <a:r>
              <a:rPr lang="es-CO" sz="1800" dirty="0"/>
              <a:t>Para la compresión se definirá una paleta de colores</a:t>
            </a:r>
          </a:p>
          <a:p>
            <a:pPr marL="285750" indent="-285750" algn="just">
              <a:buFont typeface="Arial" panose="020B0604020202020204" pitchFamily="34" charset="0"/>
              <a:buChar char="•"/>
            </a:pPr>
            <a:r>
              <a:rPr lang="es-CO" sz="1800" dirty="0"/>
              <a:t>Entre menos colores definidos menos peso, pero puede que afecte la calidad</a:t>
            </a:r>
          </a:p>
          <a:p>
            <a:pPr marL="285750" indent="-285750" algn="just">
              <a:buFont typeface="Arial" panose="020B0604020202020204" pitchFamily="34" charset="0"/>
              <a:buChar char="•"/>
            </a:pPr>
            <a:r>
              <a:rPr lang="es-CO" sz="1800" dirty="0"/>
              <a:t>Formatos utilizados: PNG, SVG y GIF</a:t>
            </a:r>
          </a:p>
        </p:txBody>
      </p:sp>
      <p:pic>
        <p:nvPicPr>
          <p:cNvPr id="4" name="Imagen 3">
            <a:extLst>
              <a:ext uri="{FF2B5EF4-FFF2-40B4-BE49-F238E27FC236}">
                <a16:creationId xmlns:a16="http://schemas.microsoft.com/office/drawing/2014/main" id="{8584E0C7-ACA7-45E1-8EAB-734D3944DF96}"/>
              </a:ext>
            </a:extLst>
          </p:cNvPr>
          <p:cNvPicPr>
            <a:picLocks noChangeAspect="1"/>
          </p:cNvPicPr>
          <p:nvPr/>
        </p:nvPicPr>
        <p:blipFill>
          <a:blip r:embed="rId8"/>
          <a:stretch>
            <a:fillRect/>
          </a:stretch>
        </p:blipFill>
        <p:spPr>
          <a:xfrm>
            <a:off x="9912994" y="510489"/>
            <a:ext cx="1769781" cy="999846"/>
          </a:xfrm>
          <a:prstGeom prst="rect">
            <a:avLst/>
          </a:prstGeom>
        </p:spPr>
      </p:pic>
    </p:spTree>
    <p:extLst>
      <p:ext uri="{BB962C8B-B14F-4D97-AF65-F5344CB8AC3E}">
        <p14:creationId xmlns:p14="http://schemas.microsoft.com/office/powerpoint/2010/main" val="1075664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14508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9693526" cy="798765"/>
          </a:xfrm>
          <a:prstGeom prst="rect">
            <a:avLst/>
          </a:prstGeom>
          <a:noFill/>
          <a:ln>
            <a:noFill/>
          </a:ln>
        </p:spPr>
        <p:txBody>
          <a:bodyPr spcFirstLastPara="1" wrap="square" lIns="90000" tIns="45000" rIns="90000" bIns="45000" anchor="t" anchorCtr="0">
            <a:spAutoFit/>
          </a:bodyPr>
          <a:lstStyle/>
          <a:p>
            <a:pPr>
              <a:buSzPts val="2200"/>
            </a:pPr>
            <a:r>
              <a:rPr lang="es-CO" sz="2400" b="0" i="0" u="none" strike="noStrike" dirty="0">
                <a:effectLst/>
                <a:latin typeface="Whitney"/>
                <a:hlinkClick r:id="rId5" tooltip="https://github.com/LeoRojasss/proyecto_estructuras_datos_y_algoritmos"/>
              </a:rPr>
              <a:t>https://github.com/LeoRojasss/proyecto_estructuras_datos_y_algoritmos</a:t>
            </a:r>
            <a:endParaRPr lang="es-CO" sz="1800" b="1" i="0" u="none" strike="noStrike" cap="none" dirty="0">
              <a:solidFill>
                <a:srgbClr val="001E3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182880" y="1021656"/>
            <a:ext cx="10801966" cy="584775"/>
          </a:xfrm>
          <a:prstGeom prst="rect">
            <a:avLst/>
          </a:prstGeom>
          <a:noFill/>
        </p:spPr>
        <p:txBody>
          <a:bodyPr wrap="square" rtlCol="0">
            <a:spAutoFit/>
          </a:bodyPr>
          <a:lstStyle/>
          <a:p>
            <a:r>
              <a:rPr lang="es-ES" sz="1800" b="0" i="0" dirty="0">
                <a:solidFill>
                  <a:srgbClr val="202122"/>
                </a:solidFill>
                <a:effectLst/>
                <a:latin typeface="Arial" panose="020B0604020202020204" pitchFamily="34" charset="0"/>
              </a:rPr>
              <a:t> </a:t>
            </a:r>
            <a:r>
              <a:rPr lang="es-ES" sz="1800" b="1" i="0" dirty="0">
                <a:solidFill>
                  <a:srgbClr val="000000"/>
                </a:solidFill>
                <a:effectLst/>
                <a:latin typeface="Arial" panose="020B0604020202020204" pitchFamily="34" charset="0"/>
              </a:rPr>
              <a:t>Los métodos para la compresión de imagen sin pérdida </a:t>
            </a:r>
          </a:p>
          <a:p>
            <a:endParaRPr lang="es-CO" dirty="0"/>
          </a:p>
        </p:txBody>
      </p:sp>
      <p:sp>
        <p:nvSpPr>
          <p:cNvPr id="3" name="Rectángulo 2">
            <a:extLst>
              <a:ext uri="{FF2B5EF4-FFF2-40B4-BE49-F238E27FC236}">
                <a16:creationId xmlns:a16="http://schemas.microsoft.com/office/drawing/2014/main" id="{9B8E732B-3D8A-402D-87CA-699F2ADD06E1}"/>
              </a:ext>
            </a:extLst>
          </p:cNvPr>
          <p:cNvSpPr/>
          <p:nvPr/>
        </p:nvSpPr>
        <p:spPr>
          <a:xfrm>
            <a:off x="182880" y="1606431"/>
            <a:ext cx="11802794" cy="430556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just"/>
            <a:r>
              <a:rPr lang="es-ES" sz="1800" dirty="0"/>
              <a:t>Run-</a:t>
            </a:r>
            <a:r>
              <a:rPr lang="es-ES" sz="1800" dirty="0" err="1"/>
              <a:t>length</a:t>
            </a:r>
            <a:r>
              <a:rPr lang="es-ES" sz="1800" dirty="0"/>
              <a:t> </a:t>
            </a:r>
            <a:r>
              <a:rPr lang="es-ES" sz="1800" dirty="0" err="1"/>
              <a:t>encoding</a:t>
            </a:r>
            <a:r>
              <a:rPr lang="es-ES" sz="1800" dirty="0"/>
              <a:t> (RLE): Consiste en almacenar el número de caracteres que se repiten, seguido del carácter, </a:t>
            </a:r>
            <a:r>
              <a:rPr lang="es-ES" sz="1800" dirty="0" err="1"/>
              <a:t>ademas</a:t>
            </a:r>
            <a:r>
              <a:rPr lang="es-ES" sz="1800" dirty="0"/>
              <a:t> es muy útil en imágenes cuya secuencia de caracteres se repiten.</a:t>
            </a:r>
          </a:p>
          <a:p>
            <a:pPr algn="just"/>
            <a:endParaRPr lang="es-ES" sz="1800" dirty="0"/>
          </a:p>
          <a:p>
            <a:pPr algn="just"/>
            <a:r>
              <a:rPr lang="es-ES" sz="1800" dirty="0"/>
              <a:t>Codificación de </a:t>
            </a:r>
            <a:r>
              <a:rPr lang="es-ES" sz="1800" dirty="0" err="1"/>
              <a:t>Huffman</a:t>
            </a:r>
            <a:r>
              <a:rPr lang="es-ES" sz="1800" dirty="0"/>
              <a:t>: Consiste en asignarle código de bits más cortos a los datos que mayor frecuencia de aparición tienen y códigos más largos a los que aparecen con menos regularidad. Su algoritmo consiste en la creación de un árbol binario de abajo hacia arriba.</a:t>
            </a:r>
          </a:p>
          <a:p>
            <a:pPr algn="just"/>
            <a:endParaRPr lang="es-ES" sz="1800" dirty="0"/>
          </a:p>
          <a:p>
            <a:pPr algn="just"/>
            <a:r>
              <a:rPr lang="es-ES" sz="1800" dirty="0"/>
              <a:t>Codificación aritmética: Codifica una secuencia de símbolos mediante una representación binaria, las secuencias de bits son obtenidos a partir de intervalos que tienen valores reales entre cero y uno.</a:t>
            </a:r>
          </a:p>
          <a:p>
            <a:pPr algn="just"/>
            <a:endParaRPr lang="es-ES" sz="1800" dirty="0"/>
          </a:p>
          <a:p>
            <a:pPr algn="just"/>
            <a:r>
              <a:rPr lang="es-ES" sz="1800" dirty="0" err="1"/>
              <a:t>Lempel-Ziv</a:t>
            </a:r>
            <a:r>
              <a:rPr lang="es-ES" sz="1800" dirty="0"/>
              <a:t>: El algoritmo </a:t>
            </a:r>
            <a:r>
              <a:rPr lang="es-ES" sz="1800" dirty="0" err="1"/>
              <a:t>Lempel-Ziv</a:t>
            </a:r>
            <a:r>
              <a:rPr lang="es-ES" sz="1800" dirty="0"/>
              <a:t> (LZ) realiza un análisis desde cadenas o palabras de un determinado alfabeto, cuyas longitudes no exceden un prescrito entero L. Posteriormente se asignan estas cadenas o palabras secuencialmente hacia un único código de palabras de longitud fija LZ.</a:t>
            </a:r>
            <a:endParaRPr lang="es-CO" sz="1800" dirty="0"/>
          </a:p>
        </p:txBody>
      </p:sp>
    </p:spTree>
    <p:extLst>
      <p:ext uri="{BB962C8B-B14F-4D97-AF65-F5344CB8AC3E}">
        <p14:creationId xmlns:p14="http://schemas.microsoft.com/office/powerpoint/2010/main" val="492495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14508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39" y="6160680"/>
            <a:ext cx="9848271" cy="798765"/>
          </a:xfrm>
          <a:prstGeom prst="rect">
            <a:avLst/>
          </a:prstGeom>
          <a:noFill/>
          <a:ln>
            <a:noFill/>
          </a:ln>
        </p:spPr>
        <p:txBody>
          <a:bodyPr spcFirstLastPara="1" wrap="square" lIns="90000" tIns="45000" rIns="90000" bIns="45000" anchor="t" anchorCtr="0">
            <a:spAutoFit/>
          </a:bodyPr>
          <a:lstStyle/>
          <a:p>
            <a:pPr>
              <a:buSzPts val="2200"/>
            </a:pPr>
            <a:r>
              <a:rPr lang="es-CO" sz="2400" b="0" i="0" u="none" strike="noStrike" dirty="0">
                <a:effectLst/>
                <a:latin typeface="Whitney"/>
                <a:hlinkClick r:id="rId5" tooltip="https://github.com/LeoRojasss/proyecto_estructuras_datos_y_algoritmos"/>
              </a:rPr>
              <a:t>https://github.com/LeoRojasss/proyecto_estructuras_datos_y_algoritmos</a:t>
            </a:r>
            <a:endParaRPr lang="es-CO" sz="1800" b="1" i="0" u="none" strike="noStrike" cap="none" dirty="0">
              <a:solidFill>
                <a:srgbClr val="001E3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338191" y="1080917"/>
            <a:ext cx="10801966" cy="369332"/>
          </a:xfrm>
          <a:prstGeom prst="rect">
            <a:avLst/>
          </a:prstGeom>
          <a:noFill/>
        </p:spPr>
        <p:txBody>
          <a:bodyPr wrap="square" rtlCol="0">
            <a:spAutoFit/>
          </a:bodyPr>
          <a:lstStyle/>
          <a:p>
            <a:r>
              <a:rPr lang="es-ES" sz="1800" b="1" i="0" dirty="0">
                <a:solidFill>
                  <a:srgbClr val="202122"/>
                </a:solidFill>
                <a:effectLst/>
                <a:latin typeface="Arial" panose="020B0604020202020204" pitchFamily="34" charset="0"/>
              </a:rPr>
              <a:t> </a:t>
            </a:r>
            <a:r>
              <a:rPr lang="es-ES" sz="1800" b="1" i="0" dirty="0">
                <a:solidFill>
                  <a:srgbClr val="000000"/>
                </a:solidFill>
                <a:effectLst/>
                <a:latin typeface="Arial" panose="020B0604020202020204" pitchFamily="34" charset="0"/>
              </a:rPr>
              <a:t>Los métodos para la compresión de imagen con perdida</a:t>
            </a:r>
            <a:endParaRPr lang="es-CO" sz="1800" b="1" dirty="0"/>
          </a:p>
        </p:txBody>
      </p:sp>
      <p:sp>
        <p:nvSpPr>
          <p:cNvPr id="3" name="Rectángulo 2">
            <a:extLst>
              <a:ext uri="{FF2B5EF4-FFF2-40B4-BE49-F238E27FC236}">
                <a16:creationId xmlns:a16="http://schemas.microsoft.com/office/drawing/2014/main" id="{AA8677B1-9011-479D-AFA8-9646A82748AD}"/>
              </a:ext>
            </a:extLst>
          </p:cNvPr>
          <p:cNvSpPr/>
          <p:nvPr/>
        </p:nvSpPr>
        <p:spPr>
          <a:xfrm>
            <a:off x="182880" y="1563757"/>
            <a:ext cx="11704320" cy="402866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285750" indent="-285750" algn="just">
              <a:buFont typeface="Arial" panose="020B0604020202020204" pitchFamily="34" charset="0"/>
              <a:buChar char="•"/>
            </a:pPr>
            <a:r>
              <a:rPr lang="es-ES" sz="1600" dirty="0" err="1"/>
              <a:t>Transformacion</a:t>
            </a:r>
            <a:r>
              <a:rPr lang="es-ES" sz="1600" dirty="0"/>
              <a:t>: Esta </a:t>
            </a:r>
            <a:r>
              <a:rPr lang="es-ES" sz="1600" dirty="0" err="1"/>
              <a:t>tecnica</a:t>
            </a:r>
            <a:r>
              <a:rPr lang="es-ES" sz="1600" dirty="0"/>
              <a:t> utiliza una transformada como la de Fourier discreta para hacer corresponder la imagen con un conjunto de coeficientes de la transformada. En los coeficientes se aplica un proceso de </a:t>
            </a:r>
            <a:r>
              <a:rPr lang="es-ES" sz="1600" dirty="0" err="1"/>
              <a:t>cuantificacion</a:t>
            </a:r>
            <a:r>
              <a:rPr lang="es-ES" sz="1600" dirty="0"/>
              <a:t> donde se eliminan coeficiente con valores pequeños y redundantes los cuales no afectan notablemente la </a:t>
            </a:r>
            <a:r>
              <a:rPr lang="es-ES" sz="1600" dirty="0" err="1"/>
              <a:t>distorcion</a:t>
            </a:r>
            <a:r>
              <a:rPr lang="es-ES" sz="1600" dirty="0"/>
              <a:t> de la imagen. </a:t>
            </a:r>
          </a:p>
          <a:p>
            <a:pPr marL="285750" indent="-285750" algn="just">
              <a:buFont typeface="Arial" panose="020B0604020202020204" pitchFamily="34" charset="0"/>
              <a:buChar char="•"/>
            </a:pPr>
            <a:endParaRPr lang="es-ES" sz="1600" dirty="0"/>
          </a:p>
          <a:p>
            <a:pPr marL="285750" indent="-285750" algn="just">
              <a:buFont typeface="Arial" panose="020B0604020202020204" pitchFamily="34" charset="0"/>
              <a:buChar char="•"/>
            </a:pPr>
            <a:r>
              <a:rPr lang="es-ES" sz="1600" dirty="0"/>
              <a:t>Vector de </a:t>
            </a:r>
            <a:r>
              <a:rPr lang="es-ES" sz="1600" dirty="0" err="1"/>
              <a:t>cuantizacion</a:t>
            </a:r>
            <a:r>
              <a:rPr lang="es-ES" sz="1600" dirty="0"/>
              <a:t>: selecciona un conjunto representativo de una imagen y realiza los siguientes pasos: 			</a:t>
            </a:r>
          </a:p>
          <a:p>
            <a:pPr algn="just"/>
            <a:r>
              <a:rPr lang="es-ES" sz="1600" dirty="0"/>
              <a:t>         -La imagen se divide en bloques de tamaño fijo denominados vectores			</a:t>
            </a:r>
          </a:p>
          <a:p>
            <a:pPr algn="just"/>
            <a:r>
              <a:rPr lang="es-ES" sz="1600" dirty="0"/>
              <a:t>       -Se construye una tabla que contiene vectores diferentes encontrados en la imagen original 			</a:t>
            </a:r>
          </a:p>
          <a:p>
            <a:pPr algn="just"/>
            <a:r>
              <a:rPr lang="es-ES" sz="1600" dirty="0"/>
              <a:t>        -Se pueden direccionar los vectores de esta imagen a los vectores de la tabla.			</a:t>
            </a:r>
          </a:p>
          <a:p>
            <a:pPr algn="just"/>
            <a:r>
              <a:rPr lang="es-ES" sz="1600" dirty="0"/>
              <a:t>        -la </a:t>
            </a:r>
            <a:r>
              <a:rPr lang="es-ES" sz="1600" dirty="0" err="1"/>
              <a:t>compresion</a:t>
            </a:r>
            <a:r>
              <a:rPr lang="es-ES" sz="1600" dirty="0"/>
              <a:t> puede ser una </a:t>
            </a:r>
            <a:r>
              <a:rPr lang="es-ES" sz="1600" dirty="0" err="1"/>
              <a:t>sucesion</a:t>
            </a:r>
            <a:r>
              <a:rPr lang="es-ES" sz="1600" dirty="0"/>
              <a:t> de </a:t>
            </a:r>
            <a:r>
              <a:rPr lang="es-ES" sz="1600" dirty="0" err="1"/>
              <a:t>indices</a:t>
            </a:r>
            <a:r>
              <a:rPr lang="es-ES" sz="1600" dirty="0"/>
              <a:t> </a:t>
            </a:r>
            <a:r>
              <a:rPr lang="es-ES" sz="1600" dirty="0" err="1"/>
              <a:t>dinamica</a:t>
            </a:r>
            <a:r>
              <a:rPr lang="es-ES" sz="1600" dirty="0"/>
              <a:t>.</a:t>
            </a:r>
          </a:p>
          <a:p>
            <a:pPr algn="just"/>
            <a:endParaRPr lang="es-ES" sz="1600" dirty="0"/>
          </a:p>
          <a:p>
            <a:pPr marL="285750" indent="-285750" algn="just">
              <a:buFont typeface="Arial" panose="020B0604020202020204" pitchFamily="34" charset="0"/>
              <a:buChar char="•"/>
            </a:pPr>
            <a:r>
              <a:rPr lang="es-ES" sz="1600" dirty="0" err="1"/>
              <a:t>compresion</a:t>
            </a:r>
            <a:r>
              <a:rPr lang="es-ES" sz="1600" dirty="0"/>
              <a:t> fractal: La compresión fractal consiste en transmitir imágenes utilizando funciones. Es decir, dada una imagen, desde un conjunto de imágenes, se aplica la función f: Imagen a Imagen tal que f(i) es semejante a i. El proceso se completa transmitiéndose el coeficiente que únicamente identifica a f</a:t>
            </a:r>
            <a:r>
              <a:rPr lang="es-ES" dirty="0"/>
              <a:t>.</a:t>
            </a:r>
            <a:endParaRPr lang="es-CO" dirty="0"/>
          </a:p>
        </p:txBody>
      </p:sp>
      <p:pic>
        <p:nvPicPr>
          <p:cNvPr id="5" name="Imagen 4" descr="Imagen que contiene Carta&#10;&#10;Descripción generada automáticamente">
            <a:extLst>
              <a:ext uri="{FF2B5EF4-FFF2-40B4-BE49-F238E27FC236}">
                <a16:creationId xmlns:a16="http://schemas.microsoft.com/office/drawing/2014/main" id="{71FACEF2-4FAC-4453-84A3-7DE9C0B4A6D4}"/>
              </a:ext>
            </a:extLst>
          </p:cNvPr>
          <p:cNvPicPr>
            <a:picLocks noChangeAspect="1"/>
          </p:cNvPicPr>
          <p:nvPr/>
        </p:nvPicPr>
        <p:blipFill>
          <a:blip r:embed="rId6"/>
          <a:stretch>
            <a:fillRect/>
          </a:stretch>
        </p:blipFill>
        <p:spPr>
          <a:xfrm>
            <a:off x="8702531" y="1056353"/>
            <a:ext cx="2965588" cy="663845"/>
          </a:xfrm>
          <a:prstGeom prst="rect">
            <a:avLst/>
          </a:prstGeom>
        </p:spPr>
      </p:pic>
    </p:spTree>
    <p:extLst>
      <p:ext uri="{BB962C8B-B14F-4D97-AF65-F5344CB8AC3E}">
        <p14:creationId xmlns:p14="http://schemas.microsoft.com/office/powerpoint/2010/main" val="234089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58614" y="-49289"/>
            <a:ext cx="12378960" cy="6760049"/>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28688" y="6160680"/>
            <a:ext cx="9461724" cy="798765"/>
          </a:xfrm>
          <a:prstGeom prst="rect">
            <a:avLst/>
          </a:prstGeom>
          <a:noFill/>
          <a:ln>
            <a:noFill/>
          </a:ln>
        </p:spPr>
        <p:txBody>
          <a:bodyPr spcFirstLastPara="1" wrap="square" lIns="90000" tIns="45000" rIns="90000" bIns="45000" anchor="t" anchorCtr="0">
            <a:spAutoFit/>
          </a:bodyPr>
          <a:lstStyle/>
          <a:p>
            <a:pPr>
              <a:buSzPts val="2200"/>
            </a:pPr>
            <a:r>
              <a:rPr lang="es-CO" sz="2400" b="0" i="0" u="none" strike="noStrike" dirty="0">
                <a:effectLst/>
                <a:latin typeface="Whitney"/>
                <a:hlinkClick r:id="rId5" tooltip="https://github.com/LeoRojasss/proyecto_estructuras_datos_y_algoritmos"/>
              </a:rPr>
              <a:t>https://github.com/LeoRojasss/proyecto_estructuras_datos_y_algoritmos</a:t>
            </a:r>
            <a:endParaRPr lang="es-CO" sz="2400" b="1" i="0" u="none" strike="noStrike" cap="none" dirty="0">
              <a:solidFill>
                <a:srgbClr val="001E33"/>
              </a:solidFill>
              <a:latin typeface="Whitney"/>
              <a:sym typeface="Arial"/>
            </a:endParaRPr>
          </a:p>
          <a:p>
            <a:pPr marL="0" marR="0" lvl="0" indent="0" algn="l" rtl="0">
              <a:lnSpc>
                <a:spcPct val="100000"/>
              </a:lnSpc>
              <a:spcBef>
                <a:spcPts val="0"/>
              </a:spcBef>
              <a:spcAft>
                <a:spcPts val="0"/>
              </a:spcAft>
              <a:buClr>
                <a:srgbClr val="000000"/>
              </a:buClr>
              <a:buSzPts val="2200"/>
              <a:buFont typeface="Arial"/>
              <a:buNone/>
            </a:pPr>
            <a:endParaRPr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182880" y="1090762"/>
            <a:ext cx="10801966" cy="400110"/>
          </a:xfrm>
          <a:prstGeom prst="rect">
            <a:avLst/>
          </a:prstGeom>
          <a:noFill/>
        </p:spPr>
        <p:txBody>
          <a:bodyPr wrap="square" rtlCol="0">
            <a:spAutoFit/>
          </a:bodyPr>
          <a:lstStyle/>
          <a:p>
            <a:r>
              <a:rPr lang="es-ES" sz="2000" b="1" i="0" dirty="0">
                <a:solidFill>
                  <a:srgbClr val="202122"/>
                </a:solidFill>
                <a:effectLst/>
                <a:latin typeface="Arial" panose="020B0604020202020204" pitchFamily="34" charset="0"/>
              </a:rPr>
              <a:t> Que es el aprendizaje automático</a:t>
            </a:r>
            <a:r>
              <a:rPr lang="es-ES" sz="2000" b="1" dirty="0">
                <a:solidFill>
                  <a:srgbClr val="202122"/>
                </a:solidFill>
                <a:latin typeface="Arial" panose="020B0604020202020204" pitchFamily="34" charset="0"/>
              </a:rPr>
              <a:t>?</a:t>
            </a:r>
            <a:endParaRPr lang="es-CO" sz="2000" b="1" dirty="0"/>
          </a:p>
        </p:txBody>
      </p:sp>
      <p:sp>
        <p:nvSpPr>
          <p:cNvPr id="3" name="CuadroTexto 2">
            <a:extLst>
              <a:ext uri="{FF2B5EF4-FFF2-40B4-BE49-F238E27FC236}">
                <a16:creationId xmlns:a16="http://schemas.microsoft.com/office/drawing/2014/main" id="{D1B12756-2313-4E80-B84F-9DA1D75C8203}"/>
              </a:ext>
            </a:extLst>
          </p:cNvPr>
          <p:cNvSpPr txBox="1"/>
          <p:nvPr/>
        </p:nvSpPr>
        <p:spPr>
          <a:xfrm>
            <a:off x="0" y="1714065"/>
            <a:ext cx="11738125" cy="3970318"/>
          </a:xfrm>
          <a:prstGeom prst="rect">
            <a:avLst/>
          </a:prstGeom>
          <a:noFill/>
        </p:spPr>
        <p:txBody>
          <a:bodyPr wrap="square" rtlCol="0">
            <a:spAutoFit/>
          </a:bodyPr>
          <a:lstStyle/>
          <a:p>
            <a:r>
              <a:rPr lang="es-ES" sz="1800" dirty="0"/>
              <a:t>La inteligencia artificial es un tipo de tecnología desarrollada, que se puede utilizar en ámbitos como cibernética, el reconocimiento de formas, estadística aplicada, entre muchas otras</a:t>
            </a:r>
          </a:p>
          <a:p>
            <a:endParaRPr lang="es-ES" sz="1800" dirty="0"/>
          </a:p>
          <a:p>
            <a:r>
              <a:rPr lang="es-ES" sz="1800" dirty="0"/>
              <a:t>Existen muchas formas de aprendizaje, primeramente, podemos observar el aprendizaje deductivo, este aprendizaje asume que existe un agente (humano) que posee el conocimiento necesario, el cual se transfiere de alguna forma al sistema. </a:t>
            </a:r>
          </a:p>
          <a:p>
            <a:endParaRPr lang="es-ES" sz="1800" dirty="0"/>
          </a:p>
          <a:p>
            <a:r>
              <a:rPr lang="es-ES" sz="1800" dirty="0"/>
              <a:t>Además podemos encontrar la contraparte que vendría a ser el aprendizaje inductivo, (o “a partir de ejemplos”): en este la maquina supone que el operador tiene conocimiento previo nulo y debe trabajar a partir de ejemplos</a:t>
            </a:r>
          </a:p>
          <a:p>
            <a:endParaRPr lang="es-ES" sz="1800" dirty="0"/>
          </a:p>
          <a:p>
            <a:r>
              <a:rPr lang="es-ES" sz="1800" dirty="0"/>
              <a:t>Otros tipos de aprendizajes que podemos encontrar son el Supervisado y el no supervisado la diferencia radica en que cuando hablamos de supervisado, contamos con toda la información de entrada y salida, en los no supervisados solo se tienen los datos de entrada (X) y el objetivo de esta práctica es obtener información sobre la estructura del dominio de salida (Y).</a:t>
            </a:r>
            <a:endParaRPr lang="es-CO" sz="1800" dirty="0"/>
          </a:p>
        </p:txBody>
      </p:sp>
    </p:spTree>
    <p:extLst>
      <p:ext uri="{BB962C8B-B14F-4D97-AF65-F5344CB8AC3E}">
        <p14:creationId xmlns:p14="http://schemas.microsoft.com/office/powerpoint/2010/main" val="501125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378960" cy="6760049"/>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39" y="6160680"/>
            <a:ext cx="9666441" cy="798765"/>
          </a:xfrm>
          <a:prstGeom prst="rect">
            <a:avLst/>
          </a:prstGeom>
          <a:noFill/>
          <a:ln>
            <a:noFill/>
          </a:ln>
        </p:spPr>
        <p:txBody>
          <a:bodyPr spcFirstLastPara="1" wrap="square" lIns="90000" tIns="45000" rIns="90000" bIns="45000" anchor="t" anchorCtr="0">
            <a:spAutoFit/>
          </a:bodyPr>
          <a:lstStyle/>
          <a:p>
            <a:pPr>
              <a:buSzPts val="2200"/>
            </a:pPr>
            <a:r>
              <a:rPr lang="es-CO" sz="2400" b="0" i="0" u="none" strike="noStrike" dirty="0">
                <a:effectLst/>
                <a:latin typeface="Whitney"/>
                <a:hlinkClick r:id="rId5" tooltip="https://github.com/LeoRojasss/proyecto_estructuras_datos_y_algoritmos"/>
              </a:rPr>
              <a:t>https://github.com/LeoRojasss/proyecto_estructuras_datos_y_algoritmos</a:t>
            </a:r>
            <a:endParaRPr lang="es-CO" sz="2400" b="1" i="0" u="none" strike="noStrike" cap="none" dirty="0">
              <a:solidFill>
                <a:srgbClr val="001E33"/>
              </a:solidFill>
              <a:latin typeface="Whitney"/>
              <a:sym typeface="Arial"/>
            </a:endParaRPr>
          </a:p>
          <a:p>
            <a:pPr marL="0" marR="0" lvl="0" indent="0" algn="l" rtl="0">
              <a:lnSpc>
                <a:spcPct val="100000"/>
              </a:lnSpc>
              <a:spcBef>
                <a:spcPts val="0"/>
              </a:spcBef>
              <a:spcAft>
                <a:spcPts val="0"/>
              </a:spcAft>
              <a:buClr>
                <a:srgbClr val="000000"/>
              </a:buClr>
              <a:buSzPts val="2200"/>
              <a:buFont typeface="Arial"/>
              <a:buNone/>
            </a:pPr>
            <a:endParaRPr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0" y="1069564"/>
            <a:ext cx="10801966" cy="400110"/>
          </a:xfrm>
          <a:prstGeom prst="rect">
            <a:avLst/>
          </a:prstGeom>
          <a:noFill/>
        </p:spPr>
        <p:txBody>
          <a:bodyPr wrap="square" rtlCol="0">
            <a:spAutoFit/>
          </a:bodyPr>
          <a:lstStyle/>
          <a:p>
            <a:r>
              <a:rPr lang="es-ES" sz="1800" b="0" i="0" dirty="0">
                <a:solidFill>
                  <a:srgbClr val="202122"/>
                </a:solidFill>
                <a:effectLst/>
                <a:latin typeface="Arial" panose="020B0604020202020204" pitchFamily="34" charset="0"/>
              </a:rPr>
              <a:t> </a:t>
            </a:r>
            <a:r>
              <a:rPr lang="es-ES" sz="2000" b="1" i="0" dirty="0">
                <a:solidFill>
                  <a:srgbClr val="202122"/>
                </a:solidFill>
                <a:effectLst/>
                <a:latin typeface="Arial" panose="020B0604020202020204" pitchFamily="34" charset="0"/>
              </a:rPr>
              <a:t>Como se aplica las redes neuronales para el reconocimiento de imágenes?</a:t>
            </a:r>
            <a:endParaRPr lang="es-CO" sz="1800" b="1" dirty="0"/>
          </a:p>
        </p:txBody>
      </p:sp>
      <p:sp>
        <p:nvSpPr>
          <p:cNvPr id="3" name="CuadroTexto 2">
            <a:extLst>
              <a:ext uri="{FF2B5EF4-FFF2-40B4-BE49-F238E27FC236}">
                <a16:creationId xmlns:a16="http://schemas.microsoft.com/office/drawing/2014/main" id="{D1B12756-2313-4E80-B84F-9DA1D75C8203}"/>
              </a:ext>
            </a:extLst>
          </p:cNvPr>
          <p:cNvSpPr txBox="1"/>
          <p:nvPr/>
        </p:nvSpPr>
        <p:spPr>
          <a:xfrm>
            <a:off x="0" y="1763315"/>
            <a:ext cx="12037325" cy="2862322"/>
          </a:xfrm>
          <a:prstGeom prst="rect">
            <a:avLst/>
          </a:prstGeom>
          <a:noFill/>
        </p:spPr>
        <p:txBody>
          <a:bodyPr wrap="square" rtlCol="0">
            <a:spAutoFit/>
          </a:bodyPr>
          <a:lstStyle/>
          <a:p>
            <a:pPr algn="just"/>
            <a:r>
              <a:rPr lang="es-ES" sz="1800" dirty="0"/>
              <a:t>Las redes neuronales son un conjunto de neuronas conectadas entre sí y que trabajan en conjunto</a:t>
            </a:r>
          </a:p>
          <a:p>
            <a:pPr algn="just"/>
            <a:endParaRPr lang="es-ES" sz="1800" dirty="0"/>
          </a:p>
          <a:p>
            <a:pPr algn="just"/>
            <a:r>
              <a:rPr lang="es-ES" sz="1800" dirty="0"/>
              <a:t>Se dividen en sub grupos o capas, cada sub grupo está entrenado para realizar una tarea, para así lograr de forma más rápida y eficiente el análisis de una imagen</a:t>
            </a:r>
          </a:p>
          <a:p>
            <a:pPr algn="just"/>
            <a:endParaRPr lang="es-ES" sz="1800" dirty="0"/>
          </a:p>
          <a:p>
            <a:pPr algn="just"/>
            <a:r>
              <a:rPr lang="es-ES" sz="1800" dirty="0"/>
              <a:t>Cada capa se especializa en el reconocimiento de un terminado punto de la imagen, ejemplo: una capa se enfoca en el color de la imagen, otra en la forma y así sucesivamente</a:t>
            </a:r>
          </a:p>
          <a:p>
            <a:pPr algn="just"/>
            <a:endParaRPr lang="es-ES" sz="1800" dirty="0"/>
          </a:p>
          <a:p>
            <a:pPr algn="just"/>
            <a:r>
              <a:rPr lang="es-ES" sz="1800" dirty="0"/>
              <a:t>Una vez logrado el reconocimiento de cada capa, estas pasan a una capa clasificadora, que se encarga de reconocer la imagen y predecir un cierto resultado.</a:t>
            </a:r>
            <a:endParaRPr lang="es-CO" sz="1800" dirty="0"/>
          </a:p>
        </p:txBody>
      </p:sp>
    </p:spTree>
    <p:extLst>
      <p:ext uri="{BB962C8B-B14F-4D97-AF65-F5344CB8AC3E}">
        <p14:creationId xmlns:p14="http://schemas.microsoft.com/office/powerpoint/2010/main" val="1168029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9707384" cy="798765"/>
          </a:xfrm>
          <a:prstGeom prst="rect">
            <a:avLst/>
          </a:prstGeom>
          <a:noFill/>
          <a:ln>
            <a:noFill/>
          </a:ln>
        </p:spPr>
        <p:txBody>
          <a:bodyPr spcFirstLastPara="1" wrap="square" lIns="90000" tIns="45000" rIns="90000" bIns="45000" anchor="t" anchorCtr="0">
            <a:spAutoFit/>
          </a:bodyPr>
          <a:lstStyle/>
          <a:p>
            <a:pPr>
              <a:buSzPts val="2200"/>
            </a:pPr>
            <a:r>
              <a:rPr lang="es-CO" sz="2400" b="0" i="0" u="none" strike="noStrike" dirty="0">
                <a:effectLst/>
                <a:latin typeface="Whitney"/>
                <a:hlinkClick r:id="rId5" tooltip="https://github.com/LeoRojasss/proyecto_estructuras_datos_y_algoritmos"/>
              </a:rPr>
              <a:t>https://github.com/LeoRojasss/proyecto_estructuras_datos_y_algoritmos</a:t>
            </a:r>
            <a:endParaRPr lang="es-CO" sz="2400" b="1" i="0" u="none" strike="noStrike" cap="none" dirty="0">
              <a:solidFill>
                <a:srgbClr val="001E33"/>
              </a:solidFill>
              <a:latin typeface="Whitney"/>
              <a:sym typeface="Arial"/>
            </a:endParaRPr>
          </a:p>
          <a:p>
            <a:pPr marL="0" marR="0" lvl="0" indent="0" algn="l" rtl="0">
              <a:lnSpc>
                <a:spcPct val="100000"/>
              </a:lnSpc>
              <a:spcBef>
                <a:spcPts val="0"/>
              </a:spcBef>
              <a:spcAft>
                <a:spcPts val="0"/>
              </a:spcAft>
              <a:buClr>
                <a:srgbClr val="000000"/>
              </a:buClr>
              <a:buSzPts val="2200"/>
              <a:buFont typeface="Arial"/>
              <a:buNone/>
            </a:pPr>
            <a:endParaRPr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endParaRPr lang="es-CO" dirty="0"/>
          </a:p>
        </p:txBody>
      </p:sp>
      <p:sp>
        <p:nvSpPr>
          <p:cNvPr id="3" name="CuadroTexto 2">
            <a:extLst>
              <a:ext uri="{FF2B5EF4-FFF2-40B4-BE49-F238E27FC236}">
                <a16:creationId xmlns:a16="http://schemas.microsoft.com/office/drawing/2014/main" id="{6DF9A96A-40B7-4490-BDEF-44F0716AFCA8}"/>
              </a:ext>
            </a:extLst>
          </p:cNvPr>
          <p:cNvSpPr txBox="1"/>
          <p:nvPr/>
        </p:nvSpPr>
        <p:spPr>
          <a:xfrm>
            <a:off x="182880" y="901322"/>
            <a:ext cx="11127545" cy="5463034"/>
          </a:xfrm>
          <a:prstGeom prst="rect">
            <a:avLst/>
          </a:prstGeom>
          <a:noFill/>
        </p:spPr>
        <p:txBody>
          <a:bodyPr wrap="square" rtlCol="0">
            <a:spAutoFit/>
          </a:bodyPr>
          <a:lstStyle/>
          <a:p>
            <a:r>
              <a:rPr lang="es-ES" sz="1800" b="1" dirty="0"/>
              <a:t>Que son conjuntos(set)  de entrenamiento, validación y prueba?</a:t>
            </a:r>
          </a:p>
          <a:p>
            <a:r>
              <a:rPr lang="es-ES" dirty="0"/>
              <a:t> </a:t>
            </a:r>
          </a:p>
          <a:p>
            <a:pPr algn="just"/>
            <a:r>
              <a:rPr lang="es-ES" sz="1700" dirty="0">
                <a:latin typeface="+mj-lt"/>
              </a:rPr>
              <a:t>Tenemos un conjunto de datos, este lo partiremos en 3 partes</a:t>
            </a:r>
          </a:p>
          <a:p>
            <a:pPr algn="just"/>
            <a:r>
              <a:rPr lang="es-ES" sz="1700" dirty="0">
                <a:latin typeface="+mj-lt"/>
              </a:rPr>
              <a:t>60% Entrenamiento, 30% validación y 30% prueba</a:t>
            </a:r>
          </a:p>
          <a:p>
            <a:pPr algn="just"/>
            <a:endParaRPr lang="es-ES" sz="1700" dirty="0">
              <a:latin typeface="+mj-lt"/>
            </a:endParaRPr>
          </a:p>
          <a:p>
            <a:pPr algn="just"/>
            <a:r>
              <a:rPr lang="es-ES" sz="1700" dirty="0">
                <a:latin typeface="+mj-lt"/>
              </a:rPr>
              <a:t>1. Conjunto entrenamiento:</a:t>
            </a:r>
          </a:p>
          <a:p>
            <a:pPr marL="285750" indent="-285750" algn="just">
              <a:buFont typeface="Arial" panose="020B0604020202020204" pitchFamily="34" charset="0"/>
              <a:buChar char="•"/>
            </a:pPr>
            <a:r>
              <a:rPr lang="es-ES" sz="1700" dirty="0">
                <a:latin typeface="+mj-lt"/>
              </a:rPr>
              <a:t>El mas grande</a:t>
            </a:r>
          </a:p>
          <a:p>
            <a:pPr marL="285750" indent="-285750" algn="just">
              <a:buFont typeface="Arial" panose="020B0604020202020204" pitchFamily="34" charset="0"/>
              <a:buChar char="•"/>
            </a:pPr>
            <a:r>
              <a:rPr lang="es-ES" sz="1700" dirty="0">
                <a:latin typeface="+mj-lt"/>
              </a:rPr>
              <a:t>Ajustaremos los parámetros del modelo(</a:t>
            </a:r>
            <a:r>
              <a:rPr lang="es-ES" sz="1700" dirty="0" err="1">
                <a:latin typeface="+mj-lt"/>
              </a:rPr>
              <a:t>ej</a:t>
            </a:r>
            <a:r>
              <a:rPr lang="es-ES" sz="1700" dirty="0">
                <a:latin typeface="+mj-lt"/>
              </a:rPr>
              <a:t>: red neuronal)</a:t>
            </a:r>
          </a:p>
          <a:p>
            <a:pPr algn="just"/>
            <a:endParaRPr lang="es-ES" sz="1700" dirty="0">
              <a:latin typeface="+mj-lt"/>
            </a:endParaRPr>
          </a:p>
          <a:p>
            <a:pPr algn="just"/>
            <a:r>
              <a:rPr lang="es-ES" sz="1700" dirty="0">
                <a:latin typeface="+mj-lt"/>
              </a:rPr>
              <a:t>2. Conjunto validación:</a:t>
            </a:r>
          </a:p>
          <a:p>
            <a:pPr marL="285750" indent="-285750" algn="just">
              <a:buFont typeface="Arial" panose="020B0604020202020204" pitchFamily="34" charset="0"/>
              <a:buChar char="•"/>
            </a:pPr>
            <a:r>
              <a:rPr lang="es-ES" sz="1700" dirty="0">
                <a:latin typeface="+mj-lt"/>
              </a:rPr>
              <a:t>Evaluar </a:t>
            </a:r>
            <a:r>
              <a:rPr lang="es-ES" sz="1700" dirty="0" err="1">
                <a:latin typeface="+mj-lt"/>
              </a:rPr>
              <a:t>hiperparámetros</a:t>
            </a:r>
            <a:r>
              <a:rPr lang="es-ES" sz="1700" dirty="0">
                <a:latin typeface="+mj-lt"/>
              </a:rPr>
              <a:t> (</a:t>
            </a:r>
            <a:r>
              <a:rPr lang="es-ES" sz="1700" dirty="0" err="1">
                <a:latin typeface="+mj-lt"/>
              </a:rPr>
              <a:t>ej</a:t>
            </a:r>
            <a:r>
              <a:rPr lang="es-ES" sz="1700" dirty="0">
                <a:latin typeface="+mj-lt"/>
              </a:rPr>
              <a:t>: tasa de aprendizaje, numero de capas)</a:t>
            </a:r>
          </a:p>
          <a:p>
            <a:pPr marL="285750" indent="-285750" algn="just">
              <a:buFont typeface="Arial" panose="020B0604020202020204" pitchFamily="34" charset="0"/>
              <a:buChar char="•"/>
            </a:pPr>
            <a:r>
              <a:rPr lang="es-ES" sz="1700" dirty="0">
                <a:latin typeface="+mj-lt"/>
              </a:rPr>
              <a:t>Los </a:t>
            </a:r>
            <a:r>
              <a:rPr lang="es-ES" sz="1700" dirty="0" err="1">
                <a:latin typeface="+mj-lt"/>
              </a:rPr>
              <a:t>hiperparametros</a:t>
            </a:r>
            <a:r>
              <a:rPr lang="es-ES" sz="1700" dirty="0">
                <a:latin typeface="+mj-lt"/>
              </a:rPr>
              <a:t> son necesarios para aprender parámetros</a:t>
            </a:r>
          </a:p>
          <a:p>
            <a:pPr marL="285750" lvl="1" indent="-285750" algn="just">
              <a:buFont typeface="Arial" panose="020B0604020202020204" pitchFamily="34" charset="0"/>
              <a:buChar char="•"/>
            </a:pPr>
            <a:r>
              <a:rPr lang="es-ES" sz="1700" dirty="0">
                <a:latin typeface="+mj-lt"/>
              </a:rPr>
              <a:t>Parámetros </a:t>
            </a:r>
            <a:r>
              <a:rPr lang="es-CO" sz="1700" b="0" i="0" dirty="0">
                <a:solidFill>
                  <a:srgbClr val="202124"/>
                </a:solidFill>
                <a:effectLst/>
                <a:latin typeface="+mj-lt"/>
              </a:rPr>
              <a:t>≠ </a:t>
            </a:r>
            <a:r>
              <a:rPr lang="es-CO" sz="1700" b="0" i="0" dirty="0" err="1">
                <a:solidFill>
                  <a:srgbClr val="202124"/>
                </a:solidFill>
                <a:effectLst/>
                <a:latin typeface="+mj-lt"/>
              </a:rPr>
              <a:t>hiperpar</a:t>
            </a:r>
            <a:r>
              <a:rPr lang="es-ES" sz="1700" dirty="0">
                <a:latin typeface="+mj-lt"/>
              </a:rPr>
              <a:t>á</a:t>
            </a:r>
            <a:r>
              <a:rPr lang="es-CO" sz="1700" b="0" i="0" dirty="0">
                <a:solidFill>
                  <a:srgbClr val="202124"/>
                </a:solidFill>
                <a:effectLst/>
                <a:latin typeface="+mj-lt"/>
              </a:rPr>
              <a:t>metros</a:t>
            </a:r>
            <a:endParaRPr lang="es-ES" sz="1700" dirty="0">
              <a:latin typeface="+mj-lt"/>
            </a:endParaRPr>
          </a:p>
          <a:p>
            <a:pPr algn="just"/>
            <a:endParaRPr lang="es-ES" sz="1700" dirty="0">
              <a:latin typeface="+mj-lt"/>
            </a:endParaRPr>
          </a:p>
          <a:p>
            <a:pPr algn="just"/>
            <a:r>
              <a:rPr lang="es-ES" sz="1700" dirty="0">
                <a:latin typeface="+mj-lt"/>
              </a:rPr>
              <a:t>3. Conjunto prueba:</a:t>
            </a:r>
          </a:p>
          <a:p>
            <a:pPr marL="285750" indent="-285750" algn="just">
              <a:buFont typeface="Arial" panose="020B0604020202020204" pitchFamily="34" charset="0"/>
              <a:buChar char="•"/>
            </a:pPr>
            <a:r>
              <a:rPr lang="es-ES" sz="1700" dirty="0">
                <a:latin typeface="+mj-lt"/>
              </a:rPr>
              <a:t>Evaluar el rendimiento del modelo, con ejemplos totalmente nuevos</a:t>
            </a:r>
          </a:p>
          <a:p>
            <a:pPr marL="285750" indent="-285750" algn="just">
              <a:buFont typeface="Arial" panose="020B0604020202020204" pitchFamily="34" charset="0"/>
              <a:buChar char="•"/>
            </a:pPr>
            <a:r>
              <a:rPr lang="es-ES" sz="1700" dirty="0">
                <a:latin typeface="+mj-lt"/>
              </a:rPr>
              <a:t>“Prueba de fuego”</a:t>
            </a:r>
          </a:p>
          <a:p>
            <a:pPr marL="285750" indent="-285750" algn="just">
              <a:buFont typeface="Arial" panose="020B0604020202020204" pitchFamily="34" charset="0"/>
              <a:buChar char="•"/>
            </a:pPr>
            <a:r>
              <a:rPr lang="es-ES" sz="1700" dirty="0">
                <a:latin typeface="+mj-lt"/>
              </a:rPr>
              <a:t>La última parte</a:t>
            </a:r>
          </a:p>
          <a:p>
            <a:pPr marL="285750" indent="-285750" algn="just">
              <a:buFont typeface="Arial" panose="020B0604020202020204" pitchFamily="34" charset="0"/>
              <a:buChar char="•"/>
            </a:pPr>
            <a:r>
              <a:rPr lang="es-ES" sz="1700" dirty="0">
                <a:latin typeface="+mj-lt"/>
              </a:rPr>
              <a:t>Estimado de como funcionaria en la vida real</a:t>
            </a:r>
          </a:p>
          <a:p>
            <a:pPr marL="285750" indent="-285750">
              <a:buFont typeface="Arial" panose="020B0604020202020204" pitchFamily="34" charset="0"/>
              <a:buChar char="•"/>
            </a:pPr>
            <a:endParaRPr lang="es-ES" dirty="0"/>
          </a:p>
          <a:p>
            <a:endParaRPr lang="es-ES" dirty="0"/>
          </a:p>
        </p:txBody>
      </p:sp>
    </p:spTree>
    <p:extLst>
      <p:ext uri="{BB962C8B-B14F-4D97-AF65-F5344CB8AC3E}">
        <p14:creationId xmlns:p14="http://schemas.microsoft.com/office/powerpoint/2010/main" val="26033830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5367</TotalTime>
  <Words>1161</Words>
  <Application>Microsoft Office PowerPoint</Application>
  <PresentationFormat>Panorámica</PresentationFormat>
  <Paragraphs>91</Paragraphs>
  <Slides>10</Slides>
  <Notes>10</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10</vt:i4>
      </vt:variant>
    </vt:vector>
  </HeadingPairs>
  <TitlesOfParts>
    <vt:vector size="16" baseType="lpstr">
      <vt:lpstr>Arial</vt:lpstr>
      <vt:lpstr>Calibri</vt:lpstr>
      <vt:lpstr>Times New Roman</vt:lpstr>
      <vt:lpstr>Whitney</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DeepL Translator</dc:creator>
  <cp:lastModifiedBy>Daniel Pineda Velez</cp:lastModifiedBy>
  <cp:revision>11</cp:revision>
  <dcterms:created xsi:type="dcterms:W3CDTF">2020-06-26T14:36:07Z</dcterms:created>
  <dcterms:modified xsi:type="dcterms:W3CDTF">2021-11-22T04:25:20Z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