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5143500" cx="9144000"/>
  <p:notesSz cx="6858000" cy="9144000"/>
  <p:embeddedFontLst>
    <p:embeddedFont>
      <p:font typeface="Raleway"/>
      <p:regular r:id="rId46"/>
      <p:bold r:id="rId47"/>
      <p:italic r:id="rId48"/>
      <p:boldItalic r:id="rId49"/>
    </p:embeddedFont>
    <p:embeddedFont>
      <p:font typeface="La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Raleway-regular.fntdata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aleway-italic.fntdata"/><Relationship Id="rId47" Type="http://schemas.openxmlformats.org/officeDocument/2006/relationships/font" Target="fonts/Raleway-bold.fntdata"/><Relationship Id="rId49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b="1" i="0" sz="9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Lato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Lato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Lato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Lato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Lato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Lato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Lato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Lato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Lato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mozilla.org/en-US/docs/Web/JavaScript/Reference/Operators/Operator_Precedence" TargetMode="External"/><Relationship Id="rId4" Type="http://schemas.openxmlformats.org/officeDocument/2006/relationships/hyperlink" Target="http://it-courses.by" TargetMode="External"/><Relationship Id="rId5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None/>
            </a:pPr>
            <a:r>
              <a:rPr b="1" i="0" lang="ru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Java Script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2-е занятие 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8598" y="546124"/>
            <a:ext cx="2860955" cy="733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Оператор typeof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Оператор typeof возвращает тип аргумента.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У него есть два синтаксиса: со скобками и без: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Синтаксис оператора: typeof x.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Синтаксис функции: typeof(x).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Работают они одинаково, но первый синтаксис короче.</a:t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Основные операторы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Для работы с переменными, со значениями, JavaScript поддерживает все стандартные операторы, большинство которых есть и в других языках программирования.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Несколько операторов мы знаем со школы – это обычные сложение +, умножение *, вычитание и так далее.</a:t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220175" y="575950"/>
            <a:ext cx="88161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Термины: «унарный», «бинарный», «операнд»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У операторов есть своя терминология, которая используется во всех языках программирования.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Прежде, чем мы двинемся дальше – несколько терминов, чтобы понимать, о чём речь.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Операнд – то, к чему применяется оператор. Например: 5 * 2 – оператор умножения с левым и правым операндами. Другое название: «аргумент оператора».</a:t>
            </a:r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Унарные операторы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Унарным называется оператор, который применяется к одному выражению. Например, оператор унарный минус "-" меняет знак числа на противоположный: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var x = 1;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x = -x;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alert( x ); </a:t>
            </a: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// -1, применили унарный минус</a:t>
            </a:r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Бинарные операторы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Бинарным называется оператор, который применяется к двум операндам. Тот же минус существует и в бинарной форме: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var x = 1, y = 3;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alert( y - x ); </a:t>
            </a: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// 2, бинарный минус</a:t>
            </a:r>
            <a:endParaRPr/>
          </a:p>
        </p:txBody>
      </p:sp>
      <p:sp>
        <p:nvSpPr>
          <p:cNvPr id="177" name="Google Shape;177;p26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Сложение строк, бинарный +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Обычно при помощи плюса '+' складывают числа.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Но если бинарный оператор '+' применить к строкам, то он их объединяет в одну: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var a = "моя" + "строка";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alert( a ); // моястрока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Иначе говорят, что «плюс производит конкатенацию (сложение) строк».</a:t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800571" y="884074"/>
            <a:ext cx="7931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Если хотя бы один аргумент является строкой, то второй будет также преобразован к строке!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Причем не важно, справа или слева находится операнд-строка, в любом случае нестроковый аргумент будет преобразован. Например: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alert( 2 + '1' + 2 ); // "212"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alert( 2 + '1' ); // "21"</a:t>
            </a: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580421" y="814024"/>
            <a:ext cx="8151300" cy="3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Это приведение к строке – особенность исключительно бинарного оператора "+".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Остальные арифметические операторы работают только с числами и всегда приводят аргументы к числу.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Например: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alert( 2 - +'1' ); // 1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alert( 6 / +'2' ); // 3</a:t>
            </a:r>
            <a:endParaRPr/>
          </a:p>
        </p:txBody>
      </p:sp>
      <p:sp>
        <p:nvSpPr>
          <p:cNvPr id="201" name="Google Shape;201;p29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880625" y="575950"/>
            <a:ext cx="78411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"/>
              <a:buFont typeface="Raleway"/>
              <a:buNone/>
            </a:pPr>
            <a:r>
              <a:rPr b="1" i="0" lang="ru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Преобразование к числу, унарный плюс +</a:t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560425" y="1324375"/>
            <a:ext cx="8171100" cy="3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Унарный, то есть применённый к одному значению, плюс ничего не делает с числами: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alert( +1 ); // 1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alert( +(1 - 2) ); // -1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Как видно, плюс ничего не изменил в выражениях. Результат – такой же, как и без него.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Тем не менее, он широко применяется, так как его «побочный эффект» – преобразование значения в число.</a:t>
            </a:r>
            <a:endParaRPr/>
          </a:p>
        </p:txBody>
      </p:sp>
      <p:sp>
        <p:nvSpPr>
          <p:cNvPr id="209" name="Google Shape;209;p30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210" name="Google Shape;21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968050" y="575950"/>
            <a:ext cx="77538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Пример: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793100" y="1211350"/>
            <a:ext cx="79386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когда мы получаем значения из HTML-полей или от пользователя, то они обычно в форме строк.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А что, если их нужно, к примеру, сложить? Бинарный плюс сложит их как строки: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var apples = "2";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var oranges = "3";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alert( apples + oranges ); // "23", </a:t>
            </a: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так как бинарный плюс складывает строки</a:t>
            </a:r>
            <a:endParaRPr/>
          </a:p>
        </p:txBody>
      </p:sp>
      <p:sp>
        <p:nvSpPr>
          <p:cNvPr id="217" name="Google Shape;217;p31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Шесть типов данных, typeof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В JavaScript существует несколько основных типов данных.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Сейчас мы изучим их обобщённо, а после рассмотрим более подробно каждый тип.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143080" y="4809312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49895" y="478199"/>
            <a:ext cx="8381700" cy="4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Поэтому используем унарный плюс, чтобы преобразовать к числу: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var apples = "2";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var oranges = "3";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alert( +apples + +oranges ); // 5</a:t>
            </a: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число, оба операнда предварительно преобразованы в числа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С точки зрения математики такое изобилие плюсов может показаться странным. С точки зрения программирования – никаких разночтений: сначала выполнятся унарные плюсы, приведут строки к числам, а затем – бинарный '+' их сложит.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Почему унарные плюсы выполнились до бинарного сложения? Всё дело в их приоритете.</a:t>
            </a:r>
            <a:endParaRPr/>
          </a:p>
        </p:txBody>
      </p:sp>
      <p:sp>
        <p:nvSpPr>
          <p:cNvPr id="225" name="Google Shape;225;p32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226" name="Google Shape;22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384900" y="244925"/>
            <a:ext cx="83370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Приоритет</a:t>
            </a:r>
            <a:endParaRPr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326575" y="874750"/>
            <a:ext cx="8405100" cy="3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В том случае, если в выражении есть несколько операторов – порядок их выполнения определяется приоритетом. Мы знаем, что умножение в выражении 2 * 2 + 1 выполнится раньше сложения, т.к. его приоритет выше, а скобки явно задают порядок выполнения. Но в JavaScript – гораздо больше операторов, поэтому существует целая таблица приоритетов.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Она содержит как уже пройденные операторы, так и те, которые мы еще не проходили. В ней каждому оператору задан числовой приоритет. Тот, у кого число больше – выполнится раньше. Если приоритет одинаковый, то порядок выполнения – слева направо.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https://developer.mozilla.org/en-US/docs/Web/JavaScript/Reference/Operators/Operator_Precedence</a:t>
            </a:r>
            <a:endParaRPr/>
          </a:p>
        </p:txBody>
      </p:sp>
      <p:sp>
        <p:nvSpPr>
          <p:cNvPr id="233" name="Google Shape;233;p33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it-courses.by</a:t>
            </a:r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Присваивание</a:t>
            </a:r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489850" y="1211350"/>
            <a:ext cx="82419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В таблице приоритетов также есть оператор присваивания </a:t>
            </a:r>
            <a:r>
              <a:rPr b="0" i="0" lang="ru" sz="25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=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У него – один из самых низких приоритетов: 3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Именно поэтому, когда переменную чему-либо присваивают, например, x = 2 * 2 + 1 сначала выполнится арифметика, а уже затем – произойдёт присваивание =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var x = 2 * 2 + 1;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alert( x ); // 5</a:t>
            </a:r>
            <a:endParaRPr/>
          </a:p>
        </p:txBody>
      </p:sp>
      <p:sp>
        <p:nvSpPr>
          <p:cNvPr id="241" name="Google Shape;241;p34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242" name="Google Shape;24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559825" y="575950"/>
            <a:ext cx="81621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Возможно присваивание по цепочке:</a:t>
            </a:r>
            <a:endParaRPr/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664800" y="1335662"/>
            <a:ext cx="8067000" cy="3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var a, b, c;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 = b = c = 2 + 2;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alert( a ); // 4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alert( b ); // 4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alert( c ); // 4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Такое присваивание работает справа-налево, то есть сначала вычислятся самое правое выражение 2+2, присвоится в c, затем выполнится b = c и, наконец, a = b.</a:t>
            </a:r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250" name="Google Shape;25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233275" y="575950"/>
            <a:ext cx="8488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Оператор "=" возвращает значение</a:t>
            </a:r>
            <a:endParaRPr/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243200" y="1211350"/>
            <a:ext cx="84885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Все операторы возвращают значение. Вызов x = выражение не является исключением.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Он записывает выражение в x, а затем возвращает его. Благодаря этому присваивание можно использовать как часть более сложного выражения: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var a = 1;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var b = 2;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var c = 3 - (a = b + 1);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alert( a ); // 3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alert( c ); // 0</a:t>
            </a:r>
            <a:endParaRPr/>
          </a:p>
        </p:txBody>
      </p:sp>
      <p:sp>
        <p:nvSpPr>
          <p:cNvPr id="257" name="Google Shape;257;p36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258" name="Google Shape;25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431550" y="575950"/>
            <a:ext cx="8290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Взятие остатка %</a:t>
            </a:r>
            <a:endParaRPr/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441500" y="1352950"/>
            <a:ext cx="8290200" cy="3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Оператор взятия остатка % интересен тем, что, несмотря на обозначение, никакого отношения к процентам не имеет.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Его результат a % b – это остаток от деления a на b.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Например: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alert( 5 % 2 ); // 1, остаток от деления 5 на 2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alert( 8 % 3 ); // 2, остаток от деления 8 на 3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alert( 6 % 3 ); // 0, остаток от деления 6 на 3</a:t>
            </a:r>
            <a:endParaRPr/>
          </a:p>
        </p:txBody>
      </p:sp>
      <p:sp>
        <p:nvSpPr>
          <p:cNvPr id="265" name="Google Shape;265;p37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266" name="Google Shape;26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Инкремент/декремент: ++, --</a:t>
            </a:r>
            <a:endParaRPr/>
          </a:p>
        </p:txBody>
      </p:sp>
      <p:sp>
        <p:nvSpPr>
          <p:cNvPr id="272" name="Google Shape;272;p38"/>
          <p:cNvSpPr txBox="1"/>
          <p:nvPr>
            <p:ph idx="1" type="body"/>
          </p:nvPr>
        </p:nvSpPr>
        <p:spPr>
          <a:xfrm>
            <a:off x="746446" y="1595775"/>
            <a:ext cx="79851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Одной из наиболее частых операций в JavaScript, как и во многих других языках программирования, является увеличение или уменьшение переменной на единицу.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Для этого существуют даже специальные операторы: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Инкремент ++ увеличивает на 1: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var i = 2;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i++;      // более короткая запись для i = i + 1.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alert(i); // 3</a:t>
            </a:r>
            <a:endParaRPr/>
          </a:p>
        </p:txBody>
      </p:sp>
      <p:sp>
        <p:nvSpPr>
          <p:cNvPr id="273" name="Google Shape;273;p38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274" name="Google Shape;27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endParaRPr/>
          </a:p>
        </p:txBody>
      </p:sp>
      <p:sp>
        <p:nvSpPr>
          <p:cNvPr id="280" name="Google Shape;280;p39"/>
          <p:cNvSpPr txBox="1"/>
          <p:nvPr>
            <p:ph idx="1" type="body"/>
          </p:nvPr>
        </p:nvSpPr>
        <p:spPr>
          <a:xfrm>
            <a:off x="373221" y="489849"/>
            <a:ext cx="8358600" cy="4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Декремент -- уменьшает на 1: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var i = 2;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i--;      // более короткая запись для i = i - 1.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alert(i); // 1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Важно: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Инкремент/декремент можно применить только к переменной. Код 5++ даст ошибку.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Вызывать эти операторы можно не только после, но и перед переменной: i++ (называется «постфиксная форма») или ++i («префиксная форма»).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Обе эти формы записи делают одно и то же: увеличивают на 1.</a:t>
            </a:r>
            <a:endParaRPr/>
          </a:p>
        </p:txBody>
      </p:sp>
      <p:sp>
        <p:nvSpPr>
          <p:cNvPr id="281" name="Google Shape;281;p39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282" name="Google Shape;28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endParaRPr/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349895" y="489849"/>
            <a:ext cx="8381700" cy="4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Тем не менее, между ними существует разница. Она видна только в том случае, когда мы хотим не только увеличить/уменьшить переменную, но и использовать результат в том же выражении.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Например: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var i = 1;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var a = ++i; // (*)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alert(a); // 2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В строке (*) вызов ++i увеличит переменную, а затем вернёт ее значение в a. Так что в a попадёт значение i после увеличения.</a:t>
            </a:r>
            <a:endParaRPr/>
          </a:p>
        </p:txBody>
      </p:sp>
      <p:sp>
        <p:nvSpPr>
          <p:cNvPr id="289" name="Google Shape;289;p40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290" name="Google Shape;29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endParaRPr/>
          </a:p>
        </p:txBody>
      </p:sp>
      <p:sp>
        <p:nvSpPr>
          <p:cNvPr id="296" name="Google Shape;296;p41"/>
          <p:cNvSpPr txBox="1"/>
          <p:nvPr>
            <p:ph idx="1" type="body"/>
          </p:nvPr>
        </p:nvSpPr>
        <p:spPr>
          <a:xfrm>
            <a:off x="478196" y="513174"/>
            <a:ext cx="82536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Постфиксная форма i++ отличается от префиксной ++i тем, что возвращает старое значение, бывшее до увеличения.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В примере ниже в a попадёт старое значение i, равное 1: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var i = 1;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var a = i++; // (*)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alert(a); // 1</a:t>
            </a:r>
            <a:endParaRPr/>
          </a:p>
        </p:txBody>
      </p:sp>
      <p:sp>
        <p:nvSpPr>
          <p:cNvPr id="297" name="Google Shape;297;p41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298" name="Google Shape;29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Число «number»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var n = 123;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 = 12.345;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Единый тип число используется как для целых, так и для дробных чисел.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Существуют специальные числовые значения Infinity (бесконечность) и NaN (ошибка вычислений).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endParaRPr/>
          </a:p>
        </p:txBody>
      </p:sp>
      <p:sp>
        <p:nvSpPr>
          <p:cNvPr id="304" name="Google Shape;304;p42"/>
          <p:cNvSpPr txBox="1"/>
          <p:nvPr>
            <p:ph idx="1" type="body"/>
          </p:nvPr>
        </p:nvSpPr>
        <p:spPr>
          <a:xfrm>
            <a:off x="410246" y="560699"/>
            <a:ext cx="8323500" cy="4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Если результат оператора не используется, а нужно только увеличить/уменьшить переменную – без разницы, какую форму использовать: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var i = 0;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i++;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++i;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alert( i ); // 2</a:t>
            </a:r>
            <a:endParaRPr/>
          </a:p>
        </p:txBody>
      </p:sp>
      <p:sp>
        <p:nvSpPr>
          <p:cNvPr id="305" name="Google Shape;305;p42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306" name="Google Shape;30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endParaRPr/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851421" y="758099"/>
            <a:ext cx="7880400" cy="3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Если хочется тут же использовать результат, то нужна префиксная форма: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var i = 0;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alert( ++i ); // 1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Если нужно увеличить, но нужно значение переменной до увеличения – постфиксная форма: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var i = 0;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alert( i++ ); // 0</a:t>
            </a:r>
            <a:endParaRPr/>
          </a:p>
        </p:txBody>
      </p:sp>
      <p:sp>
        <p:nvSpPr>
          <p:cNvPr id="313" name="Google Shape;313;p43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314" name="Google Shape;31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endParaRPr/>
          </a:p>
        </p:txBody>
      </p:sp>
      <p:sp>
        <p:nvSpPr>
          <p:cNvPr id="320" name="Google Shape;320;p44"/>
          <p:cNvSpPr txBox="1"/>
          <p:nvPr>
            <p:ph idx="1" type="body"/>
          </p:nvPr>
        </p:nvSpPr>
        <p:spPr>
          <a:xfrm>
            <a:off x="303245" y="575949"/>
            <a:ext cx="8428500" cy="4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Инкремент/декремент можно использовать в любых выражениях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При этом он имеет более высокий приоритет и выполняется раньше, чем арифметические операции: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var i = 1;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alert( 2 * ++i ); // 4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var i = 1;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alert( 2 * i++ ); // 2,  выполнился раньше но значение вернул старое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alert( i ); // 2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alert( 2 * i++ ); // 4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alert( i ); // 3</a:t>
            </a:r>
            <a:endParaRPr/>
          </a:p>
        </p:txBody>
      </p:sp>
      <p:sp>
        <p:nvSpPr>
          <p:cNvPr id="321" name="Google Shape;321;p44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322" name="Google Shape;32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endParaRPr/>
          </a:p>
        </p:txBody>
      </p:sp>
      <p:sp>
        <p:nvSpPr>
          <p:cNvPr id="328" name="Google Shape;328;p45"/>
          <p:cNvSpPr txBox="1"/>
          <p:nvPr>
            <p:ph idx="1" type="body"/>
          </p:nvPr>
        </p:nvSpPr>
        <p:spPr>
          <a:xfrm>
            <a:off x="863071" y="641474"/>
            <a:ext cx="7868700" cy="39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При этом, нужно с осторожностью использовать такую запись, потому что в более длинной строке при быстром «вертикальном» чтении кода легко пропустить такой i++, и будет неочевидно, что переменая увеличивается.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Три строки, по одному действию в каждой – длиннее, зато нагляднее: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var i = 1;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alert( 2 * i );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i++;</a:t>
            </a:r>
            <a:endParaRPr/>
          </a:p>
        </p:txBody>
      </p:sp>
      <p:sp>
        <p:nvSpPr>
          <p:cNvPr id="329" name="Google Shape;329;p45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330" name="Google Shape;33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>
            <p:ph type="title"/>
          </p:nvPr>
        </p:nvSpPr>
        <p:spPr>
          <a:xfrm>
            <a:off x="536500" y="575950"/>
            <a:ext cx="8185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Побитовые операторы</a:t>
            </a:r>
            <a:endParaRPr/>
          </a:p>
        </p:txBody>
      </p:sp>
      <p:sp>
        <p:nvSpPr>
          <p:cNvPr id="336" name="Google Shape;336;p46"/>
          <p:cNvSpPr txBox="1"/>
          <p:nvPr>
            <p:ph idx="1" type="body"/>
          </p:nvPr>
        </p:nvSpPr>
        <p:spPr>
          <a:xfrm>
            <a:off x="781446" y="1329599"/>
            <a:ext cx="7950300" cy="326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Lato"/>
              <a:buNone/>
            </a:pPr>
            <a:r>
              <a:rPr b="0" i="0" lang="ru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Побитовые операторы рассматривают аргументы как 32-разрядные целые числа и работают на уровне их внутреннего двоичного представления.</a:t>
            </a:r>
            <a:br>
              <a:rPr b="0" i="0" lang="ru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Эти операторы не являются чем-то специфичным для JavaScript, они поддерживаются в большинстве языков программирования.</a:t>
            </a:r>
            <a:br>
              <a:rPr b="0" i="0" lang="ru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Поддерживаются следующие побитовые операторы: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AND(и) ( &amp; )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OR(или) ( | )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XOR(побитовое исключающее или) ( ^ )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NOT(не) ( ~ )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LEFT SHIFT(левый сдвиг) ( &lt;&lt; )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RIGHT SHIFT(правый сдвиг) ( &gt;&gt; )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ZERO-FILL RIGHT SHIFT(правый сдвиг с заполнением нулями) ( &gt;&gt;&gt; )</a:t>
            </a:r>
            <a:endParaRPr/>
          </a:p>
        </p:txBody>
      </p:sp>
      <p:sp>
        <p:nvSpPr>
          <p:cNvPr id="337" name="Google Shape;337;p46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338" name="Google Shape;338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/>
          <p:nvPr>
            <p:ph type="title"/>
          </p:nvPr>
        </p:nvSpPr>
        <p:spPr>
          <a:xfrm>
            <a:off x="431550" y="575950"/>
            <a:ext cx="8290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5"/>
              <a:buFont typeface="Raleway"/>
              <a:buNone/>
            </a:pPr>
            <a:r>
              <a:rPr b="1" i="0" lang="ru" sz="2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Сокращённая арифметика с присваиванием</a:t>
            </a:r>
            <a:endParaRPr/>
          </a:p>
        </p:txBody>
      </p:sp>
      <p:sp>
        <p:nvSpPr>
          <p:cNvPr id="344" name="Google Shape;344;p4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Часто нужно применить оператор к переменной и сохранить результат в ней же, например: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var n = 2;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 = n + 5;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 = n * 2;</a:t>
            </a:r>
            <a:endParaRPr/>
          </a:p>
        </p:txBody>
      </p:sp>
      <p:sp>
        <p:nvSpPr>
          <p:cNvPr id="345" name="Google Shape;345;p47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346" name="Google Shape;34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endParaRPr/>
          </a:p>
        </p:txBody>
      </p:sp>
      <p:sp>
        <p:nvSpPr>
          <p:cNvPr id="352" name="Google Shape;352;p48"/>
          <p:cNvSpPr txBox="1"/>
          <p:nvPr>
            <p:ph idx="1" type="body"/>
          </p:nvPr>
        </p:nvSpPr>
        <p:spPr>
          <a:xfrm>
            <a:off x="734771" y="575949"/>
            <a:ext cx="7996800" cy="4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Эту запись можно укоротить при помощи совмещённых операторов, вот так: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var n = 2;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 += 5; // теперь n=7 (работает как n = n + 5)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 *= 2; // теперь n=14 (работает как n = n * 2)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alert( n ); // 14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Так можно сделать для операторов +,-,*,/,% и бинарных &lt;&lt;,&gt;&gt;,&gt;&gt;&gt;,&amp;,|,^.</a:t>
            </a:r>
            <a:endParaRPr/>
          </a:p>
        </p:txBody>
      </p:sp>
      <p:sp>
        <p:nvSpPr>
          <p:cNvPr id="353" name="Google Shape;353;p48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354" name="Google Shape;35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endParaRPr/>
          </a:p>
        </p:txBody>
      </p:sp>
      <p:sp>
        <p:nvSpPr>
          <p:cNvPr id="360" name="Google Shape;360;p49"/>
          <p:cNvSpPr txBox="1"/>
          <p:nvPr>
            <p:ph idx="1" type="body"/>
          </p:nvPr>
        </p:nvSpPr>
        <p:spPr>
          <a:xfrm>
            <a:off x="734771" y="575949"/>
            <a:ext cx="7996800" cy="4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Вызов с присваиванием имеет в точности такой же приоритет, как обычное присваивание, то есть выполнится после большинства других операций: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var n = 2;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 *= 3 + 5;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alert( n ); // 16  (n = 2 * 8)</a:t>
            </a:r>
            <a:endParaRPr/>
          </a:p>
        </p:txBody>
      </p:sp>
      <p:sp>
        <p:nvSpPr>
          <p:cNvPr id="361" name="Google Shape;361;p49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362" name="Google Shape;36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Оператор запятая</a:t>
            </a:r>
            <a:endParaRPr/>
          </a:p>
        </p:txBody>
      </p:sp>
      <p:sp>
        <p:nvSpPr>
          <p:cNvPr id="368" name="Google Shape;368;p50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Один из самых необычных операторов – запятая ','.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Его можно вызвать явным образом, например: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var a = (5, 6);</a:t>
            </a: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alert( a );</a:t>
            </a:r>
            <a:endParaRPr/>
          </a:p>
        </p:txBody>
      </p:sp>
      <p:sp>
        <p:nvSpPr>
          <p:cNvPr id="369" name="Google Shape;369;p50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370" name="Google Shape;370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endParaRPr/>
          </a:p>
        </p:txBody>
      </p:sp>
      <p:sp>
        <p:nvSpPr>
          <p:cNvPr id="376" name="Google Shape;376;p51"/>
          <p:cNvSpPr txBox="1"/>
          <p:nvPr>
            <p:ph idx="1" type="body"/>
          </p:nvPr>
        </p:nvSpPr>
        <p:spPr>
          <a:xfrm>
            <a:off x="279920" y="1038024"/>
            <a:ext cx="8451900" cy="3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Запятая позволяет перечислять выражения, разделяя их запятой ','. Каждое из них – вычисляется и отбрасывается, за исключением последнего, которое возвращается.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Запятая – единственный оператор, приоритет которого ниже присваивания. В выражении a = (5,6) для явного задания приоритета использованы скобки, иначе оператор '=' выполнился бы до запятой ',', получилось бы (a=5), 6.</a:t>
            </a:r>
            <a:endParaRPr/>
          </a:p>
        </p:txBody>
      </p:sp>
      <p:sp>
        <p:nvSpPr>
          <p:cNvPr id="377" name="Google Shape;377;p51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378" name="Google Shape;37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Например: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бесконечность Infinity получается при делении на ноль: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alert( 1 / 0 );</a:t>
            </a: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// Infinity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Ошибка вычислений NaN будет результатом некорректной математической операции, например: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alert( "нечисло" * 2 ); </a:t>
            </a: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// NaN, ошибка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Эти значения формально принадлежат типу «число», хотя, конечно, числами в их обычном понимании не являются.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/>
          <p:nvPr>
            <p:ph type="title"/>
          </p:nvPr>
        </p:nvSpPr>
        <p:spPr>
          <a:xfrm>
            <a:off x="244925" y="575950"/>
            <a:ext cx="88992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Задание: почему код ниже работает именно так?</a:t>
            </a:r>
            <a:endParaRPr/>
          </a:p>
        </p:txBody>
      </p:sp>
      <p:sp>
        <p:nvSpPr>
          <p:cNvPr id="384" name="Google Shape;384;p52"/>
          <p:cNvSpPr txBox="1"/>
          <p:nvPr>
            <p:ph idx="1" type="body"/>
          </p:nvPr>
        </p:nvSpPr>
        <p:spPr>
          <a:xfrm>
            <a:off x="443196" y="1411249"/>
            <a:ext cx="8288400" cy="3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6200" lvl="0" marL="4445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None/>
            </a:pPr>
            <a:r>
              <a:rPr b="0" i="0" lang="ru" sz="1200" u="none" cap="none" strike="noStrike">
                <a:solidFill>
                  <a:srgbClr val="0077AA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a </a:t>
            </a:r>
            <a:r>
              <a:rPr b="0" i="0" lang="ru" sz="1200" u="none" cap="none" strike="noStrike">
                <a:solidFill>
                  <a:srgbClr val="A67F5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ru" sz="1200" u="none" cap="none" strike="noStrike">
                <a:solidFill>
                  <a:srgbClr val="990055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ru" sz="1200" u="none" cap="none" strike="noStrike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b </a:t>
            </a:r>
            <a:r>
              <a:rPr b="0" i="0" lang="ru" sz="1200" u="none" cap="none" strike="noStrike">
                <a:solidFill>
                  <a:srgbClr val="A67F5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ru" sz="1200" u="none" cap="none" strike="noStrike">
                <a:solidFill>
                  <a:srgbClr val="990055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ru" sz="1200" u="none" cap="none" strike="noStrike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c</a:t>
            </a:r>
            <a:r>
              <a:rPr b="0" i="0" lang="ru" sz="1200" u="none" cap="none" strike="noStrike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d</a:t>
            </a:r>
            <a:r>
              <a:rPr b="0" i="0" lang="ru" sz="1200" u="none" cap="none" strike="noStrike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c </a:t>
            </a:r>
            <a:r>
              <a:rPr b="0" i="0" lang="ru" sz="1200" u="none" cap="none" strike="noStrike">
                <a:solidFill>
                  <a:srgbClr val="A67F5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ru" sz="1200" u="none" cap="none" strike="noStrike">
                <a:solidFill>
                  <a:srgbClr val="A67F5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++</a:t>
            </a: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="0" i="0" lang="ru" sz="1200" u="none" cap="none" strike="noStrike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alert</a:t>
            </a:r>
            <a:r>
              <a:rPr b="0" i="0" lang="ru" sz="1200" u="none" cap="none" strike="noStrike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0" i="0" lang="ru" sz="1200" u="none" cap="none" strike="noStrike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ru" sz="1200" u="none" cap="none" strike="noStrike">
                <a:solidFill>
                  <a:srgbClr val="70809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// 2</a:t>
            </a:r>
            <a:b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d </a:t>
            </a:r>
            <a:r>
              <a:rPr b="0" i="0" lang="ru" sz="1200" u="none" cap="none" strike="noStrike">
                <a:solidFill>
                  <a:srgbClr val="A67F5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b</a:t>
            </a:r>
            <a:r>
              <a:rPr b="0" i="0" lang="ru" sz="1200" u="none" cap="none" strike="noStrike">
                <a:solidFill>
                  <a:srgbClr val="A67F5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++</a:t>
            </a:r>
            <a:r>
              <a:rPr b="0" i="0" lang="ru" sz="1200" u="none" cap="none" strike="noStrike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alert</a:t>
            </a:r>
            <a:r>
              <a:rPr b="0" i="0" lang="ru" sz="1200" u="none" cap="none" strike="noStrike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b="0" i="0" lang="ru" sz="1200" u="none" cap="none" strike="noStrike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ru" sz="1200" u="none" cap="none" strike="noStrike">
                <a:solidFill>
                  <a:srgbClr val="70809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// 1</a:t>
            </a:r>
            <a:b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c </a:t>
            </a:r>
            <a:r>
              <a:rPr b="0" i="0" lang="ru" sz="1200" u="none" cap="none" strike="noStrike">
                <a:solidFill>
                  <a:srgbClr val="A67F5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ru" sz="1200" u="none" cap="none" strike="noStrike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i="0" lang="ru" sz="1200" u="none" cap="none" strike="noStrike">
                <a:solidFill>
                  <a:srgbClr val="990055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ru" sz="1200" u="none" cap="none" strike="noStrike">
                <a:solidFill>
                  <a:srgbClr val="A67F5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ru" sz="1200" u="none" cap="none" strike="noStrike">
                <a:solidFill>
                  <a:srgbClr val="A67F5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++</a:t>
            </a: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="0" i="0" lang="ru" sz="1200" u="none" cap="none" strike="noStrike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alert</a:t>
            </a:r>
            <a:r>
              <a:rPr b="0" i="0" lang="ru" sz="1200" u="none" cap="none" strike="noStrike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0" i="0" lang="ru" sz="1200" u="none" cap="none" strike="noStrike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ru" sz="1200" u="none" cap="none" strike="noStrike">
                <a:solidFill>
                  <a:srgbClr val="70809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// 5</a:t>
            </a:r>
            <a:b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d </a:t>
            </a:r>
            <a:r>
              <a:rPr b="0" i="0" lang="ru" sz="1200" u="none" cap="none" strike="noStrike">
                <a:solidFill>
                  <a:srgbClr val="A67F5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ru" sz="1200" u="none" cap="none" strike="noStrike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i="0" lang="ru" sz="1200" u="none" cap="none" strike="noStrike">
                <a:solidFill>
                  <a:srgbClr val="990055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ru" sz="1200" u="none" cap="none" strike="noStrike">
                <a:solidFill>
                  <a:srgbClr val="A67F5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b</a:t>
            </a:r>
            <a:r>
              <a:rPr b="0" i="0" lang="ru" sz="1200" u="none" cap="none" strike="noStrike">
                <a:solidFill>
                  <a:srgbClr val="A67F5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++</a:t>
            </a:r>
            <a:r>
              <a:rPr b="0" i="0" lang="ru" sz="1200" u="none" cap="none" strike="noStrike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alert</a:t>
            </a:r>
            <a:r>
              <a:rPr b="0" i="0" lang="ru" sz="1200" u="none" cap="none" strike="noStrike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b="0" i="0" lang="ru" sz="1200" u="none" cap="none" strike="noStrike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ru" sz="1200" u="none" cap="none" strike="noStrike">
                <a:solidFill>
                  <a:srgbClr val="70809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// 4</a:t>
            </a:r>
            <a:b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alert</a:t>
            </a:r>
            <a:r>
              <a:rPr b="0" i="0" lang="ru" sz="1200" u="none" cap="none" strike="noStrike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="0" i="0" lang="ru" sz="1200" u="none" cap="none" strike="noStrike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ru" sz="1200" u="none" cap="none" strike="noStrike">
                <a:solidFill>
                  <a:srgbClr val="70809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// 3</a:t>
            </a:r>
            <a:b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alert</a:t>
            </a:r>
            <a:r>
              <a:rPr b="0" i="0" lang="ru" sz="1200" u="none" cap="none" strike="noStrike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b="0" i="0" lang="ru" sz="1200" u="none" cap="none" strike="noStrike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r>
              <a:rPr b="0" i="0" lang="ru" sz="120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ru" sz="1200" u="none" cap="none" strike="noStrike">
                <a:solidFill>
                  <a:srgbClr val="70809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// 3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p52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386" name="Google Shape;386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Задание: чему будет равен х?</a:t>
            </a:r>
            <a:endParaRPr/>
          </a:p>
        </p:txBody>
      </p:sp>
      <p:sp>
        <p:nvSpPr>
          <p:cNvPr id="392" name="Google Shape;392;p53"/>
          <p:cNvSpPr txBox="1"/>
          <p:nvPr>
            <p:ph idx="1" type="body"/>
          </p:nvPr>
        </p:nvSpPr>
        <p:spPr>
          <a:xfrm>
            <a:off x="2043962" y="15415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6200" lvl="0" marL="4445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3"/>
              <a:buFont typeface="Arial"/>
              <a:buNone/>
            </a:pPr>
            <a:r>
              <a:rPr b="0" i="0" lang="ru" sz="1050" u="none" cap="none" strike="noStrike">
                <a:solidFill>
                  <a:srgbClr val="0077AA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b="0" i="0" lang="ru" sz="105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a </a:t>
            </a:r>
            <a:r>
              <a:rPr b="0" i="0" lang="ru" sz="1050" u="none" cap="none" strike="noStrike">
                <a:solidFill>
                  <a:srgbClr val="A67F5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0" i="0" lang="ru" sz="105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ru" sz="1050" u="none" cap="none" strike="noStrike">
                <a:solidFill>
                  <a:srgbClr val="990055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ru" sz="1050" u="none" cap="none" strike="noStrike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b="0" i="0" lang="ru" sz="105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b="0" i="0" lang="ru" sz="105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ru" sz="1050" u="none" cap="none" strike="noStrike">
                <a:solidFill>
                  <a:srgbClr val="0077AA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b="0" i="0" lang="ru" sz="105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x </a:t>
            </a:r>
            <a:r>
              <a:rPr b="0" i="0" lang="ru" sz="1050" u="none" cap="none" strike="noStrike">
                <a:solidFill>
                  <a:srgbClr val="A67F5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0" i="0" lang="ru" sz="105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ru" sz="1050" u="none" cap="none" strike="noStrike">
                <a:solidFill>
                  <a:srgbClr val="990055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ru" sz="105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ru" sz="1050" u="none" cap="none" strike="noStrike">
                <a:solidFill>
                  <a:srgbClr val="A67F5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b="0" i="0" lang="ru" sz="105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ru" sz="1050" u="none" cap="none" strike="noStrike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i="0" lang="ru" sz="105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0" i="0" lang="ru" sz="1050" u="none" cap="none" strike="noStrike">
                <a:solidFill>
                  <a:srgbClr val="A67F5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*=</a:t>
            </a:r>
            <a:r>
              <a:rPr b="0" i="0" lang="ru" sz="1050" u="none" cap="none" strike="noStrike">
                <a:solidFill>
                  <a:schemeClr val="dk2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ru" sz="1050" u="none" cap="none" strike="noStrike">
                <a:solidFill>
                  <a:srgbClr val="990055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ru" sz="1050" u="none" cap="none" strike="noStrike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endParaRPr/>
          </a:p>
          <a:p>
            <a:pPr indent="0" lvl="0" marL="3683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3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999999"/>
              </a:solidFill>
              <a:highlight>
                <a:srgbClr val="F5F2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53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394" name="Google Shape;394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Строка «string»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var str = "Привет";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str = 'Одинарные кавычки тоже можно';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В JavaScript одинарные и двойные кавычки равноправны. Можно использовать или те или другие.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Тип символ не существует, есть только строка.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В некоторых языках программирования есть специальный тип данных для одного символа. Например, в языке С это char. В JavaScript есть только тип «строка» string. 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Булевый (логический) тип «boolean»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У него всего два значения: true (правда) и false (ложь).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Как правило, такой тип используется для хранения значения типа да/нет, например: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var checked = true; </a:t>
            </a: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// поле формы помечено галочкой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checked = false; </a:t>
            </a: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// поле формы не содержит галочки</a:t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Специальное значение «null»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Значение null не относится ни к одному других типов, а образует свой отдельный тип, состоящий из единственного значения null: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var name = null;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В JavaScript null не является «ссылкой на несуществующий объект» или «нулевым указателем», как в некоторых других языках. Это просто специальное значение, которое имеет смысл «ничего» или «значение неизвестно».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Код выше говорит о том, что имя name неизвестно.</a:t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00550" y="575950"/>
            <a:ext cx="84213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Специальное значение «undefined»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240275" y="1211350"/>
            <a:ext cx="8421300" cy="3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Lato"/>
              <a:buNone/>
            </a:pPr>
            <a:r>
              <a:rPr b="0" i="0" lang="ru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Значение</a:t>
            </a:r>
            <a:r>
              <a:rPr b="0" i="0" lang="ru" sz="14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undefined</a:t>
            </a:r>
            <a:r>
              <a:rPr b="0" i="0" lang="ru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как и </a:t>
            </a:r>
            <a:r>
              <a:rPr b="0" i="0" lang="ru" sz="14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null</a:t>
            </a:r>
            <a:r>
              <a:rPr b="0" i="0" lang="ru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образует свой собственный тип, состоящий из одного этого значения. Оно имеет смысл «значение не присвоено».</a:t>
            </a:r>
            <a:br>
              <a:rPr b="0" i="0" lang="ru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Если переменная объявлена, но в неё ничего не записано, то её значение как раз и есть undefined:</a:t>
            </a:r>
            <a:br>
              <a:rPr b="0" i="0" lang="ru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ru" sz="14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var x;</a:t>
            </a:r>
            <a:br>
              <a:rPr b="0" i="0" lang="ru" sz="14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4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alert( x ); // выведет "undefined"</a:t>
            </a:r>
            <a:br>
              <a:rPr b="0" i="0" lang="ru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Можно присвоить undefined и в явном виде, хотя это делается редко:</a:t>
            </a:r>
            <a:br>
              <a:rPr b="0" i="0" lang="ru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4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var x = 123;</a:t>
            </a:r>
            <a:br>
              <a:rPr b="0" i="0" lang="ru" sz="14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4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x = undefined;</a:t>
            </a:r>
            <a:br>
              <a:rPr b="0" i="0" lang="ru" sz="14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4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alert( x ); // "undefined"</a:t>
            </a:r>
            <a:br>
              <a:rPr b="0" i="0" lang="ru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В явном виде undefined обычно не присваивают, так как это противоречит его смыслу. Для записи в переменную «пустого» или «неизвестного» значения используется null.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aleway"/>
              <a:buNone/>
            </a:pPr>
            <a:r>
              <a:rPr b="1" i="0" lang="ru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Объекты «object»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Lato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Первые 5 типов называют «примитивными».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Отдельно стоит шестой тип: «объекты».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Он используется для коллекций данных и для объявления более сложных сущностей.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Объявляются объекты при помощи фигурных скобок {...}, например:</a:t>
            </a:r>
            <a:br>
              <a:rPr b="0" i="0" lang="ru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u" sz="18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var user = { name: "Вася" };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