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</p:sldIdLst>
  <p:sldSz cy="5143500" cx="9144000"/>
  <p:notesSz cx="6858000" cy="9144000"/>
  <p:embeddedFontLst>
    <p:embeddedFont>
      <p:font typeface="Average"/>
      <p:regular r:id="rId57"/>
    </p:embeddedFont>
    <p:embeddedFont>
      <p:font typeface="Oswald"/>
      <p:regular r:id="rId58"/>
      <p:bold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font" Target="fonts/Average-regular.fntdata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font" Target="fonts/Oswald-bold.fntdata"/><Relationship Id="rId14" Type="http://schemas.openxmlformats.org/officeDocument/2006/relationships/slide" Target="slides/slide10.xml"/><Relationship Id="rId58" Type="http://schemas.openxmlformats.org/officeDocument/2006/relationships/font" Target="fonts/Oswald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Shape 4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b="0" i="0" sz="2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"/>
              <a:buFont typeface="Average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"/>
              <a:buFont typeface="Average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"/>
              <a:buFont typeface="Average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"/>
              <a:buFont typeface="Average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"/>
              <a:buFont typeface="Average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"/>
              <a:buFont typeface="Average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"/>
              <a:buFont typeface="Average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"/>
              <a:buFont typeface="Average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"/>
              <a:buFont typeface="Average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hyperlink" Target="http://it-courses.by" TargetMode="External"/><Relationship Id="rId5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hyperlink" Target="http://it-courses.by" TargetMode="External"/><Relationship Id="rId5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Relationship Id="rId4" Type="http://schemas.openxmlformats.org/officeDocument/2006/relationships/hyperlink" Target="http://it-courses.by" TargetMode="External"/><Relationship Id="rId5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hyperlink" Target="http://it-courses.by" TargetMode="External"/><Relationship Id="rId6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Relationship Id="rId4" Type="http://schemas.openxmlformats.org/officeDocument/2006/relationships/hyperlink" Target="http://it-courses.by" TargetMode="External"/><Relationship Id="rId5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Relationship Id="rId4" Type="http://schemas.openxmlformats.org/officeDocument/2006/relationships/hyperlink" Target="http://it-courses.by" TargetMode="External"/><Relationship Id="rId5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hyperlink" Target="http://it-courses.by" TargetMode="External"/><Relationship Id="rId6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hyperlink" Target="http://it-courses.by" TargetMode="External"/><Relationship Id="rId6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png"/><Relationship Id="rId4" Type="http://schemas.openxmlformats.org/officeDocument/2006/relationships/hyperlink" Target="http://it-courses.by" TargetMode="External"/><Relationship Id="rId5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it-courses.by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hyperlink" Target="http://it-courses.by" TargetMode="External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19814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swald"/>
              <a:buNone/>
            </a:pPr>
            <a:r>
              <a:rPr b="0" i="0" lang="ru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Введение в Java Script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403475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5"/>
              <a:buFont typeface="Average"/>
              <a:buNone/>
            </a:pPr>
            <a:r>
              <a:rPr b="0" i="0" lang="ru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1-е занятие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5"/>
              <a:buFont typeface="Average"/>
              <a:buNone/>
            </a:pPr>
            <a:r>
              <a:t/>
            </a:r>
            <a:endParaRPr b="0" i="0" sz="21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8098" y="-1"/>
            <a:ext cx="2856020" cy="733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Oswald"/>
              <a:buNone/>
            </a:pPr>
            <a:r>
              <a:rPr b="0" i="0" lang="ru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</a:t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JavaScript не может читать/записывать произвольные файлы на жесткий диск, копировать их или вызывать программы. Он не имеет прямого доступа к операционной системе.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Современные браузеры могут работать с файлами, но эта возможность ограничена специально выделенной директорией – «песочницей». Возможности по доступу к устройствам также прорабатываются в современных стандартах и частично доступны в некоторых браузерах.</a:t>
            </a:r>
            <a:endParaRPr/>
          </a:p>
        </p:txBody>
      </p:sp>
      <p:sp>
        <p:nvSpPr>
          <p:cNvPr id="133" name="Shape 133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7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Oswald"/>
              <a:buNone/>
            </a:pPr>
            <a:r>
              <a:rPr b="0" i="0" lang="ru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</a:t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JavaScript, работающий в одной вкладке, не может общаться с другими вкладками и окнами, за исключением случая, когда он сам открыл это окно или несколько вкладок из одного источника (одинаковый домен, порт, протокол).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Есть способы это обойти, но они требуют специального кода на оба документа, которые находятся в разных вкладках или окнах. Без него, из соображений безопасности, залезть из одной вкладки в другую при помощи JavaScript нельзя.</a:t>
            </a: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7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Oswald"/>
              <a:buNone/>
            </a:pPr>
            <a:r>
              <a:rPr b="0" i="0" lang="ru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</a:t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Из JavaScript можно легко посылать запросы на сервер, с которого пришла страница. Запрос на другой домен тоже возможен, но менее удобен, т. к. и здесь есть ограничения безопасности.</a:t>
            </a:r>
            <a:endParaRPr/>
          </a:p>
        </p:txBody>
      </p:sp>
      <p:sp>
        <p:nvSpPr>
          <p:cNvPr id="149" name="Shape 149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7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Oswald"/>
              <a:buNone/>
            </a:pPr>
            <a:r>
              <a:rPr b="0" i="0" lang="ru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уникальность JavaScript?</a:t>
            </a:r>
            <a:br>
              <a:rPr b="0" i="0" lang="ru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br>
              <a:rPr b="0" i="0" lang="ru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Полная интеграция с HTML/CSS.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Простые вещи делаются просто.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Поддерживается всеми распростран</a:t>
            </a:r>
            <a:r>
              <a:rPr lang="ru"/>
              <a:t>е</a:t>
            </a: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нными браузерами и включён по умолчанию.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Этих трёх вещей одновременно нет больше ни в одной браузерной технологии.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Поэтому JavaScript и является самым распространённым средством создания браузерных интерфейсов.</a:t>
            </a:r>
            <a:endParaRPr/>
          </a:p>
        </p:txBody>
      </p:sp>
      <p:sp>
        <p:nvSpPr>
          <p:cNvPr id="157" name="Shape 157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7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Oswald"/>
              <a:buNone/>
            </a:pPr>
            <a:r>
              <a:rPr b="0" i="0" lang="ru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403750"/>
            <a:ext cx="8520600" cy="41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Программы на языке JavaScript можно вставить в любое место HTML при помощи тега SCRIPT. Например:</a:t>
            </a:r>
            <a:endParaRPr/>
          </a:p>
        </p:txBody>
      </p:sp>
      <p:pic>
        <p:nvPicPr>
          <p:cNvPr descr="Снимок.PNG" id="165" name="Shape 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5025" y="1435675"/>
            <a:ext cx="4651687" cy="3023198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it-courses.by</a:t>
            </a:r>
            <a:endParaRPr/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5510" y="4712403"/>
            <a:ext cx="1018500" cy="427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Oswald"/>
              <a:buNone/>
            </a:pPr>
            <a:r>
              <a:rPr b="0" i="0" lang="ru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</a:t>
            </a:r>
            <a:endParaRPr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213625"/>
            <a:ext cx="8520600" cy="43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Тег script содержит исполняемый код. Предыдущие стандарты HTML требовали обязательного указания атрибута type, но сейчас он уже не нужен. Достаточно просто &lt;script&gt;.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Браузер, когда видит &lt;script&gt;: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Начинает отображать страницу, показывает часть документа до script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Встретив тег script, переключается в JavaScript-режим и не показывает, а исполняет его содержимое.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Закончив выполнение, возвращается обратно в HTML-режим и только тогда отображает оставшуюся часть документа.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alert(сообщение)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Отображает окно с сообщением и ждёт, пока посетитель не нажмёт «Ок».</a:t>
            </a:r>
            <a:endParaRPr/>
          </a:p>
        </p:txBody>
      </p:sp>
      <p:sp>
        <p:nvSpPr>
          <p:cNvPr id="174" name="Shape 174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175" name="Shape 1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7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Oswald"/>
              <a:buNone/>
            </a:pPr>
            <a:r>
              <a:rPr b="0" i="0" lang="ru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Задание:	</a:t>
            </a:r>
            <a:endParaRPr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В любом из своих проектов вставить скрипт с выводом “Пока не нажмёшь ОК, дальше страницу загружать не буду!!!”.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Скрипт нужно вставить таким образом</a:t>
            </a:r>
            <a:r>
              <a:rPr b="0" i="0" lang="ru" sz="17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, чтобы окно появлялось действительно в тот момент, когда страница не загрузилась до конца, и пока пользователь не нажмёт ОК, дальше не загрузится.</a:t>
            </a:r>
            <a:endParaRPr/>
          </a:p>
        </p:txBody>
      </p:sp>
      <p:sp>
        <p:nvSpPr>
          <p:cNvPr id="182" name="Shape 182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183" name="Shape 1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7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Oswald"/>
              <a:buNone/>
            </a:pPr>
            <a:r>
              <a:rPr b="0" i="0" lang="ru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Внешние скрипты, порядок исполнения</a:t>
            </a:r>
            <a:endParaRPr/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Если JavaScript-кода много – его выносят в отдельный файл, который подключается в HTML: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&lt;script src="/js/script.js"&gt;&lt;/script&gt;</a:t>
            </a:r>
            <a:endParaRPr/>
          </a:p>
        </p:txBody>
      </p:sp>
      <p:sp>
        <p:nvSpPr>
          <p:cNvPr id="190" name="Shape 190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191" name="Shape 1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7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Oswald"/>
              <a:buNone/>
            </a:pPr>
            <a:r>
              <a:rPr b="0" i="0" lang="ru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На заметку:</a:t>
            </a:r>
            <a:endParaRPr/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Как правило, в HTML пишут только самые простые скрипты, а сложные выносят в отдельный файл.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Браузер скачает его только первый раз и в дальнейшем, при правильной настройке сервера, будет брать из своего кеша.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Благодаря этому один и тот же большой скрипт, содержащий, к примеру, библиотеку функций, может использоваться на разных страницах без полной перезагрузки с сервера.</a:t>
            </a:r>
            <a:endParaRPr/>
          </a:p>
        </p:txBody>
      </p:sp>
      <p:sp>
        <p:nvSpPr>
          <p:cNvPr id="198" name="Shape 198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7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Oswald"/>
              <a:buNone/>
            </a:pPr>
            <a:r>
              <a:rPr b="0" i="0" lang="ru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Если указан атрибут src, то содержимое тега игнорируется.</a:t>
            </a:r>
            <a:endParaRPr/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11700" y="1554525"/>
            <a:ext cx="8520600" cy="30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В одном теге SCRIPT нельзя одновременно подключить внешний скрипт и указать код.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Вот так не сработает: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       &lt;script src="file.js"&gt;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alert(1); // так как указан src, то внутренняя часть тега игнорируется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&lt;/script&gt;</a:t>
            </a:r>
            <a:endParaRPr/>
          </a:p>
        </p:txBody>
      </p:sp>
      <p:sp>
        <p:nvSpPr>
          <p:cNvPr id="206" name="Shape 206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7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Oswald"/>
              <a:buNone/>
            </a:pPr>
            <a:r>
              <a:rPr b="0" i="0" lang="ru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Немного истории	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Когда Java Script только создавался, изначально он назывался Live Script. Но ввиду большой популярности на тот момент языка Java, маркетологи решили переименовать его в Java Script, так же планируя что он станет своеобразным дочерним языком, а также новое название повысит интерес к нему среди пользователей. В итоге сейчас это абсолютно независимый язык, официальное название - ECMA Script.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Так же JS является единственным языком программирования, который выполняется сразу же на стороне клиента, т.е. в клиентской части проекта. Т.е. вы видим его работу визуально на web-странице.</a:t>
            </a:r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7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Oswald"/>
              <a:buNone/>
            </a:pPr>
            <a:r>
              <a:rPr b="0" i="0" lang="ru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Асинхронные скрипты: defer/async</a:t>
            </a:r>
            <a:endParaRPr/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Браузер загружает и отображает HTML постепенно. Особенно это заметно при медленном интернет-соединении: браузер не ждёт, пока страница загрузится целиком, а показывает ту часть, которую успел загрузить.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Если браузер видит тег &lt;script&gt;, то он по стандарту обязан сначала выполнить его, а потом показать оставшуюся часть страницы.</a:t>
            </a:r>
            <a:endParaRPr/>
          </a:p>
        </p:txBody>
      </p:sp>
      <p:sp>
        <p:nvSpPr>
          <p:cNvPr id="214" name="Shape 214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7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Oswald"/>
              <a:buNone/>
            </a:pPr>
            <a:r>
              <a:rPr b="0" i="0" lang="ru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</a:t>
            </a:r>
            <a:endParaRPr/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Такое поведение называют «синхронным». Как правило, оно вполне нормально, но есть важное следствие.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Если скрипт – внешний, то пока браузер не выполнит его, он не покажет часть страницы под ним.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То есть, в таком документе, пока не загрузится и не выполнится big.js, содержимое &lt;body&gt; будет скрыто:</a:t>
            </a:r>
            <a:endParaRPr/>
          </a:p>
        </p:txBody>
      </p:sp>
      <p:sp>
        <p:nvSpPr>
          <p:cNvPr id="222" name="Shape 222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223" name="Shape 2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7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Oswald"/>
              <a:buNone/>
            </a:pPr>
            <a:r>
              <a:rPr b="0" i="0" lang="ru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</a:t>
            </a:r>
            <a:endParaRPr/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И здесь вопрос – действительно ли мы этого хотим? То есть, действительно ли оставшуюся часть страницы нельзя показывать до загрузки скрипта?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Есть ситуации, когда мы не только НЕ хотим такой задержки, но она даже опасна.</a:t>
            </a:r>
            <a:endParaRPr/>
          </a:p>
        </p:txBody>
      </p:sp>
      <p:pic>
        <p:nvPicPr>
          <p:cNvPr descr="Снимок.PNG" id="230" name="Shape 2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256" y="559456"/>
            <a:ext cx="8016175" cy="260006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it-courses.by</a:t>
            </a:r>
            <a:endParaRPr/>
          </a:p>
        </p:txBody>
      </p:sp>
      <p:pic>
        <p:nvPicPr>
          <p:cNvPr id="232" name="Shape 2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5510" y="4712403"/>
            <a:ext cx="1018500" cy="427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Oswald"/>
              <a:buNone/>
            </a:pPr>
            <a:r>
              <a:rPr b="0" i="0" lang="ru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</a:t>
            </a:r>
            <a:endParaRPr/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Например, если мы подключаем внешний скрипт, который показывает рекламу или вставляет счётчик посещений, а затем идёт наша страница. Конечно, неправильно, что пока счётчик или реклама не подгрузятся – оставшаяся часть страницы не показывается. Счётчик посещений не должен никак задерживать отображение страницы сайта. Реклама тоже не должна тормозить сайт и нарушать его функциональность.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А что, если сервер, с которого загружается внешний скрипт, перегружен? Посетитель в этом случае может ждать очень долго!</a:t>
            </a:r>
            <a:endParaRPr/>
          </a:p>
        </p:txBody>
      </p:sp>
      <p:sp>
        <p:nvSpPr>
          <p:cNvPr id="239" name="Shape 239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240" name="Shape 2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7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Oswald"/>
              <a:buNone/>
            </a:pPr>
            <a:r>
              <a:rPr b="0" i="0" lang="ru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Вот пример, с подобным скриптом (стоит искусственная задержка загрузки):</a:t>
            </a:r>
            <a:endParaRPr/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descr="Снимок.PNG" id="247" name="Shape 2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887" y="1750575"/>
            <a:ext cx="5628197" cy="1160617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it-courses.by</a:t>
            </a:r>
            <a:endParaRPr/>
          </a:p>
        </p:txBody>
      </p:sp>
      <p:pic>
        <p:nvPicPr>
          <p:cNvPr id="249" name="Shape 2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5510" y="4712403"/>
            <a:ext cx="1018500" cy="427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Oswald"/>
              <a:buNone/>
            </a:pPr>
            <a:r>
              <a:rPr b="0" i="0" lang="ru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Что делать?</a:t>
            </a:r>
            <a:endParaRPr/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Можно поставить все подобные скрипты в конец страницы – это уменьшит проблему, но не избавит от неё полностью, если скриптов несколько. Допустим, в конце страницы 3 скрипта, и первый из них тормозит – получается, другие два его будут ждать – тоже нехорошо.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Кроме того, браузер дойдёт до скриптов, расположенных в конце страницы, они начнут грузиться только тогда, когда вся страница загрузится. А это не всегда правильно. Например, счётчик посещений наиболее точно сработает, если загрузить его пораньше.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Поэтому «расположить скрипты внизу» – не лучший выход.</a:t>
            </a:r>
            <a:endParaRPr/>
          </a:p>
        </p:txBody>
      </p:sp>
      <p:sp>
        <p:nvSpPr>
          <p:cNvPr id="256" name="Shape 256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257" name="Shape 2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7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311700" y="163575"/>
            <a:ext cx="8520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Oswald"/>
              <a:buNone/>
            </a:pPr>
            <a:r>
              <a:rPr b="0" i="0" lang="ru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Кардинально решить эту проблему помогут атрибуты async или defer:</a:t>
            </a:r>
            <a:endParaRPr/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Атрибут async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Поддерживается всеми браузерами, кроме IE9-. Скрипт выполняется полностью асинхронно. То есть, при обнаружении &lt;script async src="..."&gt; браузер не останавливает обработку страницы, а спокойно работает дальше. Когда скрипт будет загружен – он выполнится.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Атрибут defer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Поддерживается всеми браузерами, включая самые старые IE. Скрипт также выполняется асинхронно, не заставляет ждать страницу, но есть два отличия от async.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265" name="Shape 2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7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Oswald"/>
              <a:buNone/>
            </a:pPr>
            <a:r>
              <a:rPr b="0" i="0" lang="ru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</a:t>
            </a:r>
            <a:endParaRPr/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311700" y="113550"/>
            <a:ext cx="8520600" cy="44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Первое – браузер гарантирует, что относительный порядок скриптов с defer будет сохранён.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То есть, в таком коде (с async) первым сработает тот скрипт, который раньше загрузится: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А в таком коде (с defer) первым сработает всегда 1.js, а скрипт 2.js, даже если загрузился раньше, будет его ждать.</a:t>
            </a:r>
            <a:endParaRPr/>
          </a:p>
        </p:txBody>
      </p:sp>
      <p:pic>
        <p:nvPicPr>
          <p:cNvPr descr="Снимок.PNG" id="272" name="Shape 2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500" y="1958237"/>
            <a:ext cx="3218914" cy="8658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Снимок.PNG" id="273" name="Shape 2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0487" y="3925737"/>
            <a:ext cx="3595789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it-courses.by</a:t>
            </a:r>
            <a:endParaRPr/>
          </a:p>
        </p:txBody>
      </p:sp>
      <p:pic>
        <p:nvPicPr>
          <p:cNvPr id="275" name="Shape 27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25510" y="4712403"/>
            <a:ext cx="1018500" cy="427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Oswald"/>
              <a:buNone/>
            </a:pPr>
            <a:r>
              <a:rPr b="0" i="0" lang="ru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</a:t>
            </a:r>
            <a:endParaRPr/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311700" y="193600"/>
            <a:ext cx="8520600" cy="43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Поэтому атрибут defer используют в тех случаях, когда второй скрипт 2.js зависит от первого 1.js, к примеру – использует что-то, описанное первым скриптом.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Второе отличие – скрипт с defer сработает, когда весь HTML-документ будет обработан браузером.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Например, если документ достаточно большой…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…То скрипт async.js выполнится, как только загрузится – возможно, до того, как весь документ готов. А defer.js подождёт готовности всего документа.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Это бывает удобно, когда мы в скрипте хотим работать с документом, и должны быть уверены, что он полностью получен.</a:t>
            </a:r>
            <a:endParaRPr/>
          </a:p>
        </p:txBody>
      </p:sp>
      <p:pic>
        <p:nvPicPr>
          <p:cNvPr descr="Снимок.PNG" id="282" name="Shape 2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412" y="2351025"/>
            <a:ext cx="3885149" cy="1294364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Shape 283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it-courses.by</a:t>
            </a:r>
            <a:endParaRPr/>
          </a:p>
        </p:txBody>
      </p:sp>
      <p:pic>
        <p:nvPicPr>
          <p:cNvPr id="284" name="Shape 28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5510" y="4712403"/>
            <a:ext cx="1018500" cy="427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Oswald"/>
              <a:buNone/>
            </a:pPr>
            <a:r>
              <a:rPr b="0" i="0" lang="ru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</a:t>
            </a:r>
            <a:endParaRPr/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311700" y="445025"/>
            <a:ext cx="8520600" cy="41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async вместе с defer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При одновременном указании async и defer в современных браузерах будет использован только async, в IE9- – только defer (не понимает async).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Атрибуты async/defer – только для внешних скриптов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Атрибуты async/defer работают только в том случае, если назначены на внешние скрипты, т.е. имеющие src.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При попытке назначить их на обычные скрипты &lt;script&gt;…&lt;/script&gt;, они будут проигнорированы.</a:t>
            </a:r>
            <a:endParaRPr/>
          </a:p>
        </p:txBody>
      </p:sp>
      <p:sp>
        <p:nvSpPr>
          <p:cNvPr id="291" name="Shape 291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292" name="Shape 2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7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Oswald"/>
              <a:buNone/>
            </a:pPr>
            <a:r>
              <a:rPr b="0" i="0" lang="ru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JS компилирует браузер, однако его можно использовать не только в web-е. Просто в иных случаях для него потребуется специальная программа – интерпретатор. Процесс выполнения скрипта называют «интерпретацией».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endParaRPr/>
          </a:p>
        </p:txBody>
      </p:sp>
      <p:sp>
        <p:nvSpPr>
          <p:cNvPr id="76" name="Shape 76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7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Oswald"/>
              <a:buNone/>
            </a:pPr>
            <a:r>
              <a:rPr b="0" i="0" lang="ru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Задание:</a:t>
            </a:r>
            <a:endParaRPr/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AutoNum type="arabicParenR"/>
            </a:pP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выведите alert внешним скриптом</a:t>
            </a:r>
            <a:endParaRPr/>
          </a:p>
        </p:txBody>
      </p:sp>
      <p:sp>
        <p:nvSpPr>
          <p:cNvPr id="299" name="Shape 299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300" name="Shape 3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7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Oswald"/>
              <a:buNone/>
            </a:pPr>
            <a:r>
              <a:rPr b="0" i="0" lang="ru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Задание:</a:t>
            </a:r>
            <a:endParaRPr/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В примере ниже подключены два скрипта small.js и big.js.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Если предположить, что small.js загружается гораздо быстрее, чем big.js – какой выполнится первым?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descr="Снимок.PNG" id="307" name="Shape 3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637" y="2612475"/>
            <a:ext cx="3380811" cy="81874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Shape 308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it-courses.by</a:t>
            </a:r>
            <a:endParaRPr/>
          </a:p>
        </p:txBody>
      </p:sp>
      <p:pic>
        <p:nvPicPr>
          <p:cNvPr id="309" name="Shape 30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5510" y="4712403"/>
            <a:ext cx="1018500" cy="427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Oswald"/>
              <a:buNone/>
            </a:pPr>
            <a:r>
              <a:rPr b="0" i="0" lang="ru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А так?</a:t>
            </a:r>
            <a:endParaRPr/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1)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2)</a:t>
            </a:r>
            <a:endParaRPr/>
          </a:p>
        </p:txBody>
      </p:sp>
      <p:pic>
        <p:nvPicPr>
          <p:cNvPr descr="Снимок.PNG" id="316" name="Shape 3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525" y="1298287"/>
            <a:ext cx="3467698" cy="8853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Снимок.PNG" id="317" name="Shape 3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050" y="3367225"/>
            <a:ext cx="3453015" cy="590254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Shape 318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it-courses.by</a:t>
            </a:r>
            <a:endParaRPr/>
          </a:p>
        </p:txBody>
      </p:sp>
      <p:pic>
        <p:nvPicPr>
          <p:cNvPr id="319" name="Shape 3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25510" y="4712403"/>
            <a:ext cx="1018500" cy="427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Oswald"/>
              <a:buNone/>
            </a:pPr>
            <a:r>
              <a:rPr b="0" i="0" lang="ru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Структура кода</a:t>
            </a:r>
            <a:endParaRPr/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Команды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Раньше мы уже видели пример команды: alert('Привет, мир!') выводит сообщение.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Для того, чтобы добавить в код ещё одну команду – можно поставить её после точки с запятой.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Например, вместо одного вызова alert сделаем два: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Как правило, каждая команда пишется на отдельной строке – так код лучше читается:</a:t>
            </a:r>
            <a:endParaRPr/>
          </a:p>
        </p:txBody>
      </p:sp>
      <p:pic>
        <p:nvPicPr>
          <p:cNvPr descr="Снимок.PNG" id="326" name="Shape 3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575" y="3356775"/>
            <a:ext cx="4501781" cy="2095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Снимок.PNG" id="327" name="Shape 3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4158312"/>
            <a:ext cx="2184547" cy="808748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Shape 328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it-courses.by</a:t>
            </a:r>
            <a:endParaRPr/>
          </a:p>
        </p:txBody>
      </p:sp>
      <p:pic>
        <p:nvPicPr>
          <p:cNvPr id="329" name="Shape 3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25510" y="4712403"/>
            <a:ext cx="1018500" cy="427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250200" y="183600"/>
            <a:ext cx="85821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Oswald"/>
              <a:buNone/>
            </a:pPr>
            <a:r>
              <a:rPr b="0" i="0" lang="ru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Точка с запятой</a:t>
            </a:r>
            <a:endParaRPr/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311700" y="794100"/>
            <a:ext cx="8520600" cy="37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Точку с запятой во многих случаях можно не ставить, если есть переход на новую строку.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Так тоже будет работать: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descr="Снимок.PNG" id="336" name="Shape 3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387" y="1908212"/>
            <a:ext cx="2059491" cy="865879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Shape 337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it-courses.by</a:t>
            </a:r>
            <a:endParaRPr/>
          </a:p>
        </p:txBody>
      </p:sp>
      <p:pic>
        <p:nvPicPr>
          <p:cNvPr id="338" name="Shape 3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5510" y="4712403"/>
            <a:ext cx="1018500" cy="427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Oswald"/>
              <a:buNone/>
            </a:pPr>
            <a:r>
              <a:rPr b="0" i="0" lang="ru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</a:t>
            </a:r>
            <a:endParaRPr/>
          </a:p>
        </p:txBody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311700" y="133575"/>
            <a:ext cx="8520600" cy="44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Однако, важно то, что «во многих случаях» не означает «всегда»!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Например, запустите этот код: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alert(3 +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1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+ 2);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Выведет 6.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То есть, точка с запятой не ставится. Почему? Интуитивно понятно, что здесь дело в «незавершённом выражении», конца которого JavaScript ждёт с первой строки и поэтому не ставит точку с запятой. И здесь это, пожалуй, хорошо и приятно.</a:t>
            </a:r>
            <a:endParaRPr/>
          </a:p>
        </p:txBody>
      </p:sp>
      <p:sp>
        <p:nvSpPr>
          <p:cNvPr id="345" name="Shape 345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346" name="Shape 3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7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Oswald"/>
              <a:buNone/>
            </a:pPr>
            <a:r>
              <a:rPr b="0" i="0" lang="ru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</a:t>
            </a:r>
            <a:endParaRPr/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311700" y="371500"/>
            <a:ext cx="8520600" cy="4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Но в некоторых важных ситуациях JavaScript «забывает» вставить точку с запятой там, где она нужна.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Таких ситуаций не так много, но ошибки, которые при этом появляются, достаточно сложно обнаруживать и исправлять.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Чтобы не быть голословным, вот небольшой пример.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Такой код работает: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 [1, 2].forEach(alert)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Он выводит по очереди 1, 2. Почему он работает – сейчас не важно, позже разберёмся.</a:t>
            </a:r>
            <a:endParaRPr/>
          </a:p>
        </p:txBody>
      </p:sp>
      <p:sp>
        <p:nvSpPr>
          <p:cNvPr id="353" name="Shape 353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354" name="Shape 3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7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Oswald"/>
              <a:buNone/>
            </a:pPr>
            <a:r>
              <a:rPr b="0" i="0" lang="ru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</a:t>
            </a:r>
            <a:endParaRPr/>
          </a:p>
        </p:txBody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311700" y="123550"/>
            <a:ext cx="8520600" cy="44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Важно, что вот такой код уже работать не будет: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 alert("Сейчас будет ошибка")</a:t>
            </a:r>
            <a:b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[1, 2].forEach(alert)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Выведется только первый alert, а дальше – ошибка. Потому что перед квадратной скобкой JavaScript точку с запятой не ставит, а как раз здесь она нужна.</a:t>
            </a:r>
            <a:endParaRPr/>
          </a:p>
        </p:txBody>
      </p:sp>
      <p:sp>
        <p:nvSpPr>
          <p:cNvPr id="361" name="Shape 361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362" name="Shape 3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7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Oswald"/>
              <a:buNone/>
            </a:pPr>
            <a:r>
              <a:rPr b="0" i="0" lang="ru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</a:t>
            </a:r>
            <a:endParaRPr/>
          </a:p>
        </p:txBody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311700" y="553850"/>
            <a:ext cx="8520600" cy="40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Если её поставить, то всё будет в порядке: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 alert( "Сейчас будет ошибка" );</a:t>
            </a:r>
            <a:b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[1, 2].forEach(alert)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Поэтому в JavaScript рекомендуется точки с запятой ставить. Сейчас это, фактически, стандарт, которому следуют все большие проекты.</a:t>
            </a:r>
            <a:endParaRPr/>
          </a:p>
        </p:txBody>
      </p:sp>
      <p:sp>
        <p:nvSpPr>
          <p:cNvPr id="369" name="Shape 369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370" name="Shape 3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7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Oswald"/>
              <a:buNone/>
            </a:pPr>
            <a:r>
              <a:rPr b="0" i="0" lang="ru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Комментарии:</a:t>
            </a:r>
            <a:endParaRPr/>
          </a:p>
        </p:txBody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/* Пример с двумя сообщениями.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Это - многострочный комментарий.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*/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// Однострочный комментарий</a:t>
            </a:r>
            <a:endParaRPr/>
          </a:p>
        </p:txBody>
      </p:sp>
      <p:sp>
        <p:nvSpPr>
          <p:cNvPr id="377" name="Shape 377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378" name="Shape 3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7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Oswald"/>
              <a:buNone/>
            </a:pPr>
            <a:r>
              <a:rPr b="0" i="0" lang="ru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Компиляторы, интерпретаторы и байт-код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rPr b="1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Компиляторы</a:t>
            </a: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- это программы, которые преобразуют исходные тексты программ, написанные на языке программирования высокого уровня, в программу на машинном языке, «понятную» компьютеру.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Полученный код, называемый </a:t>
            </a:r>
            <a:r>
              <a:rPr b="1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исполняемой программой</a:t>
            </a: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, можно устанавливать и запускать на нужном компьютере без дополнительных преобразований. Интерпретаторы выполняют аналогичную функцию, но делают это построчно всякий раз во время исполнения программы. </a:t>
            </a:r>
            <a:r>
              <a:rPr b="1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Байт-код </a:t>
            </a: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— это промежуточный подход, при котором программа преобразуется в промежуточный двоичный вид, интерпретируемый некой «виртуальной машиной» во время исполнения.</a:t>
            </a: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7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title"/>
          </p:nvPr>
        </p:nvSpPr>
        <p:spPr>
          <a:xfrm>
            <a:off x="311700" y="133575"/>
            <a:ext cx="85206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Oswald"/>
              <a:buNone/>
            </a:pPr>
            <a:r>
              <a:rPr b="0" i="0" lang="ru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Современный стандарт, "use strict"</a:t>
            </a:r>
            <a:endParaRPr/>
          </a:p>
        </p:txBody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311700" y="684075"/>
            <a:ext cx="8520600" cy="38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"/>
              <a:buFont typeface="Average"/>
              <a:buNone/>
            </a:pPr>
            <a:r>
              <a:rPr b="0" i="0" lang="ru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Очень долго язык JavaScript развивался без потери совместимости. Новые возможности добавлялись в язык, но старые – никогда не менялись, чтобы не «сломать» уже существующие HTML/JS-страницы с их использованием.</a:t>
            </a:r>
            <a:br>
              <a:rPr b="0" i="0" lang="ru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Однако, это привело к тому, что любая ошибка в дизайне языка становилась «вмороженной» в него навсегда.</a:t>
            </a:r>
            <a:br>
              <a:rPr b="0" i="0" lang="ru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Так было до появления стандарта ECMAScript 5 (ES5), который одновременно добавил новые возможности и внёс в язык ряд исправлений, которые могут привести к тому, что старый код, который был написан до его появления, перестанет работать.</a:t>
            </a:r>
            <a:br>
              <a:rPr b="0" i="0" lang="ru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Чтобы этого не случилось, решили, что по умолчанию эти опасные изменения будут выключены, и код будет работать по-старому. А для того, чтобы перевести код в режим полного соответствия современному стандарту, нужно указать специальную директиву use strict.</a:t>
            </a:r>
            <a:br>
              <a:rPr b="0" i="0" lang="ru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Эта директива не поддерживается IE9-.</a:t>
            </a:r>
            <a:endParaRPr/>
          </a:p>
        </p:txBody>
      </p:sp>
      <p:sp>
        <p:nvSpPr>
          <p:cNvPr id="385" name="Shape 385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386" name="Shape 3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7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Oswald"/>
              <a:buNone/>
            </a:pPr>
            <a:r>
              <a:rPr b="0" i="0" lang="ru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Переменные</a:t>
            </a:r>
            <a:endParaRPr/>
          </a:p>
        </p:txBody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В зависимости от того, для чего вы делаете скрипт, понадобится работать с информацией.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Если это электронный магазин – то это товары, корзина. Если чат – посетители, сообщения и так далее.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Чтобы хранить информацию, используются переменные.</a:t>
            </a:r>
            <a:endParaRPr/>
          </a:p>
        </p:txBody>
      </p:sp>
      <p:sp>
        <p:nvSpPr>
          <p:cNvPr id="393" name="Shape 393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394" name="Shape 3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7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Oswald"/>
              <a:buNone/>
            </a:pPr>
            <a:r>
              <a:rPr b="0" i="0" lang="ru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Переменная</a:t>
            </a:r>
            <a:endParaRPr/>
          </a:p>
        </p:txBody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Переменная состоит из имени и выделенной области памяти, которая ему соответствует.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Для объявления или, другими словами, создания переменной используется ключевое слово</a:t>
            </a:r>
            <a: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 var: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var message;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После объявления, можно записать в переменную данные: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var message;</a:t>
            </a:r>
            <a:b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message = 'Hello'; // сохраним в переменной строку</a:t>
            </a:r>
            <a:endParaRPr/>
          </a:p>
        </p:txBody>
      </p:sp>
      <p:sp>
        <p:nvSpPr>
          <p:cNvPr id="401" name="Shape 401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402" name="Shape 4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7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Oswald"/>
              <a:buNone/>
            </a:pPr>
            <a:r>
              <a:rPr b="0" i="0" lang="ru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</a:t>
            </a:r>
            <a:endParaRPr/>
          </a:p>
        </p:txBody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311700" y="223625"/>
            <a:ext cx="8520600" cy="43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Эти данные будут сохранены в соответствующей области памяти и в дальнейшем доступны при обращении по имени: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 var message;</a:t>
            </a:r>
            <a:b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message = 'Hello!';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alert( message ); // выведет содержимое переменной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Для краткости можно совместить объявление переменной и запись данных: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var message = 'Hello!';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Можно даже объявить несколько переменных сразу: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var user = 'John', age = 25, message = 'Hello';</a:t>
            </a:r>
            <a:endParaRPr/>
          </a:p>
        </p:txBody>
      </p:sp>
      <p:sp>
        <p:nvSpPr>
          <p:cNvPr id="409" name="Shape 409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410" name="Shape 4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7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Oswald"/>
              <a:buNone/>
            </a:pPr>
            <a:r>
              <a:rPr b="0" i="0" lang="ru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</a:t>
            </a:r>
            <a:endParaRPr/>
          </a:p>
        </p:txBody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311700" y="445025"/>
            <a:ext cx="8520600" cy="41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Аналогия из жизни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Проще всего понять переменную, если представить её как «коробку» для данных, с уникальным именем.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Например, переменная message – это коробка, в которой хранится значение "Hello!":</a:t>
            </a:r>
            <a:endParaRPr/>
          </a:p>
        </p:txBody>
      </p:sp>
      <p:sp>
        <p:nvSpPr>
          <p:cNvPr id="417" name="Shape 417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418" name="Shape 4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7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Oswald"/>
              <a:buNone/>
            </a:pPr>
            <a:r>
              <a:rPr b="0" i="0" lang="ru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</a:t>
            </a:r>
            <a:endParaRPr/>
          </a:p>
        </p:txBody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311700" y="213625"/>
            <a:ext cx="8520600" cy="43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В коробку можно положить любое значение, а позже – поменять его. Значение в переменной можно изменять сколько угодно раз: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 var message;</a:t>
            </a:r>
            <a:b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message = 'Hello!';</a:t>
            </a:r>
            <a:b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message = 'World!';</a:t>
            </a:r>
            <a:r>
              <a:rPr b="0" i="0" lang="ru" sz="1800" u="none" cap="none" strike="noStrike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 // заменили значение</a:t>
            </a:r>
            <a:b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alert( message );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При изменении значения старое содержимое переменной удаляется.</a:t>
            </a:r>
            <a:endParaRPr/>
          </a:p>
        </p:txBody>
      </p:sp>
      <p:sp>
        <p:nvSpPr>
          <p:cNvPr id="425" name="Shape 425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426" name="Shape 4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7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Oswald"/>
              <a:buNone/>
            </a:pPr>
            <a:r>
              <a:rPr b="0" i="0" lang="ru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</a:t>
            </a:r>
            <a:endParaRPr/>
          </a:p>
        </p:txBody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311700" y="173600"/>
            <a:ext cx="8520600" cy="43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Можно объявить две переменные и копировать данные из одной в другую: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var hello = 'Hello world!';</a:t>
            </a:r>
            <a:b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var message;</a:t>
            </a:r>
            <a:b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// скопировали значение</a:t>
            </a:r>
            <a:b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message = hello;</a:t>
            </a:r>
            <a:b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alert( hello ); </a:t>
            </a:r>
            <a:r>
              <a:rPr b="0" i="0" lang="ru" sz="1800" u="none" cap="none" strike="noStrike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// Hello world!</a:t>
            </a:r>
            <a:b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alert( message ); </a:t>
            </a:r>
            <a:r>
              <a:rPr b="0" i="0" lang="ru" sz="1800" u="none" cap="none" strike="noStrike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// Hello world!</a:t>
            </a:r>
            <a:endParaRPr/>
          </a:p>
        </p:txBody>
      </p:sp>
      <p:sp>
        <p:nvSpPr>
          <p:cNvPr id="433" name="Shape 433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434" name="Shape 4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7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Oswald"/>
              <a:buNone/>
            </a:pPr>
            <a:r>
              <a:rPr b="0" i="0" lang="ru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Имена переменных</a:t>
            </a:r>
            <a:endParaRPr/>
          </a:p>
        </p:txBody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На имя переменной в JavaScript наложены всего два ограничения.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Имя может состоять из: букв, цифр, символов </a:t>
            </a:r>
            <a: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$ </a:t>
            </a: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и </a:t>
            </a:r>
            <a: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_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Первый символ не должен быть цифрой.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Например: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var myName;</a:t>
            </a:r>
            <a:b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var test123;</a:t>
            </a:r>
            <a:endParaRPr/>
          </a:p>
        </p:txBody>
      </p:sp>
      <p:sp>
        <p:nvSpPr>
          <p:cNvPr id="441" name="Shape 441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442" name="Shape 4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7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Oswald"/>
              <a:buNone/>
            </a:pPr>
            <a:r>
              <a:rPr b="0" i="0" lang="ru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</a:t>
            </a:r>
            <a:endParaRPr/>
          </a:p>
        </p:txBody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311700" y="261425"/>
            <a:ext cx="8520600" cy="43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Что особенно интересно – доллар '$' и знак подчеркивания '_' являются такими же обычными символами, как буквы: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 var $ = 1; </a:t>
            </a: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// объявили переменную с именем '$'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var _ = 2; </a:t>
            </a: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// переменная с именем '_'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alert( $ + _ );</a:t>
            </a: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// 3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А такие переменные были бы неправильными: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var 1a; </a:t>
            </a: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// начало не может быть цифрой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var my-name;</a:t>
            </a: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// дефис '-' не является разрешенным символом</a:t>
            </a:r>
            <a:endParaRPr/>
          </a:p>
        </p:txBody>
      </p:sp>
      <p:sp>
        <p:nvSpPr>
          <p:cNvPr id="449" name="Shape 449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450" name="Shape 4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7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Oswald"/>
              <a:buNone/>
            </a:pPr>
            <a:r>
              <a:rPr b="0" i="0" lang="ru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</a:t>
            </a:r>
            <a:endParaRPr/>
          </a:p>
        </p:txBody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311700" y="303675"/>
            <a:ext cx="8520600" cy="42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Регистр букв имеет значение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Переменные </a:t>
            </a:r>
            <a: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apple </a:t>
            </a: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и </a:t>
            </a:r>
            <a: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AppLE</a:t>
            </a: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– две разные переменные.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Русские буквы допустимы, но не рекомендуются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В названии переменных можно использовать и русские буквы, например: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 var имя = "Вася";</a:t>
            </a:r>
            <a:b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alert( имя );</a:t>
            </a: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// "Вася"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Технически, ошибки здесь нет, но на практике сложилась традиция использовать в именах только английские буквы.</a:t>
            </a:r>
            <a:endParaRPr/>
          </a:p>
        </p:txBody>
      </p:sp>
      <p:sp>
        <p:nvSpPr>
          <p:cNvPr id="457" name="Shape 457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458" name="Shape 4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7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Oswald"/>
              <a:buNone/>
            </a:pPr>
            <a:r>
              <a:rPr b="0" i="0" lang="ru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Во все основные браузеры встроен интерпретатор JavaScript, именно поэтому они могут выполнять скрипты на странице. Но, разумеется, JavaScript можно использовать не только в браузере. Это полноценный язык, программы на котором можно запускать и на сервере, и даже в стиральной машинке, если в ней установлен соответствующий интерпретатор.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На языке Java Script можно даже разрабатывать мобильные приложение, при помощи спец. программы - Unity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7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Oswald"/>
              <a:buNone/>
            </a:pPr>
            <a:r>
              <a:rPr b="0" i="0" lang="ru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Зарезервированные имена</a:t>
            </a:r>
            <a:endParaRPr/>
          </a:p>
        </p:txBody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Существует список зарезервированных слов, которые нельзя использовать для переменных, так как они используются самим языком, например: var, class, return, export и др.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Например, такой пример выдаст синтаксическую ошибку: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var return = 5; // ошибка</a:t>
            </a:r>
            <a:b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alert(return);</a:t>
            </a:r>
            <a:endParaRPr/>
          </a:p>
        </p:txBody>
      </p:sp>
      <p:sp>
        <p:nvSpPr>
          <p:cNvPr id="465" name="Shape 465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466" name="Shape 4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7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Oswald"/>
              <a:buNone/>
            </a:pPr>
            <a:r>
              <a:rPr b="0" i="0" lang="ru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Константы</a:t>
            </a:r>
            <a:endParaRPr/>
          </a:p>
        </p:txBody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Константа – это переменная, которая никогда не меняется. Как правило, их называют большими буквами, через подчёркивание. Например: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 var COLOR_RED = "#F00";</a:t>
            </a:r>
            <a:b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var COLOR_GREEN = "#0F0";</a:t>
            </a:r>
            <a:b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var COLOR_BLUE = "#00F";</a:t>
            </a:r>
            <a:b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var COLOR_ORANGE = "#FF7F00";</a:t>
            </a:r>
            <a:b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var color = COLOR_ORANGE;</a:t>
            </a:r>
            <a:b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alert( color ); // #FF7F00</a:t>
            </a:r>
            <a:endParaRPr/>
          </a:p>
        </p:txBody>
      </p:sp>
      <p:sp>
        <p:nvSpPr>
          <p:cNvPr id="473" name="Shape 473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474" name="Shape 4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7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Oswald"/>
              <a:buNone/>
            </a:pPr>
            <a:r>
              <a:rPr b="0" i="0" lang="ru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Задание:</a:t>
            </a:r>
            <a:endParaRPr/>
          </a:p>
        </p:txBody>
      </p:sp>
      <p:sp>
        <p:nvSpPr>
          <p:cNvPr id="480" name="Shape 4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Объявите две переменные: admin и name.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Запишите в name строку "Василий".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Скопируйте значение из name в admin.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Выведите admin (должно вывести «Василий»).</a:t>
            </a:r>
            <a:endParaRPr/>
          </a:p>
        </p:txBody>
      </p:sp>
      <p:sp>
        <p:nvSpPr>
          <p:cNvPr id="481" name="Shape 481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482" name="Shape 4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7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Oswald"/>
              <a:buNone/>
            </a:pPr>
            <a:r>
              <a:rPr b="0" i="0" lang="ru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Что умеет JavaScript?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Современный JavaScript – это «безопасный» язык программирования общего назначения. Он не предоставляет низкоуровневых средств работы с памятью, процессором, так как изначально был ориентирован на браузеры, в которых это не требуется.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7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Oswald"/>
              <a:buNone/>
            </a:pPr>
            <a:r>
              <a:rPr b="0" i="0" lang="ru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</a:t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539400"/>
            <a:ext cx="8520600" cy="40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Что же касается остальных возможностей – они зависят от окружения, в котором запущен JavaScript. В браузере JavaScript умеет делать всё, что относится к манипуляции со страницей, взаимодействию с посетителем и, в какой-то мере, с сервером: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Создавать новые HTML-теги, удалять существующие, менять стили элементов, прятать, показывать элементы и т.п.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Реагировать на действия посетителя, обрабатывать клики мыши, перемещения курсора, нажатия на клавиатуру и т.п.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Посылать запросы на сервер и загружать данные без перезагрузки страницы (эта технология называется "</a:t>
            </a:r>
            <a:r>
              <a:rPr b="1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AJAX</a:t>
            </a: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").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Получать и устанавливать cookie, запрашивать данные, выводить сообщения…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…и многое, многое другое!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7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Oswald"/>
              <a:buNone/>
            </a:pPr>
            <a:r>
              <a:rPr b="0" i="0" lang="ru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Что НЕ умеет JavaScript?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JavaScript – быстрый и мощный язык, но браузер накладывает на его исполнение некоторые ограничения…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Это сделано для безопасности пользователей, чтобы злоумышленник не мог с помощью JavaScript получить личные данные или как-то навредить компьютеру пользователя.</a:t>
            </a: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Этих ограничений нет там, где JavaScript используется вне браузера, например на сервере. Кроме того, современные браузеры предоставляют свои механизмы по установке плагинов и расширений, которые обладают расширенными возможностями, но требуют специальных действий по установке от пользователя</a:t>
            </a:r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it-courses.by</a:t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5510" y="4712403"/>
            <a:ext cx="1018500" cy="427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Font typeface="Oswald"/>
              <a:buNone/>
            </a:pPr>
            <a:r>
              <a:rPr b="0" i="0" lang="ru" sz="2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Большинство возможностей JavaScript в браузере ограничено текущим окном и страницей.</a:t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"/>
              <a:buFont typeface="Average"/>
              <a:buNone/>
            </a:pPr>
            <a:r>
              <a:rPr b="0" i="0" lang="ru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</a:t>
            </a:r>
            <a:endParaRPr/>
          </a:p>
        </p:txBody>
      </p:sp>
      <p:pic>
        <p:nvPicPr>
          <p:cNvPr descr="Снимок.PNG" id="124" name="Shape 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4562" y="1152462"/>
            <a:ext cx="6302493" cy="397994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108080" y="4852887"/>
            <a:ext cx="1264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FD1"/>
              </a:buClr>
              <a:buSzPts val="25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it-courses.by</a:t>
            </a:r>
            <a:endParaRPr/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5510" y="4712403"/>
            <a:ext cx="1018500" cy="427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