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6"/>
  </p:notesMasterIdLst>
  <p:sldIdLst>
    <p:sldId id="257" r:id="rId2"/>
    <p:sldId id="258" r:id="rId3"/>
    <p:sldId id="437" r:id="rId4"/>
    <p:sldId id="462" r:id="rId5"/>
    <p:sldId id="463" r:id="rId6"/>
    <p:sldId id="464" r:id="rId7"/>
    <p:sldId id="465" r:id="rId8"/>
    <p:sldId id="466" r:id="rId9"/>
    <p:sldId id="467" r:id="rId10"/>
    <p:sldId id="468" r:id="rId11"/>
    <p:sldId id="469" r:id="rId12"/>
    <p:sldId id="470" r:id="rId13"/>
    <p:sldId id="471" r:id="rId14"/>
    <p:sldId id="472" r:id="rId15"/>
    <p:sldId id="473" r:id="rId16"/>
    <p:sldId id="474" r:id="rId17"/>
    <p:sldId id="475" r:id="rId18"/>
    <p:sldId id="476" r:id="rId19"/>
    <p:sldId id="477" r:id="rId20"/>
    <p:sldId id="479" r:id="rId21"/>
    <p:sldId id="478" r:id="rId22"/>
    <p:sldId id="480" r:id="rId23"/>
    <p:sldId id="481" r:id="rId24"/>
    <p:sldId id="439" r:id="rId25"/>
    <p:sldId id="438" r:id="rId26"/>
    <p:sldId id="440" r:id="rId27"/>
    <p:sldId id="441" r:id="rId28"/>
    <p:sldId id="442" r:id="rId29"/>
    <p:sldId id="443" r:id="rId30"/>
    <p:sldId id="445" r:id="rId31"/>
    <p:sldId id="446" r:id="rId32"/>
    <p:sldId id="447" r:id="rId33"/>
    <p:sldId id="448" r:id="rId34"/>
    <p:sldId id="449" r:id="rId35"/>
    <p:sldId id="450" r:id="rId36"/>
    <p:sldId id="451" r:id="rId37"/>
    <p:sldId id="452" r:id="rId38"/>
    <p:sldId id="453" r:id="rId39"/>
    <p:sldId id="454" r:id="rId40"/>
    <p:sldId id="455" r:id="rId41"/>
    <p:sldId id="456" r:id="rId42"/>
    <p:sldId id="457" r:id="rId43"/>
    <p:sldId id="458" r:id="rId44"/>
    <p:sldId id="459" r:id="rId45"/>
    <p:sldId id="460" r:id="rId46"/>
    <p:sldId id="461" r:id="rId47"/>
    <p:sldId id="482" r:id="rId48"/>
    <p:sldId id="483" r:id="rId49"/>
    <p:sldId id="484" r:id="rId50"/>
    <p:sldId id="485" r:id="rId51"/>
    <p:sldId id="486" r:id="rId52"/>
    <p:sldId id="487" r:id="rId53"/>
    <p:sldId id="488" r:id="rId54"/>
    <p:sldId id="489" r:id="rId55"/>
    <p:sldId id="490" r:id="rId56"/>
    <p:sldId id="491" r:id="rId57"/>
    <p:sldId id="492" r:id="rId58"/>
    <p:sldId id="493" r:id="rId59"/>
    <p:sldId id="494" r:id="rId60"/>
    <p:sldId id="495" r:id="rId61"/>
    <p:sldId id="496" r:id="rId62"/>
    <p:sldId id="497" r:id="rId63"/>
    <p:sldId id="498" r:id="rId64"/>
    <p:sldId id="499" r:id="rId65"/>
    <p:sldId id="500" r:id="rId66"/>
    <p:sldId id="501" r:id="rId67"/>
    <p:sldId id="502" r:id="rId68"/>
    <p:sldId id="503" r:id="rId69"/>
    <p:sldId id="504" r:id="rId70"/>
    <p:sldId id="505" r:id="rId71"/>
    <p:sldId id="506" r:id="rId72"/>
    <p:sldId id="507" r:id="rId73"/>
    <p:sldId id="508" r:id="rId74"/>
    <p:sldId id="509" r:id="rId75"/>
    <p:sldId id="510" r:id="rId76"/>
    <p:sldId id="511" r:id="rId77"/>
    <p:sldId id="512" r:id="rId78"/>
    <p:sldId id="513" r:id="rId79"/>
    <p:sldId id="514" r:id="rId80"/>
    <p:sldId id="515" r:id="rId81"/>
    <p:sldId id="516" r:id="rId82"/>
    <p:sldId id="517" r:id="rId83"/>
    <p:sldId id="518" r:id="rId84"/>
    <p:sldId id="519" r:id="rId85"/>
    <p:sldId id="520" r:id="rId86"/>
    <p:sldId id="521" r:id="rId87"/>
    <p:sldId id="522" r:id="rId88"/>
    <p:sldId id="523" r:id="rId89"/>
    <p:sldId id="524" r:id="rId90"/>
    <p:sldId id="525" r:id="rId91"/>
    <p:sldId id="526" r:id="rId92"/>
    <p:sldId id="527" r:id="rId93"/>
    <p:sldId id="528" r:id="rId94"/>
    <p:sldId id="529" r:id="rId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77" userDrawn="1">
          <p15:clr>
            <a:srgbClr val="A4A3A4"/>
          </p15:clr>
        </p15:guide>
        <p15:guide id="2" pos="32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56" y="312"/>
      </p:cViewPr>
      <p:guideLst>
        <p:guide orient="horz" pos="777"/>
        <p:guide pos="325"/>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0T23:14:55.035"/>
    </inkml:context>
    <inkml:brush xml:id="br0">
      <inkml:brushProperty name="width" value="0.2" units="cm"/>
      <inkml:brushProperty name="height" value="0.2" units="cm"/>
      <inkml:brushProperty name="color" value="#F6630D"/>
    </inkml:brush>
  </inkml:definitions>
  <inkml:trace contextRef="#ctx0" brushRef="#br0">1 1 24575,'0'3'0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0T23:15:01.060"/>
    </inkml:context>
    <inkml:brush xml:id="br0">
      <inkml:brushProperty name="width" value="0.2" units="cm"/>
      <inkml:brushProperty name="height" value="0.2" units="cm"/>
      <inkml:brushProperty name="color" value="#F6630D"/>
    </inkml:brush>
  </inkml:definitions>
  <inkml:trace contextRef="#ctx0" brushRef="#br0">1 261 24575,'5'-4'0,"0"0"0,0 1 0,1-1 0,-1 1 0,1 0 0,0 0 0,0 1 0,0 0 0,0 0 0,0 0 0,9 0 0,7-2 0,42 0 0,-8 6 0,106 17 0,24 3 0,-104-16 0,142 30 0,-137-19 0,110 8 0,-82-21 0,120 11 0,139 12 0,1-27 0,-195-1 0,-30 1 0,269-6 0,-322-1 0,0-4 0,122-29 0,753-257 0,-952 290 0,0 1 0,1 1 0,-1 1 0,1 0 0,0 2 0,39 0 0,-27 4 0,0 0 0,-1 3 0,56 14 0,-50-8 0,209 54 0,-172-48 0,101 8 0,131-15 0,-182-9 0,5 8 0,13 1 0,-82-11 0,64 1 0,-116 2 0,0-1 0,-1 1 0,1 1 0,0 0 0,-1 0 0,1 1 0,-1-1 0,0 2 0,0-1 0,-1 1 0,13 11 0,-10-9 0,0 0 0,1 0 0,0 0 0,0-2 0,17 7 0,26 4 0,-34-11 0,-1 0 0,1 1 0,-2 1 0,1 1 0,-1 0 0,0 2 0,31 21 0,-25-10 0,-13-11 0,1 0 0,-1-1 0,2-1 0,13 9 0,-22-15 0,0-1 0,1 1 0,-1-1 0,0 1 0,0-1 0,0 0 0,1-1 0,-1 1 0,1-1 0,-1 0 0,0 0 0,1 0 0,-1-1 0,1 1 0,-1-1 0,0 0 0,0 0 0,7-3 0,7-6 0,0-1 0,-1 0 0,0-1 0,0-1 0,-2 0 0,23-25 0,-2 3 0,-20 20 0,0 1 0,2 0 0,-1 1 0,28-14 0,-24 15-1365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23:28:44.078"/>
    </inkml:context>
    <inkml:brush xml:id="br0">
      <inkml:brushProperty name="width" value="0.35" units="cm"/>
      <inkml:brushProperty name="height" value="0.35" units="cm"/>
      <inkml:brushProperty name="color" value="#E71224"/>
    </inkml:brush>
  </inkml:definitions>
  <inkml:trace contextRef="#ctx0" brushRef="#br0">0 41 384,'28'-12'288,"0"-2"104,-7 4-416,-7 6-88,0 5-80,-3 4-64,2 6-16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23:35:37.210"/>
    </inkml:context>
    <inkml:brush xml:id="br0">
      <inkml:brushProperty name="width" value="0.35" units="cm"/>
      <inkml:brushProperty name="height" value="0.35" units="cm"/>
      <inkml:brushProperty name="color" value="#E71224"/>
    </inkml:brush>
  </inkml:definitions>
  <inkml:trace contextRef="#ctx0" brushRef="#br0">0 2 600,'59'7'328,"-49"-12"136,-5 3-496,-2 1-104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23:52:46.253"/>
    </inkml:context>
    <inkml:brush xml:id="br0">
      <inkml:brushProperty name="width" value="0.35" units="cm"/>
      <inkml:brushProperty name="height" value="0.35" units="cm"/>
      <inkml:brushProperty name="color" value="#E71224"/>
    </inkml:brush>
  </inkml:definitions>
  <inkml:trace contextRef="#ctx0" brushRef="#br0">1 239 448,'5'-13'73,"1"-1"0,-2 1-1,0-1 1,0-1 0,-2 1 0,1 0-1,-2-1 1,0 1 0,-1-1 0,-3-28-1,-3-11 216,21 89-344,81 228 177,1 6-38,19-9 196,-77-188-205,46 94 342,-70-132-887,-1 0-1,17 72 1,-25-76-312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23:52:46.706"/>
    </inkml:context>
    <inkml:brush xml:id="br0">
      <inkml:brushProperty name="width" value="0.35" units="cm"/>
      <inkml:brushProperty name="height" value="0.35" units="cm"/>
      <inkml:brushProperty name="color" value="#E71224"/>
    </inkml:brush>
  </inkml:definitions>
  <inkml:trace contextRef="#ctx0" brushRef="#br0">10 1 144,'-4'1'-16,"2"-1"-24,1 0-8,-2 2 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1T23:52:47.146"/>
    </inkml:context>
    <inkml:brush xml:id="br0">
      <inkml:brushProperty name="width" value="0.35" units="cm"/>
      <inkml:brushProperty name="height" value="0.35" units="cm"/>
      <inkml:brushProperty name="color" value="#E71224"/>
    </inkml:brush>
  </inkml:definitions>
  <inkml:trace contextRef="#ctx0" brushRef="#br0">155 838 0,'-16'5'63,"-45"15"333,57-19-363,-1 0 0,0 0-1,0 0 1,0-1 0,1 0-1,-1 0 1,0 0 0,0 0-1,0-1 1,-5-1 0,8 1-19,1 1 1,0-1-1,0 0 1,-1 0-1,1 0 0,0 0 1,0 0-1,0 0 1,0-1-1,0 1 0,0 0 1,1 0-1,-1-1 1,0 1-1,1 0 1,-1-1-1,1 1 0,-1-1 1,1 1-1,0-1 1,-1 1-1,1-1 1,0 1-1,0-1 0,0-1 1,4-45 217,-3 41-196,10-55 97,25-81 1,-8 42-181,-8 12-47,-6 24 23,2 1 1,45-112-1,-58 169 79,0 0 0,1 1 0,0-1-1,0 1 1,0 0 0,1 0 0,0 1-1,8-8 1,-12 12-11,1-1 0,0 1 1,0 0-1,0 0 0,0 0 0,0 0 0,0 0 0,0 1 0,0-1 0,0 1 0,0-1 0,0 1 1,1 0-1,-1 0 0,0 0 0,0 0 0,0 0 0,1 0 0,-1 0 0,0 1 0,0-1 1,0 1-1,0 0 0,0 0 0,0 0 0,0-1 0,0 2 0,0-1 0,0 0 0,-1 0 1,4 3-1,4 4 1,-1 0 1,0 0-1,0 1 1,-1 0 0,0 0-1,9 17 1,29 67 16,-28-56-15,177 428-597,-187-449 502,37 91-380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BDBFB-3BBF-4D54-8B8A-E894F0C71500}" type="datetimeFigureOut">
              <a:rPr lang="es-MX" smtClean="0"/>
              <a:t>20/07/2023</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ADF36-B444-41C5-A2D8-202546BBAA14}" type="slidenum">
              <a:rPr lang="es-MX" smtClean="0"/>
              <a:t>‹Nº›</a:t>
            </a:fld>
            <a:endParaRPr lang="es-MX"/>
          </a:p>
        </p:txBody>
      </p:sp>
    </p:spTree>
    <p:extLst>
      <p:ext uri="{BB962C8B-B14F-4D97-AF65-F5344CB8AC3E}">
        <p14:creationId xmlns:p14="http://schemas.microsoft.com/office/powerpoint/2010/main" val="2313888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96DC79-FCCD-484A-B196-1A903E17E106}" type="slidenum">
              <a:rPr lang="es-MX" smtClean="0"/>
              <a:pPr/>
              <a:t>‹Nº›</a:t>
            </a:fld>
            <a:endParaRPr lang="es-MX" dirty="0"/>
          </a:p>
        </p:txBody>
      </p:sp>
    </p:spTree>
    <p:extLst>
      <p:ext uri="{BB962C8B-B14F-4D97-AF65-F5344CB8AC3E}">
        <p14:creationId xmlns:p14="http://schemas.microsoft.com/office/powerpoint/2010/main" val="20674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96DC79-FCCD-484A-B196-1A903E17E106}" type="slidenum">
              <a:rPr lang="es-MX" smtClean="0"/>
              <a:pPr/>
              <a:t>‹Nº›</a:t>
            </a:fld>
            <a:endParaRPr lang="es-MX" dirty="0"/>
          </a:p>
        </p:txBody>
      </p:sp>
    </p:spTree>
    <p:extLst>
      <p:ext uri="{BB962C8B-B14F-4D97-AF65-F5344CB8AC3E}">
        <p14:creationId xmlns:p14="http://schemas.microsoft.com/office/powerpoint/2010/main" val="1929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96DC79-FCCD-484A-B196-1A903E17E106}" type="slidenum">
              <a:rPr lang="es-MX" smtClean="0"/>
              <a:pPr/>
              <a:t>‹Nº›</a:t>
            </a:fld>
            <a:endParaRPr lang="es-MX" dirty="0"/>
          </a:p>
        </p:txBody>
      </p:sp>
    </p:spTree>
    <p:extLst>
      <p:ext uri="{BB962C8B-B14F-4D97-AF65-F5344CB8AC3E}">
        <p14:creationId xmlns:p14="http://schemas.microsoft.com/office/powerpoint/2010/main" val="377120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96DC79-FCCD-484A-B196-1A903E17E106}" type="slidenum">
              <a:rPr lang="es-MX" smtClean="0"/>
              <a:pPr/>
              <a:t>‹Nº›</a:t>
            </a:fld>
            <a:endParaRPr lang="es-MX" dirty="0"/>
          </a:p>
        </p:txBody>
      </p:sp>
    </p:spTree>
    <p:extLst>
      <p:ext uri="{BB962C8B-B14F-4D97-AF65-F5344CB8AC3E}">
        <p14:creationId xmlns:p14="http://schemas.microsoft.com/office/powerpoint/2010/main" val="379847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96DC79-FCCD-484A-B196-1A903E17E106}" type="slidenum">
              <a:rPr lang="es-MX" smtClean="0"/>
              <a:pPr/>
              <a:t>‹Nº›</a:t>
            </a:fld>
            <a:endParaRPr lang="es-MX" dirty="0"/>
          </a:p>
        </p:txBody>
      </p:sp>
    </p:spTree>
    <p:extLst>
      <p:ext uri="{BB962C8B-B14F-4D97-AF65-F5344CB8AC3E}">
        <p14:creationId xmlns:p14="http://schemas.microsoft.com/office/powerpoint/2010/main" val="2065940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96DC79-FCCD-484A-B196-1A903E17E106}" type="slidenum">
              <a:rPr lang="es-MX" smtClean="0"/>
              <a:pPr/>
              <a:t>‹Nº›</a:t>
            </a:fld>
            <a:endParaRPr lang="es-MX" dirty="0"/>
          </a:p>
        </p:txBody>
      </p:sp>
    </p:spTree>
    <p:extLst>
      <p:ext uri="{BB962C8B-B14F-4D97-AF65-F5344CB8AC3E}">
        <p14:creationId xmlns:p14="http://schemas.microsoft.com/office/powerpoint/2010/main" val="824165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596DC79-FCCD-484A-B196-1A903E17E106}" type="slidenum">
              <a:rPr lang="es-MX" smtClean="0"/>
              <a:pPr/>
              <a:t>‹Nº›</a:t>
            </a:fld>
            <a:endParaRPr lang="es-MX" dirty="0"/>
          </a:p>
        </p:txBody>
      </p:sp>
    </p:spTree>
    <p:extLst>
      <p:ext uri="{BB962C8B-B14F-4D97-AF65-F5344CB8AC3E}">
        <p14:creationId xmlns:p14="http://schemas.microsoft.com/office/powerpoint/2010/main" val="3222864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596DC79-FCCD-484A-B196-1A903E17E106}" type="slidenum">
              <a:rPr lang="es-MX" smtClean="0"/>
              <a:pPr/>
              <a:t>‹Nº›</a:t>
            </a:fld>
            <a:endParaRPr lang="es-MX" dirty="0"/>
          </a:p>
        </p:txBody>
      </p:sp>
    </p:spTree>
    <p:extLst>
      <p:ext uri="{BB962C8B-B14F-4D97-AF65-F5344CB8AC3E}">
        <p14:creationId xmlns:p14="http://schemas.microsoft.com/office/powerpoint/2010/main" val="2994504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596DC79-FCCD-484A-B196-1A903E17E106}" type="slidenum">
              <a:rPr lang="es-MX" smtClean="0"/>
              <a:pPr/>
              <a:t>‹Nº›</a:t>
            </a:fld>
            <a:endParaRPr lang="es-MX" dirty="0"/>
          </a:p>
        </p:txBody>
      </p:sp>
    </p:spTree>
    <p:extLst>
      <p:ext uri="{BB962C8B-B14F-4D97-AF65-F5344CB8AC3E}">
        <p14:creationId xmlns:p14="http://schemas.microsoft.com/office/powerpoint/2010/main" val="2973781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96DC79-FCCD-484A-B196-1A903E17E106}" type="slidenum">
              <a:rPr lang="es-MX" smtClean="0"/>
              <a:pPr/>
              <a:t>‹Nº›</a:t>
            </a:fld>
            <a:endParaRPr lang="es-MX" dirty="0"/>
          </a:p>
        </p:txBody>
      </p:sp>
    </p:spTree>
    <p:extLst>
      <p:ext uri="{BB962C8B-B14F-4D97-AF65-F5344CB8AC3E}">
        <p14:creationId xmlns:p14="http://schemas.microsoft.com/office/powerpoint/2010/main" val="2203547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96DC79-FCCD-484A-B196-1A903E17E106}" type="slidenum">
              <a:rPr lang="es-MX" smtClean="0"/>
              <a:pPr/>
              <a:t>‹Nº›</a:t>
            </a:fld>
            <a:endParaRPr lang="es-MX" dirty="0"/>
          </a:p>
        </p:txBody>
      </p:sp>
    </p:spTree>
    <p:extLst>
      <p:ext uri="{BB962C8B-B14F-4D97-AF65-F5344CB8AC3E}">
        <p14:creationId xmlns:p14="http://schemas.microsoft.com/office/powerpoint/2010/main" val="2785586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7/20/2023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6DC79-FCCD-484A-B196-1A903E17E106}" type="slidenum">
              <a:rPr lang="es-MX" smtClean="0"/>
              <a:pPr/>
              <a:t>‹Nº›</a:t>
            </a:fld>
            <a:endParaRPr lang="es-MX" dirty="0"/>
          </a:p>
        </p:txBody>
      </p:sp>
      <p:grpSp>
        <p:nvGrpSpPr>
          <p:cNvPr id="7" name="Group 18">
            <a:extLst>
              <a:ext uri="{FF2B5EF4-FFF2-40B4-BE49-F238E27FC236}">
                <a16:creationId xmlns:a16="http://schemas.microsoft.com/office/drawing/2014/main" id="{EEFC659E-9D80-4D9C-ACC0-B9F2AF5BA76A}"/>
              </a:ext>
            </a:extLst>
          </p:cNvPr>
          <p:cNvGrpSpPr/>
          <p:nvPr userDrawn="1"/>
        </p:nvGrpSpPr>
        <p:grpSpPr>
          <a:xfrm>
            <a:off x="0" y="6402388"/>
            <a:ext cx="12192000" cy="463550"/>
            <a:chOff x="0" y="6402388"/>
            <a:chExt cx="12192000" cy="463550"/>
          </a:xfrm>
        </p:grpSpPr>
        <p:grpSp>
          <p:nvGrpSpPr>
            <p:cNvPr id="8" name="Group 1">
              <a:extLst>
                <a:ext uri="{FF2B5EF4-FFF2-40B4-BE49-F238E27FC236}">
                  <a16:creationId xmlns:a16="http://schemas.microsoft.com/office/drawing/2014/main" id="{EDA36932-98D4-4B8B-B979-E71C8CC5B8CA}"/>
                </a:ext>
              </a:extLst>
            </p:cNvPr>
            <p:cNvGrpSpPr>
              <a:grpSpLocks/>
            </p:cNvGrpSpPr>
            <p:nvPr userDrawn="1"/>
          </p:nvGrpSpPr>
          <p:grpSpPr bwMode="auto">
            <a:xfrm>
              <a:off x="3041650" y="6402388"/>
              <a:ext cx="9150350" cy="463550"/>
              <a:chOff x="0" y="11877"/>
              <a:chExt cx="9151698" cy="464252"/>
            </a:xfrm>
          </p:grpSpPr>
          <p:sp>
            <p:nvSpPr>
              <p:cNvPr id="13" name="Rectangle 2">
                <a:extLst>
                  <a:ext uri="{FF2B5EF4-FFF2-40B4-BE49-F238E27FC236}">
                    <a16:creationId xmlns:a16="http://schemas.microsoft.com/office/drawing/2014/main" id="{26573747-8CDF-4D13-97C2-E02DE98AB9A3}"/>
                  </a:ext>
                </a:extLst>
              </p:cNvPr>
              <p:cNvSpPr>
                <a:spLocks/>
              </p:cNvSpPr>
              <p:nvPr/>
            </p:nvSpPr>
            <p:spPr bwMode="auto">
              <a:xfrm>
                <a:off x="0" y="11877"/>
                <a:ext cx="9151698" cy="464252"/>
              </a:xfrm>
              <a:prstGeom prst="rect">
                <a:avLst/>
              </a:prstGeom>
              <a:solidFill>
                <a:srgbClr val="0098CD"/>
              </a:solidFill>
              <a:ln w="12700" cap="flat" cmpd="sng">
                <a:noFill/>
                <a:prstDash val="solid"/>
                <a:miter lim="0"/>
                <a:headEnd type="none" w="med" len="med"/>
                <a:tailEnd type="none" w="med" len="med"/>
              </a:ln>
              <a:effectLst/>
            </p:spPr>
            <p:txBody>
              <a:bodyPr lIns="0" tIns="0" rIns="0" bIns="0" anchor="ct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ctr" eaLnBrk="1">
                  <a:defRPr/>
                </a:pPr>
                <a:endParaRPr lang="es-ES" altLang="es-ES">
                  <a:solidFill>
                    <a:srgbClr val="FFFFFF"/>
                  </a:solidFill>
                </a:endParaRPr>
              </a:p>
            </p:txBody>
          </p:sp>
          <p:sp>
            <p:nvSpPr>
              <p:cNvPr id="14" name="Line 3">
                <a:extLst>
                  <a:ext uri="{FF2B5EF4-FFF2-40B4-BE49-F238E27FC236}">
                    <a16:creationId xmlns:a16="http://schemas.microsoft.com/office/drawing/2014/main" id="{90451A0E-7351-4A78-8ABD-328FDB65EFD7}"/>
                  </a:ext>
                </a:extLst>
              </p:cNvPr>
              <p:cNvSpPr>
                <a:spLocks noChangeShapeType="1"/>
              </p:cNvSpPr>
              <p:nvPr/>
            </p:nvSpPr>
            <p:spPr bwMode="auto">
              <a:xfrm flipV="1">
                <a:off x="8453095" y="174889"/>
                <a:ext cx="1588" cy="136732"/>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lstStyle/>
              <a:p>
                <a:endParaRPr lang="es-MX"/>
              </a:p>
            </p:txBody>
          </p:sp>
          <p:pic>
            <p:nvPicPr>
              <p:cNvPr id="15" name="Picture 5" descr="logoblanco.png">
                <a:extLst>
                  <a:ext uri="{FF2B5EF4-FFF2-40B4-BE49-F238E27FC236}">
                    <a16:creationId xmlns:a16="http://schemas.microsoft.com/office/drawing/2014/main" id="{E781AC93-CBEA-4375-B6AF-257220AA6834}"/>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70159" y="26315"/>
                <a:ext cx="1221275" cy="387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grpSp>
        <p:grpSp>
          <p:nvGrpSpPr>
            <p:cNvPr id="9" name="Group 1">
              <a:extLst>
                <a:ext uri="{FF2B5EF4-FFF2-40B4-BE49-F238E27FC236}">
                  <a16:creationId xmlns:a16="http://schemas.microsoft.com/office/drawing/2014/main" id="{C4CED9F3-4261-4C4D-AC70-F8A9AE547AE0}"/>
                </a:ext>
              </a:extLst>
            </p:cNvPr>
            <p:cNvGrpSpPr>
              <a:grpSpLocks/>
            </p:cNvGrpSpPr>
            <p:nvPr userDrawn="1"/>
          </p:nvGrpSpPr>
          <p:grpSpPr bwMode="auto">
            <a:xfrm>
              <a:off x="0" y="6402388"/>
              <a:ext cx="9150350" cy="463550"/>
              <a:chOff x="0" y="0"/>
              <a:chExt cx="9151698" cy="464252"/>
            </a:xfrm>
          </p:grpSpPr>
          <p:sp>
            <p:nvSpPr>
              <p:cNvPr id="10" name="Rectangle 2">
                <a:extLst>
                  <a:ext uri="{FF2B5EF4-FFF2-40B4-BE49-F238E27FC236}">
                    <a16:creationId xmlns:a16="http://schemas.microsoft.com/office/drawing/2014/main" id="{4CC2F5BD-907C-44A8-93C5-B1E1D2128AD1}"/>
                  </a:ext>
                </a:extLst>
              </p:cNvPr>
              <p:cNvSpPr>
                <a:spLocks/>
              </p:cNvSpPr>
              <p:nvPr/>
            </p:nvSpPr>
            <p:spPr bwMode="auto">
              <a:xfrm>
                <a:off x="0" y="0"/>
                <a:ext cx="9151698" cy="464252"/>
              </a:xfrm>
              <a:prstGeom prst="rect">
                <a:avLst/>
              </a:prstGeom>
              <a:solidFill>
                <a:srgbClr val="0098CD"/>
              </a:solidFill>
              <a:ln w="12700" cap="flat" cmpd="sng">
                <a:noFill/>
                <a:prstDash val="solid"/>
                <a:miter lim="0"/>
                <a:headEnd type="none" w="med" len="med"/>
                <a:tailEnd type="none" w="med" len="med"/>
              </a:ln>
              <a:effectLst/>
            </p:spPr>
            <p:txBody>
              <a:bodyPr lIns="0" tIns="0" rIns="0" bIns="0" anchor="ctr"/>
              <a:lstStyle>
                <a:lvl1pPr>
                  <a:defRPr>
                    <a:solidFill>
                      <a:srgbClr val="535353"/>
                    </a:solidFill>
                    <a:latin typeface="Arial" panose="020B0604020202020204" pitchFamily="34" charset="0"/>
                    <a:cs typeface="Arial" panose="020B0604020202020204" pitchFamily="34" charset="0"/>
                    <a:sym typeface="Arial" panose="020B0604020202020204" pitchFamily="34" charset="0"/>
                  </a:defRPr>
                </a:lvl1pPr>
                <a:lvl2pPr marL="37931725" indent="-37474525">
                  <a:defRPr>
                    <a:solidFill>
                      <a:srgbClr val="535353"/>
                    </a:solidFill>
                    <a:latin typeface="Arial" panose="020B0604020202020204" pitchFamily="34" charset="0"/>
                    <a:cs typeface="Arial" panose="020B0604020202020204" pitchFamily="34" charset="0"/>
                    <a:sym typeface="Arial" panose="020B0604020202020204" pitchFamily="34" charset="0"/>
                  </a:defRPr>
                </a:lvl2pPr>
                <a:lvl3pPr marL="11430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3pPr>
                <a:lvl4pPr marL="16002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4pPr>
                <a:lvl5pPr marL="2057400" indent="-228600">
                  <a:defRPr>
                    <a:solidFill>
                      <a:srgbClr val="535353"/>
                    </a:solidFill>
                    <a:latin typeface="Arial" panose="020B0604020202020204" pitchFamily="34" charset="0"/>
                    <a:cs typeface="Arial" panose="020B0604020202020204" pitchFamily="34" charset="0"/>
                    <a:sym typeface="Arial" panose="020B0604020202020204" pitchFamily="34" charset="0"/>
                  </a:defRPr>
                </a:lvl5pPr>
                <a:lvl6pPr marL="25146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6pPr>
                <a:lvl7pPr marL="29718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7pPr>
                <a:lvl8pPr marL="34290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8pPr>
                <a:lvl9pPr marL="3886200" indent="-228600" defTabSz="457200" eaLnBrk="0" fontAlgn="base" hangingPunct="0">
                  <a:spcBef>
                    <a:spcPct val="0"/>
                  </a:spcBef>
                  <a:spcAft>
                    <a:spcPct val="0"/>
                  </a:spcAft>
                  <a:defRPr>
                    <a:solidFill>
                      <a:srgbClr val="535353"/>
                    </a:solidFill>
                    <a:latin typeface="Arial" panose="020B0604020202020204" pitchFamily="34" charset="0"/>
                    <a:cs typeface="Arial" panose="020B0604020202020204" pitchFamily="34" charset="0"/>
                    <a:sym typeface="Arial" panose="020B0604020202020204" pitchFamily="34" charset="0"/>
                  </a:defRPr>
                </a:lvl9pPr>
              </a:lstStyle>
              <a:p>
                <a:pPr algn="ctr" eaLnBrk="1">
                  <a:defRPr/>
                </a:pPr>
                <a:endParaRPr lang="es-ES" altLang="es-ES">
                  <a:solidFill>
                    <a:srgbClr val="FFFFFF"/>
                  </a:solidFill>
                </a:endParaRPr>
              </a:p>
            </p:txBody>
          </p:sp>
          <p:sp>
            <p:nvSpPr>
              <p:cNvPr id="11" name="Line 3">
                <a:extLst>
                  <a:ext uri="{FF2B5EF4-FFF2-40B4-BE49-F238E27FC236}">
                    <a16:creationId xmlns:a16="http://schemas.microsoft.com/office/drawing/2014/main" id="{C0044F4E-5E10-4CE7-97AD-818220C32651}"/>
                  </a:ext>
                </a:extLst>
              </p:cNvPr>
              <p:cNvSpPr>
                <a:spLocks noChangeShapeType="1"/>
              </p:cNvSpPr>
              <p:nvPr/>
            </p:nvSpPr>
            <p:spPr bwMode="auto">
              <a:xfrm flipV="1">
                <a:off x="8453095" y="174889"/>
                <a:ext cx="1588" cy="136732"/>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lIns="0" tIns="0" rIns="0" bIns="0"/>
              <a:lstStyle/>
              <a:p>
                <a:endParaRPr lang="es-MX"/>
              </a:p>
            </p:txBody>
          </p:sp>
          <p:pic>
            <p:nvPicPr>
              <p:cNvPr id="12" name="Picture 5" descr="logoblanco.png">
                <a:extLst>
                  <a:ext uri="{FF2B5EF4-FFF2-40B4-BE49-F238E27FC236}">
                    <a16:creationId xmlns:a16="http://schemas.microsoft.com/office/drawing/2014/main" id="{8C0F04EB-706A-4301-B549-1F22C034D1C8}"/>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370159" y="26315"/>
                <a:ext cx="1221275" cy="387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grpSp>
      </p:grpSp>
    </p:spTree>
    <p:extLst>
      <p:ext uri="{BB962C8B-B14F-4D97-AF65-F5344CB8AC3E}">
        <p14:creationId xmlns:p14="http://schemas.microsoft.com/office/powerpoint/2010/main" val="35345290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b-engines.com/en/ranking" TargetMode="External"/><Relationship Id="rId2" Type="http://schemas.openxmlformats.org/officeDocument/2006/relationships/hyperlink" Target="https://hostingdata.co.uk/nosql-databas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16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martinfowler.com/articles/patterns-of-distributed-systems/gossip-dissemination.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4.png"/><Relationship Id="rId7" Type="http://schemas.openxmlformats.org/officeDocument/2006/relationships/image" Target="../media/image526.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525.png"/><Relationship Id="rId4" Type="http://schemas.openxmlformats.org/officeDocument/2006/relationships/customXml" Target="../ink/ink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aws.amazon.com/es/keyspaces/"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F78CF2-96A4-4B7A-8191-75A3949F548C}"/>
              </a:ext>
            </a:extLst>
          </p:cNvPr>
          <p:cNvSpPr>
            <a:spLocks noGrp="1"/>
          </p:cNvSpPr>
          <p:nvPr>
            <p:ph type="ctrTitle"/>
          </p:nvPr>
        </p:nvSpPr>
        <p:spPr/>
        <p:txBody>
          <a:bodyPr>
            <a:normAutofit/>
          </a:bodyPr>
          <a:lstStyle/>
          <a:p>
            <a:br>
              <a:rPr lang="es-MX" sz="4400" dirty="0"/>
            </a:br>
            <a:endParaRPr lang="es-MX" sz="4400" dirty="0"/>
          </a:p>
        </p:txBody>
      </p:sp>
      <p:sp>
        <p:nvSpPr>
          <p:cNvPr id="3" name="CuadroTexto 2">
            <a:extLst>
              <a:ext uri="{FF2B5EF4-FFF2-40B4-BE49-F238E27FC236}">
                <a16:creationId xmlns:a16="http://schemas.microsoft.com/office/drawing/2014/main" id="{65F74AAE-258F-4838-815C-A0B07313EF16}"/>
              </a:ext>
            </a:extLst>
          </p:cNvPr>
          <p:cNvSpPr txBox="1"/>
          <p:nvPr/>
        </p:nvSpPr>
        <p:spPr>
          <a:xfrm>
            <a:off x="3344096" y="257661"/>
            <a:ext cx="4392488" cy="584775"/>
          </a:xfrm>
          <a:prstGeom prst="rect">
            <a:avLst/>
          </a:prstGeom>
          <a:noFill/>
        </p:spPr>
        <p:txBody>
          <a:bodyPr wrap="square" rtlCol="0">
            <a:spAutoFit/>
          </a:bodyPr>
          <a:lstStyle/>
          <a:p>
            <a:r>
              <a:rPr lang="es-MX" sz="3200" dirty="0"/>
              <a:t>Tema 7: </a:t>
            </a:r>
            <a:r>
              <a:rPr lang="es-MX" sz="3200" dirty="0" err="1"/>
              <a:t>Cassandra</a:t>
            </a:r>
            <a:endParaRPr lang="es-MX" sz="3200" dirty="0"/>
          </a:p>
        </p:txBody>
      </p:sp>
      <p:pic>
        <p:nvPicPr>
          <p:cNvPr id="9" name="Imagen 8">
            <a:extLst>
              <a:ext uri="{FF2B5EF4-FFF2-40B4-BE49-F238E27FC236}">
                <a16:creationId xmlns:a16="http://schemas.microsoft.com/office/drawing/2014/main" id="{593ACA45-CA7E-42BF-B68E-0533F264D509}"/>
              </a:ext>
            </a:extLst>
          </p:cNvPr>
          <p:cNvPicPr>
            <a:picLocks noChangeAspect="1"/>
          </p:cNvPicPr>
          <p:nvPr/>
        </p:nvPicPr>
        <p:blipFill>
          <a:blip r:embed="rId2"/>
          <a:stretch>
            <a:fillRect/>
          </a:stretch>
        </p:blipFill>
        <p:spPr>
          <a:xfrm>
            <a:off x="3143672" y="1116926"/>
            <a:ext cx="4624536" cy="4583246"/>
          </a:xfrm>
          <a:prstGeom prst="rect">
            <a:avLst/>
          </a:prstGeom>
        </p:spPr>
      </p:pic>
      <p:pic>
        <p:nvPicPr>
          <p:cNvPr id="10" name="Imagen 9">
            <a:extLst>
              <a:ext uri="{FF2B5EF4-FFF2-40B4-BE49-F238E27FC236}">
                <a16:creationId xmlns:a16="http://schemas.microsoft.com/office/drawing/2014/main" id="{68F91E17-0CF4-4B1B-9CDE-A2980A7B211B}"/>
              </a:ext>
            </a:extLst>
          </p:cNvPr>
          <p:cNvPicPr>
            <a:picLocks noChangeAspect="1"/>
          </p:cNvPicPr>
          <p:nvPr/>
        </p:nvPicPr>
        <p:blipFill>
          <a:blip r:embed="rId3"/>
          <a:stretch>
            <a:fillRect/>
          </a:stretch>
        </p:blipFill>
        <p:spPr>
          <a:xfrm>
            <a:off x="4134430" y="3623540"/>
            <a:ext cx="2626996" cy="1295363"/>
          </a:xfrm>
          <a:prstGeom prst="rect">
            <a:avLst/>
          </a:prstGeom>
        </p:spPr>
      </p:pic>
    </p:spTree>
    <p:extLst>
      <p:ext uri="{BB962C8B-B14F-4D97-AF65-F5344CB8AC3E}">
        <p14:creationId xmlns:p14="http://schemas.microsoft.com/office/powerpoint/2010/main" val="271090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6A611-5F4C-91FA-1365-B237D67306E6}"/>
              </a:ext>
            </a:extLst>
          </p:cNvPr>
          <p:cNvSpPr>
            <a:spLocks noGrp="1"/>
          </p:cNvSpPr>
          <p:nvPr>
            <p:ph type="title"/>
          </p:nvPr>
        </p:nvSpPr>
        <p:spPr/>
        <p:txBody>
          <a:bodyPr/>
          <a:lstStyle/>
          <a:p>
            <a:r>
              <a:rPr lang="es-MX" dirty="0"/>
              <a:t>Una clasificación de modelos NOSQL</a:t>
            </a:r>
          </a:p>
        </p:txBody>
      </p:sp>
      <p:sp>
        <p:nvSpPr>
          <p:cNvPr id="3" name="Marcador de contenido 2">
            <a:extLst>
              <a:ext uri="{FF2B5EF4-FFF2-40B4-BE49-F238E27FC236}">
                <a16:creationId xmlns:a16="http://schemas.microsoft.com/office/drawing/2014/main" id="{9EE6A0D6-7738-52D5-0A14-19CEFDDD7EA3}"/>
              </a:ext>
            </a:extLst>
          </p:cNvPr>
          <p:cNvSpPr>
            <a:spLocks noGrp="1"/>
          </p:cNvSpPr>
          <p:nvPr>
            <p:ph idx="1"/>
          </p:nvPr>
        </p:nvSpPr>
        <p:spPr/>
        <p:txBody>
          <a:bodyPr/>
          <a:lstStyle/>
          <a:p>
            <a:pPr marL="0" indent="0">
              <a:buNone/>
            </a:pPr>
            <a:r>
              <a:rPr lang="es-MX" dirty="0"/>
              <a:t>XML </a:t>
            </a:r>
            <a:r>
              <a:rPr lang="es-MX" dirty="0" err="1"/>
              <a:t>databases</a:t>
            </a:r>
            <a:endParaRPr lang="es-MX" dirty="0"/>
          </a:p>
          <a:p>
            <a:pPr marL="457200" lvl="1" indent="0">
              <a:buNone/>
            </a:pPr>
            <a:r>
              <a:rPr lang="es-ES" dirty="0"/>
              <a:t>Las bases de datos XML son una forma especial de bases de datos de documentos, optimizadas específicamente para trabajar con datos descritos en el lenguaje de marcado extensible (XML). Las bases de datos denominadas "XML nativas" incluyen </a:t>
            </a:r>
            <a:r>
              <a:rPr lang="es-ES" dirty="0" err="1"/>
              <a:t>BaseX</a:t>
            </a:r>
            <a:r>
              <a:rPr lang="es-ES" dirty="0"/>
              <a:t> y </a:t>
            </a:r>
            <a:r>
              <a:rPr lang="es-ES" dirty="0" err="1"/>
              <a:t>eXist</a:t>
            </a:r>
            <a:r>
              <a:rPr lang="es-ES" dirty="0"/>
              <a:t>.</a:t>
            </a:r>
            <a:endParaRPr lang="es-MX" dirty="0"/>
          </a:p>
          <a:p>
            <a:r>
              <a:rPr lang="es-MX" sz="1400" dirty="0" err="1"/>
              <a:t>Multimodel</a:t>
            </a:r>
            <a:r>
              <a:rPr lang="es-MX" sz="1400" dirty="0"/>
              <a:t> </a:t>
            </a:r>
            <a:r>
              <a:rPr lang="es-MX" sz="1400" dirty="0" err="1"/>
              <a:t>databases</a:t>
            </a:r>
            <a:endParaRPr lang="es-MX" sz="1400" dirty="0"/>
          </a:p>
        </p:txBody>
      </p:sp>
    </p:spTree>
    <p:extLst>
      <p:ext uri="{BB962C8B-B14F-4D97-AF65-F5344CB8AC3E}">
        <p14:creationId xmlns:p14="http://schemas.microsoft.com/office/powerpoint/2010/main" val="1283231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6A611-5F4C-91FA-1365-B237D67306E6}"/>
              </a:ext>
            </a:extLst>
          </p:cNvPr>
          <p:cNvSpPr>
            <a:spLocks noGrp="1"/>
          </p:cNvSpPr>
          <p:nvPr>
            <p:ph type="title"/>
          </p:nvPr>
        </p:nvSpPr>
        <p:spPr/>
        <p:txBody>
          <a:bodyPr/>
          <a:lstStyle/>
          <a:p>
            <a:r>
              <a:rPr lang="es-MX" dirty="0"/>
              <a:t>Una clasificación de modelos NOSQL</a:t>
            </a:r>
          </a:p>
        </p:txBody>
      </p:sp>
      <p:sp>
        <p:nvSpPr>
          <p:cNvPr id="3" name="Marcador de contenido 2">
            <a:extLst>
              <a:ext uri="{FF2B5EF4-FFF2-40B4-BE49-F238E27FC236}">
                <a16:creationId xmlns:a16="http://schemas.microsoft.com/office/drawing/2014/main" id="{9EE6A0D6-7738-52D5-0A14-19CEFDDD7EA3}"/>
              </a:ext>
            </a:extLst>
          </p:cNvPr>
          <p:cNvSpPr>
            <a:spLocks noGrp="1"/>
          </p:cNvSpPr>
          <p:nvPr>
            <p:ph idx="1"/>
          </p:nvPr>
        </p:nvSpPr>
        <p:spPr/>
        <p:txBody>
          <a:bodyPr>
            <a:normAutofit lnSpcReduction="10000"/>
          </a:bodyPr>
          <a:lstStyle/>
          <a:p>
            <a:r>
              <a:rPr lang="es-MX" dirty="0" err="1"/>
              <a:t>Multimodel</a:t>
            </a:r>
            <a:r>
              <a:rPr lang="es-MX" dirty="0"/>
              <a:t> </a:t>
            </a:r>
            <a:r>
              <a:rPr lang="es-MX" dirty="0" err="1"/>
              <a:t>databases</a:t>
            </a:r>
            <a:endParaRPr lang="es-MX" dirty="0"/>
          </a:p>
          <a:p>
            <a:pPr lvl="1"/>
            <a:r>
              <a:rPr lang="es-ES" dirty="0"/>
              <a:t>Las bases de datos que admiten más de uno de estos estilos han ido ganando popularidad. Estas bases de datos "</a:t>
            </a:r>
            <a:r>
              <a:rPr lang="es-ES" dirty="0" err="1"/>
              <a:t>multimodelo</a:t>
            </a:r>
            <a:r>
              <a:rPr lang="es-ES" dirty="0"/>
              <a:t>" se basan en una base de datos principal subyacente (la mayoría de las veces, un almacén relacional, de clave-valor o de columnas) y exponen modelos adicionales como API además de esa base de datos subyacente. Ejemplos de estos incluyen Microsoft Azure Cosmos DB, que expone las API de documentos, columnas anchas y gráficos sobre un almacén de clave-valor, y </a:t>
            </a:r>
            <a:r>
              <a:rPr lang="es-ES" dirty="0" err="1"/>
              <a:t>DataStax</a:t>
            </a:r>
            <a:r>
              <a:rPr lang="es-ES" dirty="0"/>
              <a:t> Enterprise, que ofrece una API de gráficos sobre el modelo de columna ancha de </a:t>
            </a:r>
            <a:r>
              <a:rPr lang="es-ES" dirty="0" err="1"/>
              <a:t>Cassandra</a:t>
            </a:r>
            <a:r>
              <a:rPr lang="es-ES" dirty="0"/>
              <a:t>. Las bases de datos </a:t>
            </a:r>
            <a:r>
              <a:rPr lang="es-ES" dirty="0" err="1"/>
              <a:t>multimodelo</a:t>
            </a:r>
            <a:r>
              <a:rPr lang="es-ES" dirty="0"/>
              <a:t> a menudo se promocionan por su capacidad para admitir un enfoque conocido como persistencia políglota, en la que diferentes microservicios o componentes de una aplicación pueden interactuar con los datos utilizando más de uno de los modelos que hemos descrito aquí.</a:t>
            </a:r>
            <a:endParaRPr lang="es-MX" dirty="0"/>
          </a:p>
        </p:txBody>
      </p:sp>
    </p:spTree>
    <p:extLst>
      <p:ext uri="{BB962C8B-B14F-4D97-AF65-F5344CB8AC3E}">
        <p14:creationId xmlns:p14="http://schemas.microsoft.com/office/powerpoint/2010/main" val="2134375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268ECFF-1EAB-E21C-5E58-EB01ABAB83B3}"/>
              </a:ext>
            </a:extLst>
          </p:cNvPr>
          <p:cNvSpPr>
            <a:spLocks noGrp="1"/>
          </p:cNvSpPr>
          <p:nvPr>
            <p:ph idx="1"/>
          </p:nvPr>
        </p:nvSpPr>
        <p:spPr>
          <a:xfrm>
            <a:off x="838200" y="1825625"/>
            <a:ext cx="10515600" cy="2035423"/>
          </a:xfrm>
          <a:ln>
            <a:solidFill>
              <a:schemeClr val="accent1"/>
            </a:solidFill>
          </a:ln>
        </p:spPr>
        <p:txBody>
          <a:bodyPr/>
          <a:lstStyle/>
          <a:p>
            <a:pPr marL="0" indent="0">
              <a:buNone/>
            </a:pPr>
            <a:r>
              <a:rPr lang="en-US" dirty="0"/>
              <a:t>LEARNING MORE ABOUT NOSQL DATABASES</a:t>
            </a:r>
          </a:p>
          <a:p>
            <a:pPr marL="0" indent="0">
              <a:buNone/>
            </a:pPr>
            <a:r>
              <a:rPr lang="en-US" dirty="0"/>
              <a:t>For a comprehensive list of NoSQL databases, see the </a:t>
            </a:r>
            <a:r>
              <a:rPr lang="en-US" dirty="0">
                <a:hlinkClick r:id="rId2"/>
              </a:rPr>
              <a:t>NoSQL site</a:t>
            </a:r>
            <a:r>
              <a:rPr lang="en-US" dirty="0"/>
              <a:t>. The </a:t>
            </a:r>
            <a:r>
              <a:rPr lang="en-US" dirty="0">
                <a:hlinkClick r:id="rId3"/>
              </a:rPr>
              <a:t>DB-Engines site </a:t>
            </a:r>
            <a:r>
              <a:rPr lang="en-US" dirty="0"/>
              <a:t>also provides popularity rankings of popular databases by type, updated monthly.</a:t>
            </a:r>
          </a:p>
          <a:p>
            <a:endParaRPr lang="es-MX" dirty="0"/>
          </a:p>
        </p:txBody>
      </p:sp>
    </p:spTree>
    <p:extLst>
      <p:ext uri="{BB962C8B-B14F-4D97-AF65-F5344CB8AC3E}">
        <p14:creationId xmlns:p14="http://schemas.microsoft.com/office/powerpoint/2010/main" val="88639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E0E96F-E461-4AF2-04E0-335C14776481}"/>
              </a:ext>
            </a:extLst>
          </p:cNvPr>
          <p:cNvSpPr>
            <a:spLocks noGrp="1"/>
          </p:cNvSpPr>
          <p:nvPr>
            <p:ph type="title"/>
          </p:nvPr>
        </p:nvSpPr>
        <p:spPr/>
        <p:txBody>
          <a:bodyPr/>
          <a:lstStyle/>
          <a:p>
            <a:r>
              <a:rPr lang="es-MX" dirty="0"/>
              <a:t>Apache </a:t>
            </a:r>
            <a:r>
              <a:rPr lang="es-MX" dirty="0" err="1"/>
              <a:t>Cassandra</a:t>
            </a:r>
            <a:r>
              <a:rPr lang="es-MX" dirty="0"/>
              <a:t> en 50 palabras o menos</a:t>
            </a:r>
          </a:p>
        </p:txBody>
      </p:sp>
      <p:sp>
        <p:nvSpPr>
          <p:cNvPr id="3" name="Marcador de contenido 2">
            <a:extLst>
              <a:ext uri="{FF2B5EF4-FFF2-40B4-BE49-F238E27FC236}">
                <a16:creationId xmlns:a16="http://schemas.microsoft.com/office/drawing/2014/main" id="{19BAE19D-AEC9-90C0-9FF8-6148892FC4D9}"/>
              </a:ext>
            </a:extLst>
          </p:cNvPr>
          <p:cNvSpPr>
            <a:spLocks noGrp="1"/>
          </p:cNvSpPr>
          <p:nvPr>
            <p:ph idx="1"/>
          </p:nvPr>
        </p:nvSpPr>
        <p:spPr/>
        <p:txBody>
          <a:bodyPr/>
          <a:lstStyle/>
          <a:p>
            <a:r>
              <a:rPr lang="es-ES" dirty="0"/>
              <a:t>“Apache </a:t>
            </a:r>
            <a:r>
              <a:rPr lang="es-ES" dirty="0" err="1"/>
              <a:t>Cassandra</a:t>
            </a:r>
            <a:r>
              <a:rPr lang="es-ES" dirty="0"/>
              <a:t> es una base de datos de open </a:t>
            </a:r>
            <a:r>
              <a:rPr lang="es-ES" dirty="0" err="1"/>
              <a:t>source</a:t>
            </a:r>
            <a:r>
              <a:rPr lang="es-ES" dirty="0"/>
              <a:t>, distribuida, descentralizada, elásticamente escalable, altamente disponible, tolerante a fallas, sintonizable y orientada a filas. </a:t>
            </a:r>
            <a:r>
              <a:rPr lang="es-ES" dirty="0" err="1"/>
              <a:t>Cassandra</a:t>
            </a:r>
            <a:r>
              <a:rPr lang="es-ES" dirty="0"/>
              <a:t> basa su diseño de distribución en </a:t>
            </a:r>
            <a:r>
              <a:rPr lang="es-ES" dirty="0" err="1"/>
              <a:t>Dynamo</a:t>
            </a:r>
            <a:r>
              <a:rPr lang="es-ES" dirty="0"/>
              <a:t> de Amazon y su modelo de datos en </a:t>
            </a:r>
            <a:r>
              <a:rPr lang="es-ES" dirty="0" err="1"/>
              <a:t>Bigtable</a:t>
            </a:r>
            <a:r>
              <a:rPr lang="es-ES" dirty="0"/>
              <a:t> de Google, con un lenguaje de consulta similar a SQL. </a:t>
            </a:r>
            <a:endParaRPr lang="es-MX" dirty="0"/>
          </a:p>
        </p:txBody>
      </p:sp>
    </p:spTree>
    <p:extLst>
      <p:ext uri="{BB962C8B-B14F-4D97-AF65-F5344CB8AC3E}">
        <p14:creationId xmlns:p14="http://schemas.microsoft.com/office/powerpoint/2010/main" val="1058126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CD24A-E86F-C3EF-2412-498E33C9EE59}"/>
              </a:ext>
            </a:extLst>
          </p:cNvPr>
          <p:cNvSpPr>
            <a:spLocks noGrp="1"/>
          </p:cNvSpPr>
          <p:nvPr>
            <p:ph type="title"/>
          </p:nvPr>
        </p:nvSpPr>
        <p:spPr/>
        <p:txBody>
          <a:bodyPr/>
          <a:lstStyle/>
          <a:p>
            <a:r>
              <a:rPr lang="es-MX" dirty="0" err="1"/>
              <a:t>Cassandra</a:t>
            </a:r>
            <a:r>
              <a:rPr lang="es-MX" dirty="0"/>
              <a:t>: </a:t>
            </a:r>
            <a:r>
              <a:rPr lang="es-MX" dirty="0" err="1"/>
              <a:t>Distributed</a:t>
            </a:r>
            <a:endParaRPr lang="es-MX" dirty="0"/>
          </a:p>
        </p:txBody>
      </p:sp>
      <p:sp>
        <p:nvSpPr>
          <p:cNvPr id="3" name="Marcador de contenido 2">
            <a:extLst>
              <a:ext uri="{FF2B5EF4-FFF2-40B4-BE49-F238E27FC236}">
                <a16:creationId xmlns:a16="http://schemas.microsoft.com/office/drawing/2014/main" id="{037B8468-299E-1BF1-9CEE-421202659621}"/>
              </a:ext>
            </a:extLst>
          </p:cNvPr>
          <p:cNvSpPr>
            <a:spLocks noGrp="1"/>
          </p:cNvSpPr>
          <p:nvPr>
            <p:ph idx="1"/>
          </p:nvPr>
        </p:nvSpPr>
        <p:spPr/>
        <p:txBody>
          <a:bodyPr>
            <a:normAutofit fontScale="92500" lnSpcReduction="20000"/>
          </a:bodyPr>
          <a:lstStyle/>
          <a:p>
            <a:r>
              <a:rPr lang="es-ES" dirty="0" err="1"/>
              <a:t>Cassandra</a:t>
            </a:r>
            <a:r>
              <a:rPr lang="es-ES" dirty="0"/>
              <a:t> es distribuida , lo que significa que es capaz de ejecutarse en varias máquinas mientras se muestra a los usuarios como un todo unificado. </a:t>
            </a:r>
          </a:p>
          <a:p>
            <a:r>
              <a:rPr lang="es-ES" dirty="0"/>
              <a:t>De hecho, no tiene mucho sentido ejecutar un solo nodo de </a:t>
            </a:r>
            <a:r>
              <a:rPr lang="es-ES" dirty="0" err="1"/>
              <a:t>Cassandra</a:t>
            </a:r>
            <a:r>
              <a:rPr lang="es-ES" dirty="0"/>
              <a:t>. Aunque puede hacerlo, y eso es aceptable para ponerse al día sobre cómo funciona, rápidamente se da cuenta de que necesitará varias máquinas para obtener realmente algún beneficio al ejecutar </a:t>
            </a:r>
            <a:r>
              <a:rPr lang="es-ES" dirty="0" err="1"/>
              <a:t>Cassandra</a:t>
            </a:r>
            <a:r>
              <a:rPr lang="es-ES" dirty="0"/>
              <a:t>. </a:t>
            </a:r>
          </a:p>
          <a:p>
            <a:r>
              <a:rPr lang="es-ES" dirty="0"/>
              <a:t>Gran parte de su diseño y base de código está diseñado específicamente no solo para que funcione en muchas máquinas diferentes, sino también para optimizar el rendimiento en múltiples racks de centros de datos, e incluso para un solo clúster de </a:t>
            </a:r>
            <a:r>
              <a:rPr lang="es-ES" dirty="0" err="1"/>
              <a:t>Cassandra</a:t>
            </a:r>
            <a:r>
              <a:rPr lang="es-ES" dirty="0"/>
              <a:t> que se ejecuta en centros de datos dispersos geográficamente. Puede escribir datos con confianza en cualquier parte del clúster y </a:t>
            </a:r>
            <a:r>
              <a:rPr lang="es-ES" dirty="0" err="1"/>
              <a:t>Cassandra</a:t>
            </a:r>
            <a:r>
              <a:rPr lang="es-ES" dirty="0"/>
              <a:t> los obtendrá.</a:t>
            </a:r>
            <a:endParaRPr lang="es-MX" dirty="0"/>
          </a:p>
        </p:txBody>
      </p:sp>
    </p:spTree>
    <p:extLst>
      <p:ext uri="{BB962C8B-B14F-4D97-AF65-F5344CB8AC3E}">
        <p14:creationId xmlns:p14="http://schemas.microsoft.com/office/powerpoint/2010/main" val="228532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256B46-57B6-60D4-D534-406B34D316AD}"/>
              </a:ext>
            </a:extLst>
          </p:cNvPr>
          <p:cNvSpPr>
            <a:spLocks noGrp="1"/>
          </p:cNvSpPr>
          <p:nvPr>
            <p:ph type="title"/>
          </p:nvPr>
        </p:nvSpPr>
        <p:spPr/>
        <p:txBody>
          <a:bodyPr/>
          <a:lstStyle/>
          <a:p>
            <a:r>
              <a:rPr lang="es-MX" dirty="0" err="1"/>
              <a:t>Cassandra</a:t>
            </a:r>
            <a:r>
              <a:rPr lang="es-MX" dirty="0"/>
              <a:t>: </a:t>
            </a:r>
            <a:r>
              <a:rPr lang="es-MX" dirty="0" err="1"/>
              <a:t>Decentralized</a:t>
            </a:r>
            <a:endParaRPr lang="es-MX" dirty="0"/>
          </a:p>
        </p:txBody>
      </p:sp>
      <p:sp>
        <p:nvSpPr>
          <p:cNvPr id="3" name="Marcador de contenido 2">
            <a:extLst>
              <a:ext uri="{FF2B5EF4-FFF2-40B4-BE49-F238E27FC236}">
                <a16:creationId xmlns:a16="http://schemas.microsoft.com/office/drawing/2014/main" id="{E6E210EF-DE55-0D16-7CA1-B085596FB2E7}"/>
              </a:ext>
            </a:extLst>
          </p:cNvPr>
          <p:cNvSpPr>
            <a:spLocks noGrp="1"/>
          </p:cNvSpPr>
          <p:nvPr>
            <p:ph idx="1"/>
          </p:nvPr>
        </p:nvSpPr>
        <p:spPr/>
        <p:txBody>
          <a:bodyPr/>
          <a:lstStyle/>
          <a:p>
            <a:r>
              <a:rPr lang="es-ES" dirty="0"/>
              <a:t>El hecho de que </a:t>
            </a:r>
            <a:r>
              <a:rPr lang="es-ES" dirty="0" err="1"/>
              <a:t>Cassandra</a:t>
            </a:r>
            <a:r>
              <a:rPr lang="es-ES" dirty="0"/>
              <a:t> esté descentralizada significa que no hay un único punto de falla. Todos los nodos en un clúster de </a:t>
            </a:r>
            <a:r>
              <a:rPr lang="es-ES" dirty="0" err="1"/>
              <a:t>Cassandra</a:t>
            </a:r>
            <a:r>
              <a:rPr lang="es-ES" dirty="0"/>
              <a:t> funcionan exactamente igual. Esto a veces se denomina "simetría del servidor". Debido a que todos están haciendo lo mismo, por definición, no puede haber un host especial que coordine las actividades, como ocurre con la configuración primaria/secundaria que se ve en MySQL, </a:t>
            </a:r>
            <a:r>
              <a:rPr lang="es-ES" dirty="0" err="1"/>
              <a:t>Bigtable</a:t>
            </a:r>
            <a:r>
              <a:rPr lang="es-ES" dirty="0"/>
              <a:t> y muchas otras bases de datos.</a:t>
            </a:r>
            <a:endParaRPr lang="es-MX" dirty="0"/>
          </a:p>
        </p:txBody>
      </p:sp>
    </p:spTree>
    <p:extLst>
      <p:ext uri="{BB962C8B-B14F-4D97-AF65-F5344CB8AC3E}">
        <p14:creationId xmlns:p14="http://schemas.microsoft.com/office/powerpoint/2010/main" val="98454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5845D-8A13-13FD-9A9A-099E3407663A}"/>
              </a:ext>
            </a:extLst>
          </p:cNvPr>
          <p:cNvSpPr>
            <a:spLocks noGrp="1"/>
          </p:cNvSpPr>
          <p:nvPr>
            <p:ph type="title"/>
          </p:nvPr>
        </p:nvSpPr>
        <p:spPr/>
        <p:txBody>
          <a:bodyPr/>
          <a:lstStyle/>
          <a:p>
            <a:r>
              <a:rPr lang="es-MX" dirty="0" err="1"/>
              <a:t>Cassandra</a:t>
            </a:r>
            <a:r>
              <a:rPr lang="es-MX" dirty="0"/>
              <a:t>: </a:t>
            </a:r>
            <a:r>
              <a:rPr lang="es-MX" dirty="0" err="1"/>
              <a:t>Elastic</a:t>
            </a:r>
            <a:r>
              <a:rPr lang="es-MX" dirty="0"/>
              <a:t> </a:t>
            </a:r>
            <a:r>
              <a:rPr lang="es-MX" dirty="0" err="1"/>
              <a:t>Scalability</a:t>
            </a:r>
            <a:endParaRPr lang="es-MX" dirty="0"/>
          </a:p>
        </p:txBody>
      </p:sp>
      <p:sp>
        <p:nvSpPr>
          <p:cNvPr id="3" name="Marcador de contenido 2">
            <a:extLst>
              <a:ext uri="{FF2B5EF4-FFF2-40B4-BE49-F238E27FC236}">
                <a16:creationId xmlns:a16="http://schemas.microsoft.com/office/drawing/2014/main" id="{C97B48F7-2CF1-62DF-2265-736C397BCDF8}"/>
              </a:ext>
            </a:extLst>
          </p:cNvPr>
          <p:cNvSpPr>
            <a:spLocks noGrp="1"/>
          </p:cNvSpPr>
          <p:nvPr>
            <p:ph idx="1"/>
          </p:nvPr>
        </p:nvSpPr>
        <p:spPr/>
        <p:txBody>
          <a:bodyPr>
            <a:normAutofit fontScale="92500"/>
          </a:bodyPr>
          <a:lstStyle/>
          <a:p>
            <a:r>
              <a:rPr lang="es-ES" dirty="0"/>
              <a:t>La escalabilidad elástica se refiere a una propiedad especial de la escalabilidad horizontal. Significa que su clúster puede escalar hacia arriba y hacia abajo sin problemas. </a:t>
            </a:r>
          </a:p>
          <a:p>
            <a:r>
              <a:rPr lang="es-ES" dirty="0"/>
              <a:t>Para hacer esto, el clúster debe poder aceptar nuevos nodos que puedan comenzar a participar al obtener una copia de algunos o todos los datos y comenzar a atender las solicitudes de nuevos usuarios sin una interrupción importante o una reconfiguración de todo el clúster. No tienes que reiniciar tu proceso. </a:t>
            </a:r>
          </a:p>
          <a:p>
            <a:r>
              <a:rPr lang="es-ES" dirty="0"/>
              <a:t>No tiene que cambiar las consultas de su aplicación. No tiene que reequilibrar manualmente los datos usted mismo. Simplemente agregue otra máquina: </a:t>
            </a:r>
            <a:r>
              <a:rPr lang="es-ES" dirty="0" err="1"/>
              <a:t>Cassandra</a:t>
            </a:r>
            <a:r>
              <a:rPr lang="es-ES" dirty="0"/>
              <a:t> la encontrará y comenzará a enviarle trabajo.</a:t>
            </a:r>
            <a:endParaRPr lang="es-MX" dirty="0"/>
          </a:p>
        </p:txBody>
      </p:sp>
    </p:spTree>
    <p:extLst>
      <p:ext uri="{BB962C8B-B14F-4D97-AF65-F5344CB8AC3E}">
        <p14:creationId xmlns:p14="http://schemas.microsoft.com/office/powerpoint/2010/main" val="142919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95F11C-2B03-70B4-9E63-B3348E38FDB1}"/>
              </a:ext>
            </a:extLst>
          </p:cNvPr>
          <p:cNvSpPr>
            <a:spLocks noGrp="1"/>
          </p:cNvSpPr>
          <p:nvPr>
            <p:ph type="title"/>
          </p:nvPr>
        </p:nvSpPr>
        <p:spPr/>
        <p:txBody>
          <a:bodyPr/>
          <a:lstStyle/>
          <a:p>
            <a:r>
              <a:rPr lang="es-MX" dirty="0" err="1"/>
              <a:t>Cassandra</a:t>
            </a:r>
            <a:r>
              <a:rPr lang="es-MX" dirty="0"/>
              <a:t>: </a:t>
            </a:r>
            <a:r>
              <a:rPr lang="en-US" dirty="0"/>
              <a:t>High Availability and Fault Tolerance</a:t>
            </a:r>
            <a:endParaRPr lang="es-MX" dirty="0"/>
          </a:p>
        </p:txBody>
      </p:sp>
      <p:sp>
        <p:nvSpPr>
          <p:cNvPr id="3" name="Marcador de contenido 2">
            <a:extLst>
              <a:ext uri="{FF2B5EF4-FFF2-40B4-BE49-F238E27FC236}">
                <a16:creationId xmlns:a16="http://schemas.microsoft.com/office/drawing/2014/main" id="{3AB4C6F7-792B-D068-5846-B8897E4B6655}"/>
              </a:ext>
            </a:extLst>
          </p:cNvPr>
          <p:cNvSpPr>
            <a:spLocks noGrp="1"/>
          </p:cNvSpPr>
          <p:nvPr>
            <p:ph idx="1"/>
          </p:nvPr>
        </p:nvSpPr>
        <p:spPr/>
        <p:txBody>
          <a:bodyPr>
            <a:normAutofit lnSpcReduction="10000"/>
          </a:bodyPr>
          <a:lstStyle/>
          <a:p>
            <a:r>
              <a:rPr lang="es-ES" dirty="0"/>
              <a:t>En términos generales de arquitectura, la disponibilidad de un sistema se mide según su capacidad para cumplir con las solicitudes. Pero las computadoras pueden experimentar todo tipo de fallas, desde fallas en los componentes de hardware hasta la interrupción de la red y la corrupción. </a:t>
            </a:r>
          </a:p>
          <a:p>
            <a:r>
              <a:rPr lang="es-ES" dirty="0"/>
              <a:t>Cualquier computadora es susceptible a este tipo de fallas. </a:t>
            </a:r>
          </a:p>
          <a:p>
            <a:r>
              <a:rPr lang="es-ES" dirty="0"/>
              <a:t>Por lo tanto, para que un sistema tenga alta disponibilidad, normalmente debe incluir varias computadoras en red, y el software que ejecutan debe ser capaz de operar en un clúster y tener alguna facilidad para reconocer fallas de nodos y conmutar solicitudes a otra parte del sistema.</a:t>
            </a:r>
            <a:endParaRPr lang="es-MX" dirty="0"/>
          </a:p>
        </p:txBody>
      </p:sp>
    </p:spTree>
    <p:extLst>
      <p:ext uri="{BB962C8B-B14F-4D97-AF65-F5344CB8AC3E}">
        <p14:creationId xmlns:p14="http://schemas.microsoft.com/office/powerpoint/2010/main" val="429169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C8247C-3DFF-BAC9-EBD0-6C7115623056}"/>
              </a:ext>
            </a:extLst>
          </p:cNvPr>
          <p:cNvSpPr>
            <a:spLocks noGrp="1"/>
          </p:cNvSpPr>
          <p:nvPr>
            <p:ph type="title"/>
          </p:nvPr>
        </p:nvSpPr>
        <p:spPr/>
        <p:txBody>
          <a:bodyPr/>
          <a:lstStyle/>
          <a:p>
            <a:r>
              <a:rPr lang="es-MX" dirty="0" err="1"/>
              <a:t>Cassandra</a:t>
            </a:r>
            <a:r>
              <a:rPr lang="es-MX" dirty="0"/>
              <a:t>: </a:t>
            </a:r>
            <a:r>
              <a:rPr lang="es-MX" dirty="0" err="1"/>
              <a:t>Tuneable</a:t>
            </a:r>
            <a:r>
              <a:rPr lang="es-MX" dirty="0"/>
              <a:t> </a:t>
            </a:r>
            <a:r>
              <a:rPr lang="es-MX" dirty="0" err="1"/>
              <a:t>Consistency</a:t>
            </a:r>
            <a:endParaRPr lang="es-MX" dirty="0"/>
          </a:p>
        </p:txBody>
      </p:sp>
      <p:sp>
        <p:nvSpPr>
          <p:cNvPr id="3" name="Marcador de contenido 2">
            <a:extLst>
              <a:ext uri="{FF2B5EF4-FFF2-40B4-BE49-F238E27FC236}">
                <a16:creationId xmlns:a16="http://schemas.microsoft.com/office/drawing/2014/main" id="{B1EE9CEA-8ADB-7173-D9D4-D0CFE0382AD5}"/>
              </a:ext>
            </a:extLst>
          </p:cNvPr>
          <p:cNvSpPr>
            <a:spLocks noGrp="1"/>
          </p:cNvSpPr>
          <p:nvPr>
            <p:ph idx="1"/>
          </p:nvPr>
        </p:nvSpPr>
        <p:spPr/>
        <p:txBody>
          <a:bodyPr>
            <a:normAutofit lnSpcReduction="10000"/>
          </a:bodyPr>
          <a:lstStyle/>
          <a:p>
            <a:r>
              <a:rPr lang="es-ES" dirty="0"/>
              <a:t>La consistencia es un término sobrecargado en el mundo de las bases de datos, pero para nuestros propósitos usaremos la definición de que una lectura siempre devuelve el valor escrito más recientemente.</a:t>
            </a:r>
          </a:p>
          <a:p>
            <a:r>
              <a:rPr lang="es-ES" dirty="0"/>
              <a:t> Considere el caso de dos clientes que intentan colocar el mismo artículo en sus carritos de compras en un sitio de comercio electrónico. </a:t>
            </a:r>
          </a:p>
          <a:p>
            <a:r>
              <a:rPr lang="es-ES" dirty="0"/>
              <a:t>Si coloco el último artículo en stock en mi carrito un instante después de que usted lo haga, debe agregar el artículo a su carrito y se me debe informar que el artículo ya no está disponible para la compra. </a:t>
            </a:r>
          </a:p>
          <a:p>
            <a:r>
              <a:rPr lang="es-ES" dirty="0"/>
              <a:t>Se garantiza que esto suceda cuando el estado de una escritura sea consistente entre todos los nodos que tienen esos datos.</a:t>
            </a:r>
            <a:endParaRPr lang="es-MX" dirty="0"/>
          </a:p>
        </p:txBody>
      </p:sp>
    </p:spTree>
    <p:extLst>
      <p:ext uri="{BB962C8B-B14F-4D97-AF65-F5344CB8AC3E}">
        <p14:creationId xmlns:p14="http://schemas.microsoft.com/office/powerpoint/2010/main" val="428605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7D652A-1531-7700-A244-B702EA48E917}"/>
              </a:ext>
            </a:extLst>
          </p:cNvPr>
          <p:cNvSpPr>
            <a:spLocks noGrp="1"/>
          </p:cNvSpPr>
          <p:nvPr>
            <p:ph type="title"/>
          </p:nvPr>
        </p:nvSpPr>
        <p:spPr/>
        <p:txBody>
          <a:bodyPr/>
          <a:lstStyle/>
          <a:p>
            <a:r>
              <a:rPr lang="es-MX" dirty="0"/>
              <a:t>Un compromiso inevitable</a:t>
            </a:r>
          </a:p>
        </p:txBody>
      </p:sp>
      <p:sp>
        <p:nvSpPr>
          <p:cNvPr id="3" name="Marcador de contenido 2">
            <a:extLst>
              <a:ext uri="{FF2B5EF4-FFF2-40B4-BE49-F238E27FC236}">
                <a16:creationId xmlns:a16="http://schemas.microsoft.com/office/drawing/2014/main" id="{E23DA7ED-61B6-572C-731A-43C2422A2D4F}"/>
              </a:ext>
            </a:extLst>
          </p:cNvPr>
          <p:cNvSpPr>
            <a:spLocks noGrp="1"/>
          </p:cNvSpPr>
          <p:nvPr>
            <p:ph idx="1"/>
          </p:nvPr>
        </p:nvSpPr>
        <p:spPr/>
        <p:txBody>
          <a:bodyPr/>
          <a:lstStyle/>
          <a:p>
            <a:r>
              <a:rPr lang="es-ES" dirty="0"/>
              <a:t>Escalar los almacenes de datos significa hacer ciertas concesiones entre la </a:t>
            </a:r>
            <a:r>
              <a:rPr lang="es-ES" b="1" dirty="0">
                <a:solidFill>
                  <a:srgbClr val="FFC000"/>
                </a:solidFill>
              </a:rPr>
              <a:t>consistencia de los datos, la disponibilidad de los nodos y la tolerancia a la partición</a:t>
            </a:r>
            <a:r>
              <a:rPr lang="es-ES" dirty="0"/>
              <a:t>.</a:t>
            </a:r>
          </a:p>
          <a:p>
            <a:r>
              <a:rPr lang="es-ES" dirty="0"/>
              <a:t> A </a:t>
            </a:r>
            <a:r>
              <a:rPr lang="es-ES" dirty="0" err="1"/>
              <a:t>Cassandra</a:t>
            </a:r>
            <a:r>
              <a:rPr lang="es-ES" dirty="0"/>
              <a:t> se la llama con frecuencia "eventualmente consistente", aunque es más adecuado decir </a:t>
            </a:r>
            <a:r>
              <a:rPr lang="es-ES" dirty="0" err="1"/>
              <a:t>queCassandra</a:t>
            </a:r>
            <a:r>
              <a:rPr lang="es-ES" dirty="0"/>
              <a:t> intercambia algo de consistencia para lograr una disponibilidad total. </a:t>
            </a:r>
          </a:p>
          <a:p>
            <a:r>
              <a:rPr lang="es-ES" dirty="0" err="1"/>
              <a:t>Cassandra</a:t>
            </a:r>
            <a:r>
              <a:rPr lang="es-ES" dirty="0"/>
              <a:t> se denomina con mayor precisión "</a:t>
            </a:r>
            <a:r>
              <a:rPr lang="es-ES" dirty="0" err="1"/>
              <a:t>sintonizablemente</a:t>
            </a:r>
            <a:r>
              <a:rPr lang="es-ES" dirty="0"/>
              <a:t> coherente", lo que significa que le permite decidir fácilmente el nivel de coherencia que necesita, en equilibrio con el nivel de disponibilidad.</a:t>
            </a:r>
            <a:endParaRPr lang="es-MX" dirty="0"/>
          </a:p>
        </p:txBody>
      </p:sp>
    </p:spTree>
    <p:extLst>
      <p:ext uri="{BB962C8B-B14F-4D97-AF65-F5344CB8AC3E}">
        <p14:creationId xmlns:p14="http://schemas.microsoft.com/office/powerpoint/2010/main" val="4227521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2FF2E6-76E3-4532-A381-4706D928599F}"/>
              </a:ext>
            </a:extLst>
          </p:cNvPr>
          <p:cNvSpPr>
            <a:spLocks noGrp="1"/>
          </p:cNvSpPr>
          <p:nvPr>
            <p:ph type="title"/>
          </p:nvPr>
        </p:nvSpPr>
        <p:spPr>
          <a:xfrm>
            <a:off x="838200" y="365125"/>
            <a:ext cx="10515600" cy="759619"/>
          </a:xfrm>
        </p:spPr>
        <p:txBody>
          <a:bodyPr/>
          <a:lstStyle/>
          <a:p>
            <a:r>
              <a:rPr lang="es-MX" dirty="0"/>
              <a:t>Introducción</a:t>
            </a:r>
          </a:p>
        </p:txBody>
      </p:sp>
      <p:sp>
        <p:nvSpPr>
          <p:cNvPr id="3" name="Marcador de contenido 2">
            <a:extLst>
              <a:ext uri="{FF2B5EF4-FFF2-40B4-BE49-F238E27FC236}">
                <a16:creationId xmlns:a16="http://schemas.microsoft.com/office/drawing/2014/main" id="{58D9E068-B87F-4993-849F-78593F66F38C}"/>
              </a:ext>
            </a:extLst>
          </p:cNvPr>
          <p:cNvSpPr>
            <a:spLocks noGrp="1"/>
          </p:cNvSpPr>
          <p:nvPr>
            <p:ph idx="1"/>
          </p:nvPr>
        </p:nvSpPr>
        <p:spPr>
          <a:xfrm>
            <a:off x="838200" y="1253331"/>
            <a:ext cx="10515600" cy="3759845"/>
          </a:xfrm>
        </p:spPr>
        <p:txBody>
          <a:bodyPr>
            <a:normAutofit/>
          </a:bodyPr>
          <a:lstStyle/>
          <a:p>
            <a:pPr marL="0" indent="0">
              <a:buNone/>
            </a:pPr>
            <a:r>
              <a:rPr lang="es-ES" dirty="0"/>
              <a:t>Apache </a:t>
            </a:r>
            <a:r>
              <a:rPr lang="es-ES" dirty="0" err="1"/>
              <a:t>Cassandra</a:t>
            </a:r>
            <a:r>
              <a:rPr lang="es-ES" dirty="0"/>
              <a:t> es una base de datos distribuida altamente escalable y de alto rendimiento diseñada para manejar grandes cantidades de datos en muchos servidores básicos, proporcionando alta disponibilidad sin un punto único de falla. Es un tipo de base de datos NoSQL.</a:t>
            </a:r>
          </a:p>
          <a:p>
            <a:pPr marL="0" indent="0" algn="r">
              <a:lnSpc>
                <a:spcPct val="107000"/>
              </a:lnSpc>
              <a:spcBef>
                <a:spcPts val="600"/>
              </a:spcBef>
              <a:spcAft>
                <a:spcPts val="800"/>
              </a:spcAft>
              <a:buNone/>
            </a:pPr>
            <a:r>
              <a:rPr lang="en-US" dirty="0">
                <a:effectLst/>
                <a:latin typeface="Cascadia Code Light" panose="020B0609020000020004" pitchFamily="49" charset="0"/>
                <a:ea typeface="Calibri" panose="020F0502020204030204" pitchFamily="34" charset="0"/>
                <a:cs typeface="Times New Roman" panose="02020603050405020304" pitchFamily="18" charset="0"/>
              </a:rPr>
              <a:t>If you can’t split it, you can’t scale it.</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r">
              <a:buNone/>
            </a:pPr>
            <a:r>
              <a:rPr lang="en-US" dirty="0">
                <a:effectLst/>
                <a:latin typeface="Cascadia Code Light" panose="020B0609020000020004" pitchFamily="49" charset="0"/>
                <a:ea typeface="Calibri" panose="020F0502020204030204" pitchFamily="34" charset="0"/>
                <a:cs typeface="Times New Roman" panose="02020603050405020304" pitchFamily="18" charset="0"/>
              </a:rPr>
              <a:t>Randy </a:t>
            </a:r>
            <a:r>
              <a:rPr lang="en-US" dirty="0" err="1">
                <a:effectLst/>
                <a:latin typeface="Cascadia Code Light" panose="020B0609020000020004" pitchFamily="49" charset="0"/>
                <a:ea typeface="Calibri" panose="020F0502020204030204" pitchFamily="34" charset="0"/>
                <a:cs typeface="Times New Roman" panose="02020603050405020304" pitchFamily="18" charset="0"/>
              </a:rPr>
              <a:t>Shoup</a:t>
            </a:r>
            <a:r>
              <a:rPr lang="en-US" dirty="0">
                <a:effectLst/>
                <a:latin typeface="Cascadia Code Light" panose="020B0609020000020004" pitchFamily="49" charset="0"/>
                <a:ea typeface="Calibri" panose="020F0502020204030204" pitchFamily="34" charset="0"/>
                <a:cs typeface="Times New Roman" panose="02020603050405020304" pitchFamily="18" charset="0"/>
              </a:rPr>
              <a:t>, Distinguished Architect, eBay</a:t>
            </a:r>
            <a:endParaRPr lang="es-ES" dirty="0">
              <a:solidFill>
                <a:srgbClr val="DCDCDC"/>
              </a:solidFill>
              <a:latin typeface="OpenSans"/>
            </a:endParaRPr>
          </a:p>
          <a:p>
            <a:endParaRPr lang="es-MX" b="1" dirty="0"/>
          </a:p>
        </p:txBody>
      </p:sp>
    </p:spTree>
    <p:extLst>
      <p:ext uri="{BB962C8B-B14F-4D97-AF65-F5344CB8AC3E}">
        <p14:creationId xmlns:p14="http://schemas.microsoft.com/office/powerpoint/2010/main" val="2253177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913251-775D-4C0D-3745-8C4093350F51}"/>
              </a:ext>
            </a:extLst>
          </p:cNvPr>
          <p:cNvSpPr>
            <a:spLocks noGrp="1"/>
          </p:cNvSpPr>
          <p:nvPr>
            <p:ph type="title"/>
          </p:nvPr>
        </p:nvSpPr>
        <p:spPr/>
        <p:txBody>
          <a:bodyPr/>
          <a:lstStyle/>
          <a:p>
            <a:r>
              <a:rPr lang="es-MX" dirty="0"/>
              <a:t>Una clasificación aceptable de consistencia</a:t>
            </a:r>
          </a:p>
        </p:txBody>
      </p:sp>
      <p:sp>
        <p:nvSpPr>
          <p:cNvPr id="3" name="Marcador de contenido 2">
            <a:extLst>
              <a:ext uri="{FF2B5EF4-FFF2-40B4-BE49-F238E27FC236}">
                <a16:creationId xmlns:a16="http://schemas.microsoft.com/office/drawing/2014/main" id="{7266D8BD-52AC-2209-4B9F-3291247AEE5D}"/>
              </a:ext>
            </a:extLst>
          </p:cNvPr>
          <p:cNvSpPr>
            <a:spLocks noGrp="1"/>
          </p:cNvSpPr>
          <p:nvPr>
            <p:ph idx="1"/>
          </p:nvPr>
        </p:nvSpPr>
        <p:spPr>
          <a:xfrm>
            <a:off x="825370" y="1844824"/>
            <a:ext cx="10515600" cy="4351338"/>
          </a:xfrm>
        </p:spPr>
        <p:txBody>
          <a:bodyPr>
            <a:normAutofit/>
          </a:bodyPr>
          <a:lstStyle/>
          <a:p>
            <a:r>
              <a:rPr lang="es-MX" dirty="0" err="1"/>
              <a:t>Strict</a:t>
            </a:r>
            <a:r>
              <a:rPr lang="es-MX" dirty="0"/>
              <a:t> </a:t>
            </a:r>
            <a:r>
              <a:rPr lang="es-MX" dirty="0" err="1"/>
              <a:t>consistency</a:t>
            </a:r>
            <a:endParaRPr lang="es-MX" dirty="0"/>
          </a:p>
          <a:p>
            <a:r>
              <a:rPr lang="es-MX" sz="2800" dirty="0"/>
              <a:t>Causal </a:t>
            </a:r>
            <a:r>
              <a:rPr lang="es-MX" sz="2800" dirty="0" err="1"/>
              <a:t>consistency</a:t>
            </a:r>
            <a:endParaRPr lang="es-MX" sz="2800" dirty="0"/>
          </a:p>
          <a:p>
            <a:r>
              <a:rPr lang="es-MX" sz="2800" dirty="0" err="1"/>
              <a:t>Weak</a:t>
            </a:r>
            <a:r>
              <a:rPr lang="es-MX" sz="2800" dirty="0"/>
              <a:t> (eventual) </a:t>
            </a:r>
            <a:r>
              <a:rPr lang="es-MX" sz="2800" dirty="0" err="1"/>
              <a:t>consistency</a:t>
            </a:r>
            <a:endParaRPr lang="es-MX" sz="2800" dirty="0"/>
          </a:p>
          <a:p>
            <a:endParaRPr lang="es-MX" dirty="0"/>
          </a:p>
          <a:p>
            <a:pPr marL="0" indent="0">
              <a:buNone/>
            </a:pPr>
            <a:endParaRPr lang="es-MX" sz="1600" dirty="0"/>
          </a:p>
          <a:p>
            <a:endParaRPr lang="es-MX" dirty="0"/>
          </a:p>
        </p:txBody>
      </p:sp>
    </p:spTree>
    <p:extLst>
      <p:ext uri="{BB962C8B-B14F-4D97-AF65-F5344CB8AC3E}">
        <p14:creationId xmlns:p14="http://schemas.microsoft.com/office/powerpoint/2010/main" val="1653365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17DBFE-7C04-4135-7644-6EB11E34F969}"/>
              </a:ext>
            </a:extLst>
          </p:cNvPr>
          <p:cNvSpPr>
            <a:spLocks noGrp="1"/>
          </p:cNvSpPr>
          <p:nvPr>
            <p:ph type="title"/>
          </p:nvPr>
        </p:nvSpPr>
        <p:spPr/>
        <p:txBody>
          <a:bodyPr/>
          <a:lstStyle/>
          <a:p>
            <a:r>
              <a:rPr lang="es-MX" dirty="0"/>
              <a:t>Una clasificación aceptable de consistencia</a:t>
            </a:r>
          </a:p>
        </p:txBody>
      </p:sp>
      <p:sp>
        <p:nvSpPr>
          <p:cNvPr id="3" name="Marcador de contenido 2">
            <a:extLst>
              <a:ext uri="{FF2B5EF4-FFF2-40B4-BE49-F238E27FC236}">
                <a16:creationId xmlns:a16="http://schemas.microsoft.com/office/drawing/2014/main" id="{46784125-C5A1-229A-5B1F-360E67585CEA}"/>
              </a:ext>
            </a:extLst>
          </p:cNvPr>
          <p:cNvSpPr>
            <a:spLocks noGrp="1"/>
          </p:cNvSpPr>
          <p:nvPr>
            <p:ph idx="1"/>
          </p:nvPr>
        </p:nvSpPr>
        <p:spPr/>
        <p:txBody>
          <a:bodyPr>
            <a:normAutofit fontScale="92500" lnSpcReduction="10000"/>
          </a:bodyPr>
          <a:lstStyle/>
          <a:p>
            <a:r>
              <a:rPr lang="es-MX" dirty="0" err="1"/>
              <a:t>Strict</a:t>
            </a:r>
            <a:r>
              <a:rPr lang="es-MX" dirty="0"/>
              <a:t> </a:t>
            </a:r>
            <a:r>
              <a:rPr lang="es-MX" dirty="0" err="1"/>
              <a:t>consistency</a:t>
            </a:r>
            <a:endParaRPr lang="es-MX" dirty="0"/>
          </a:p>
          <a:p>
            <a:pPr lvl="1"/>
            <a:r>
              <a:rPr lang="es-ES" dirty="0"/>
              <a:t>Esto a veces se denomina consistencia secuencial y es el nivel más estricto de consistencia. Requiere que cualquier lectura siempre devuelva el valor escrito más recientemente. </a:t>
            </a:r>
          </a:p>
          <a:p>
            <a:pPr lvl="1"/>
            <a:r>
              <a:rPr lang="es-ES" dirty="0"/>
              <a:t>¿Más recientemente a quién? En una máquina de un solo procesador, esto no es un problema de observar, ya que la secuencia de operaciones es conocida por el reloj único. Pero en un sistema que se ejecuta en una variedad de centros de datos dispersos geográficamente, se vuelve mucho más resbaladizo. </a:t>
            </a:r>
          </a:p>
          <a:p>
            <a:pPr lvl="1"/>
            <a:r>
              <a:rPr lang="es-ES" dirty="0"/>
              <a:t>Lograr esto implica algún tipo de reloj global que puede marcar con fecha y hora todas las operaciones, independientemente de la ubicación de los datos o del usuario que los solicita o de cuántos servicios (posiblemente dispares) se requieren para determinar la respuesta.</a:t>
            </a:r>
            <a:endParaRPr lang="es-MX" dirty="0"/>
          </a:p>
          <a:p>
            <a:r>
              <a:rPr lang="es-MX" sz="1600" dirty="0"/>
              <a:t>Causal </a:t>
            </a:r>
            <a:r>
              <a:rPr lang="es-MX" sz="1600" dirty="0" err="1"/>
              <a:t>consistency</a:t>
            </a:r>
            <a:endParaRPr lang="es-MX" sz="1600" dirty="0"/>
          </a:p>
          <a:p>
            <a:r>
              <a:rPr lang="es-MX" sz="1600" dirty="0" err="1"/>
              <a:t>Weak</a:t>
            </a:r>
            <a:r>
              <a:rPr lang="es-MX" sz="1600" dirty="0"/>
              <a:t> (eventual) </a:t>
            </a:r>
            <a:r>
              <a:rPr lang="es-MX" sz="1600" dirty="0" err="1"/>
              <a:t>consistency</a:t>
            </a:r>
            <a:endParaRPr lang="es-MX" sz="1600" dirty="0"/>
          </a:p>
        </p:txBody>
      </p:sp>
    </p:spTree>
    <p:extLst>
      <p:ext uri="{BB962C8B-B14F-4D97-AF65-F5344CB8AC3E}">
        <p14:creationId xmlns:p14="http://schemas.microsoft.com/office/powerpoint/2010/main" val="3122870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913251-775D-4C0D-3745-8C4093350F51}"/>
              </a:ext>
            </a:extLst>
          </p:cNvPr>
          <p:cNvSpPr>
            <a:spLocks noGrp="1"/>
          </p:cNvSpPr>
          <p:nvPr>
            <p:ph type="title"/>
          </p:nvPr>
        </p:nvSpPr>
        <p:spPr/>
        <p:txBody>
          <a:bodyPr/>
          <a:lstStyle/>
          <a:p>
            <a:r>
              <a:rPr lang="es-MX" dirty="0"/>
              <a:t>Una clasificación aceptable de consistencia</a:t>
            </a:r>
          </a:p>
        </p:txBody>
      </p:sp>
      <p:sp>
        <p:nvSpPr>
          <p:cNvPr id="3" name="Marcador de contenido 2">
            <a:extLst>
              <a:ext uri="{FF2B5EF4-FFF2-40B4-BE49-F238E27FC236}">
                <a16:creationId xmlns:a16="http://schemas.microsoft.com/office/drawing/2014/main" id="{7266D8BD-52AC-2209-4B9F-3291247AEE5D}"/>
              </a:ext>
            </a:extLst>
          </p:cNvPr>
          <p:cNvSpPr>
            <a:spLocks noGrp="1"/>
          </p:cNvSpPr>
          <p:nvPr>
            <p:ph idx="1"/>
          </p:nvPr>
        </p:nvSpPr>
        <p:spPr>
          <a:xfrm>
            <a:off x="825370" y="1844824"/>
            <a:ext cx="10515600" cy="4351338"/>
          </a:xfrm>
        </p:spPr>
        <p:txBody>
          <a:bodyPr>
            <a:normAutofit fontScale="92500" lnSpcReduction="10000"/>
          </a:bodyPr>
          <a:lstStyle/>
          <a:p>
            <a:r>
              <a:rPr lang="es-MX" sz="2800" dirty="0"/>
              <a:t>Causal </a:t>
            </a:r>
            <a:r>
              <a:rPr lang="es-MX" sz="2800" dirty="0" err="1"/>
              <a:t>consistency</a:t>
            </a:r>
            <a:endParaRPr lang="es-MX" sz="2800" dirty="0"/>
          </a:p>
          <a:p>
            <a:pPr lvl="1"/>
            <a:r>
              <a:rPr lang="es-ES" dirty="0"/>
              <a:t>Esta es una forma ligeramente más débil de consistencia estricta. Elimina la fantasía del reloj global único que puede sincronizar mágicamente todas las operaciones sin crear un cuello de botella insoportable. </a:t>
            </a:r>
          </a:p>
          <a:p>
            <a:pPr lvl="1"/>
            <a:r>
              <a:rPr lang="es-ES" dirty="0"/>
              <a:t>En lugar de depender de las marcas de tiempo, la coherencia causal adopta un enfoque más semántico e intenta determinar la causa de los eventos para crear cierta coherencia en su orden. </a:t>
            </a:r>
          </a:p>
          <a:p>
            <a:pPr lvl="1"/>
            <a:r>
              <a:rPr lang="es-ES" dirty="0"/>
              <a:t>Significa que las escrituras que están potencialmente relacionadas deben leerse en secuencia. Si dos operaciones diferentes no relacionadas escriben repentinamente en el mismo campo al mismo tiempo, entonces se infiere que esas escrituras no están causalmente relacionadas. Pero si una escritura ocurre después de otra, podríamos inferir que están causalmente relacionadas. La consistencia causal dicta que las escrituras causales deben leerse en secuencia.</a:t>
            </a:r>
            <a:endParaRPr lang="es-MX" dirty="0"/>
          </a:p>
          <a:p>
            <a:r>
              <a:rPr lang="es-MX" sz="1500" dirty="0" err="1"/>
              <a:t>Weak</a:t>
            </a:r>
            <a:r>
              <a:rPr lang="es-MX" sz="1500" dirty="0"/>
              <a:t> (eventual) </a:t>
            </a:r>
            <a:r>
              <a:rPr lang="es-MX" sz="1500" dirty="0" err="1"/>
              <a:t>consistency</a:t>
            </a:r>
            <a:endParaRPr lang="es-MX" sz="1500" dirty="0"/>
          </a:p>
          <a:p>
            <a:endParaRPr lang="es-MX" dirty="0"/>
          </a:p>
          <a:p>
            <a:pPr marL="0" indent="0">
              <a:buNone/>
            </a:pPr>
            <a:endParaRPr lang="es-MX" sz="1600" dirty="0"/>
          </a:p>
          <a:p>
            <a:endParaRPr lang="es-MX" dirty="0"/>
          </a:p>
        </p:txBody>
      </p:sp>
    </p:spTree>
    <p:extLst>
      <p:ext uri="{BB962C8B-B14F-4D97-AF65-F5344CB8AC3E}">
        <p14:creationId xmlns:p14="http://schemas.microsoft.com/office/powerpoint/2010/main" val="2717296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913251-775D-4C0D-3745-8C4093350F51}"/>
              </a:ext>
            </a:extLst>
          </p:cNvPr>
          <p:cNvSpPr>
            <a:spLocks noGrp="1"/>
          </p:cNvSpPr>
          <p:nvPr>
            <p:ph type="title"/>
          </p:nvPr>
        </p:nvSpPr>
        <p:spPr/>
        <p:txBody>
          <a:bodyPr/>
          <a:lstStyle/>
          <a:p>
            <a:r>
              <a:rPr lang="es-MX" dirty="0"/>
              <a:t>Una clasificación aceptable de consistencia</a:t>
            </a:r>
          </a:p>
        </p:txBody>
      </p:sp>
      <p:sp>
        <p:nvSpPr>
          <p:cNvPr id="3" name="Marcador de contenido 2">
            <a:extLst>
              <a:ext uri="{FF2B5EF4-FFF2-40B4-BE49-F238E27FC236}">
                <a16:creationId xmlns:a16="http://schemas.microsoft.com/office/drawing/2014/main" id="{7266D8BD-52AC-2209-4B9F-3291247AEE5D}"/>
              </a:ext>
            </a:extLst>
          </p:cNvPr>
          <p:cNvSpPr>
            <a:spLocks noGrp="1"/>
          </p:cNvSpPr>
          <p:nvPr>
            <p:ph idx="1"/>
          </p:nvPr>
        </p:nvSpPr>
        <p:spPr>
          <a:xfrm>
            <a:off x="825370" y="1844824"/>
            <a:ext cx="10515600" cy="4351338"/>
          </a:xfrm>
        </p:spPr>
        <p:txBody>
          <a:bodyPr>
            <a:normAutofit/>
          </a:bodyPr>
          <a:lstStyle/>
          <a:p>
            <a:r>
              <a:rPr lang="es-MX" sz="2800" dirty="0" err="1"/>
              <a:t>Weak</a:t>
            </a:r>
            <a:r>
              <a:rPr lang="es-MX" sz="2800" dirty="0"/>
              <a:t> (eventual) </a:t>
            </a:r>
            <a:r>
              <a:rPr lang="es-MX" sz="2800" dirty="0" err="1"/>
              <a:t>consistency</a:t>
            </a:r>
            <a:endParaRPr lang="es-MX" sz="2800" dirty="0"/>
          </a:p>
          <a:p>
            <a:pPr lvl="1"/>
            <a:r>
              <a:rPr lang="es-ES" dirty="0"/>
              <a:t>La consistencia eventual significa en la superficie que todas las actualizaciones se propagarán a través de todas las réplicas en un sistema distribuido, pero que esto puede llevar algún tiempo.</a:t>
            </a:r>
          </a:p>
          <a:p>
            <a:pPr lvl="1"/>
            <a:r>
              <a:rPr lang="es-ES" dirty="0"/>
              <a:t> Eventualmente, todas las réplicas serán consistentes.</a:t>
            </a:r>
          </a:p>
          <a:p>
            <a:pPr lvl="1"/>
            <a:r>
              <a:rPr lang="es-ES" dirty="0"/>
              <a:t>La consistencia eventual se vuelve repentinamente muy atractiva cuando consideras lo que se requiere para lograr formas más fuertes de consistencia.</a:t>
            </a:r>
            <a:endParaRPr lang="es-MX" dirty="0"/>
          </a:p>
          <a:p>
            <a:pPr marL="0" indent="0">
              <a:buNone/>
            </a:pPr>
            <a:endParaRPr lang="es-MX" sz="1600" dirty="0"/>
          </a:p>
          <a:p>
            <a:endParaRPr lang="es-MX" dirty="0"/>
          </a:p>
        </p:txBody>
      </p:sp>
    </p:spTree>
    <p:extLst>
      <p:ext uri="{BB962C8B-B14F-4D97-AF65-F5344CB8AC3E}">
        <p14:creationId xmlns:p14="http://schemas.microsoft.com/office/powerpoint/2010/main" val="3983996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4F6630-F432-4CDD-B63E-7AF8F5F9208A}"/>
              </a:ext>
            </a:extLst>
          </p:cNvPr>
          <p:cNvSpPr>
            <a:spLocks noGrp="1"/>
          </p:cNvSpPr>
          <p:nvPr>
            <p:ph type="title"/>
          </p:nvPr>
        </p:nvSpPr>
        <p:spPr/>
        <p:txBody>
          <a:bodyPr/>
          <a:lstStyle/>
          <a:p>
            <a:r>
              <a:rPr lang="es-MX" dirty="0"/>
              <a:t>Puntos notables de Apache </a:t>
            </a:r>
            <a:r>
              <a:rPr lang="es-MX" dirty="0" err="1"/>
              <a:t>Cassandra</a:t>
            </a:r>
            <a:endParaRPr lang="es-MX" dirty="0"/>
          </a:p>
        </p:txBody>
      </p:sp>
      <p:sp>
        <p:nvSpPr>
          <p:cNvPr id="3" name="Marcador de contenido 2">
            <a:extLst>
              <a:ext uri="{FF2B5EF4-FFF2-40B4-BE49-F238E27FC236}">
                <a16:creationId xmlns:a16="http://schemas.microsoft.com/office/drawing/2014/main" id="{9AEE642C-1F2C-469F-8EF1-1E86AE071F63}"/>
              </a:ext>
            </a:extLst>
          </p:cNvPr>
          <p:cNvSpPr>
            <a:spLocks noGrp="1"/>
          </p:cNvSpPr>
          <p:nvPr>
            <p:ph idx="1"/>
          </p:nvPr>
        </p:nvSpPr>
        <p:spPr/>
        <p:txBody>
          <a:bodyPr>
            <a:normAutofit fontScale="92500" lnSpcReduction="20000"/>
          </a:bodyPr>
          <a:lstStyle/>
          <a:p>
            <a:pPr marL="0" indent="0">
              <a:buNone/>
            </a:pPr>
            <a:r>
              <a:rPr lang="es-ES" dirty="0"/>
              <a:t>Es escalable, tolerante a fallas y consistente.</a:t>
            </a:r>
          </a:p>
          <a:p>
            <a:pPr marL="0" indent="0">
              <a:buNone/>
            </a:pPr>
            <a:r>
              <a:rPr lang="es-ES" dirty="0"/>
              <a:t>Es de tipo llave-valor así como una base de datos orientada a columnas.</a:t>
            </a:r>
          </a:p>
          <a:p>
            <a:pPr marL="0" indent="0">
              <a:buNone/>
            </a:pPr>
            <a:r>
              <a:rPr lang="es-ES" dirty="0"/>
              <a:t>Su diseño de distribución se basa en </a:t>
            </a:r>
            <a:r>
              <a:rPr lang="es-ES" dirty="0" err="1"/>
              <a:t>Dynamo</a:t>
            </a:r>
            <a:r>
              <a:rPr lang="es-ES" dirty="0"/>
              <a:t> de Amazon y su modelo de datos en </a:t>
            </a:r>
            <a:r>
              <a:rPr lang="es-ES" dirty="0" err="1"/>
              <a:t>Bigtable</a:t>
            </a:r>
            <a:r>
              <a:rPr lang="es-ES" dirty="0"/>
              <a:t> de Google.</a:t>
            </a:r>
          </a:p>
          <a:p>
            <a:pPr marL="0" indent="0">
              <a:buNone/>
            </a:pPr>
            <a:r>
              <a:rPr lang="es-ES" dirty="0"/>
              <a:t>Creado en Facebook, difiere marcadamente de los sistemas de gestión de bases de datos relacionales.</a:t>
            </a:r>
          </a:p>
          <a:p>
            <a:pPr marL="0" indent="0">
              <a:buNone/>
            </a:pPr>
            <a:r>
              <a:rPr lang="es-ES" dirty="0"/>
              <a:t> </a:t>
            </a:r>
            <a:r>
              <a:rPr lang="es-ES" dirty="0" err="1"/>
              <a:t>Cassandra</a:t>
            </a:r>
            <a:r>
              <a:rPr lang="es-ES" dirty="0"/>
              <a:t> implementa un modelo de replicación estilo </a:t>
            </a:r>
            <a:r>
              <a:rPr lang="es-ES" dirty="0" err="1"/>
              <a:t>Dynamo</a:t>
            </a:r>
            <a:r>
              <a:rPr lang="es-ES" dirty="0"/>
              <a:t> sin un único punto de falla, pero agrega un modelo de datos de "familia de columnas" más potente.</a:t>
            </a:r>
          </a:p>
          <a:p>
            <a:pPr marL="0" indent="0">
              <a:buNone/>
            </a:pPr>
            <a:r>
              <a:rPr lang="es-ES" dirty="0" err="1"/>
              <a:t>Cassandra</a:t>
            </a:r>
            <a:r>
              <a:rPr lang="es-ES" dirty="0"/>
              <a:t> está siendo utilizado por algunas de las empresas más importantes, como Facebook, Twitter, Cisco, </a:t>
            </a:r>
            <a:r>
              <a:rPr lang="es-ES" dirty="0" err="1"/>
              <a:t>Rackspace</a:t>
            </a:r>
            <a:r>
              <a:rPr lang="es-ES" dirty="0"/>
              <a:t>, </a:t>
            </a:r>
            <a:r>
              <a:rPr lang="es-ES" dirty="0" err="1"/>
              <a:t>ebay</a:t>
            </a:r>
            <a:r>
              <a:rPr lang="es-ES" dirty="0"/>
              <a:t>, Twitter, Netflix y más. </a:t>
            </a:r>
            <a:endParaRPr lang="es-MX" dirty="0"/>
          </a:p>
        </p:txBody>
      </p:sp>
    </p:spTree>
    <p:extLst>
      <p:ext uri="{BB962C8B-B14F-4D97-AF65-F5344CB8AC3E}">
        <p14:creationId xmlns:p14="http://schemas.microsoft.com/office/powerpoint/2010/main" val="1841131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3D9E7-A7F4-4154-92BF-2752374B7FE8}"/>
              </a:ext>
            </a:extLst>
          </p:cNvPr>
          <p:cNvSpPr>
            <a:spLocks noGrp="1"/>
          </p:cNvSpPr>
          <p:nvPr>
            <p:ph type="title"/>
          </p:nvPr>
        </p:nvSpPr>
        <p:spPr/>
        <p:txBody>
          <a:bodyPr/>
          <a:lstStyle/>
          <a:p>
            <a:r>
              <a:rPr lang="es-MX" dirty="0"/>
              <a:t>Resumiendo:</a:t>
            </a:r>
            <a:br>
              <a:rPr lang="es-MX" dirty="0"/>
            </a:br>
            <a:r>
              <a:rPr lang="es-MX" dirty="0"/>
              <a:t>¿Qué es Apache </a:t>
            </a:r>
            <a:r>
              <a:rPr lang="es-MX" dirty="0" err="1"/>
              <a:t>Cassandra</a:t>
            </a:r>
            <a:r>
              <a:rPr lang="es-MX" dirty="0"/>
              <a:t>?</a:t>
            </a:r>
          </a:p>
        </p:txBody>
      </p:sp>
      <p:sp>
        <p:nvSpPr>
          <p:cNvPr id="3" name="Marcador de contenido 2">
            <a:extLst>
              <a:ext uri="{FF2B5EF4-FFF2-40B4-BE49-F238E27FC236}">
                <a16:creationId xmlns:a16="http://schemas.microsoft.com/office/drawing/2014/main" id="{FF4B10AA-16EC-4EF8-82B5-9DC02FE2B3C0}"/>
              </a:ext>
            </a:extLst>
          </p:cNvPr>
          <p:cNvSpPr>
            <a:spLocks noGrp="1"/>
          </p:cNvSpPr>
          <p:nvPr>
            <p:ph idx="1"/>
          </p:nvPr>
        </p:nvSpPr>
        <p:spPr/>
        <p:txBody>
          <a:bodyPr/>
          <a:lstStyle/>
          <a:p>
            <a:pPr marL="0" indent="0">
              <a:buNone/>
            </a:pPr>
            <a:r>
              <a:rPr lang="es-ES" dirty="0"/>
              <a:t>Apache </a:t>
            </a:r>
            <a:r>
              <a:rPr lang="es-ES" dirty="0" err="1"/>
              <a:t>Cassandra</a:t>
            </a:r>
            <a:r>
              <a:rPr lang="es-ES" dirty="0"/>
              <a:t> es un sistema de almacenamiento (base de datos) de código abierto, distribuido y descentralizado/distribuido, para administrar grandes cantidades de datos estructurados repartidos por todo el mundo. Proporciona un servicio de alta disponibilidad sin un único punto de falla.</a:t>
            </a:r>
          </a:p>
          <a:p>
            <a:pPr marL="0" indent="0">
              <a:buNone/>
            </a:pPr>
            <a:endParaRPr lang="es-MX" dirty="0"/>
          </a:p>
        </p:txBody>
      </p:sp>
      <mc:AlternateContent xmlns:mc="http://schemas.openxmlformats.org/markup-compatibility/2006" xmlns:p14="http://schemas.microsoft.com/office/powerpoint/2010/main">
        <mc:Choice Requires="p14">
          <p:contentPart p14:bwMode="auto" r:id="rId2">
            <p14:nvContentPartPr>
              <p14:cNvPr id="70" name="Entrada de lápiz 69">
                <a:extLst>
                  <a:ext uri="{FF2B5EF4-FFF2-40B4-BE49-F238E27FC236}">
                    <a16:creationId xmlns:a16="http://schemas.microsoft.com/office/drawing/2014/main" id="{4E9CA390-A5CF-47A6-AC8E-0B824B5E2D8C}"/>
                  </a:ext>
                </a:extLst>
              </p14:cNvPr>
              <p14:cNvContentPartPr/>
              <p14:nvPr/>
            </p14:nvContentPartPr>
            <p14:xfrm>
              <a:off x="9030183" y="2165527"/>
              <a:ext cx="46440" cy="14760"/>
            </p14:xfrm>
          </p:contentPart>
        </mc:Choice>
        <mc:Fallback xmlns="">
          <p:pic>
            <p:nvPicPr>
              <p:cNvPr id="70" name="Entrada de lápiz 69">
                <a:extLst>
                  <a:ext uri="{FF2B5EF4-FFF2-40B4-BE49-F238E27FC236}">
                    <a16:creationId xmlns:a16="http://schemas.microsoft.com/office/drawing/2014/main" id="{4E9CA390-A5CF-47A6-AC8E-0B824B5E2D8C}"/>
                  </a:ext>
                </a:extLst>
              </p:cNvPr>
              <p:cNvPicPr/>
              <p:nvPr/>
            </p:nvPicPr>
            <p:blipFill>
              <a:blip r:embed="rId5"/>
              <a:stretch>
                <a:fillRect/>
              </a:stretch>
            </p:blipFill>
            <p:spPr>
              <a:xfrm>
                <a:off x="8967183" y="2102887"/>
                <a:ext cx="172080" cy="140400"/>
              </a:xfrm>
              <a:prstGeom prst="rect">
                <a:avLst/>
              </a:prstGeom>
            </p:spPr>
          </p:pic>
        </mc:Fallback>
      </mc:AlternateContent>
    </p:spTree>
    <p:extLst>
      <p:ext uri="{BB962C8B-B14F-4D97-AF65-F5344CB8AC3E}">
        <p14:creationId xmlns:p14="http://schemas.microsoft.com/office/powerpoint/2010/main" val="3769071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5F9F2-9E64-4A23-974F-680ECEB672ED}"/>
              </a:ext>
            </a:extLst>
          </p:cNvPr>
          <p:cNvSpPr>
            <a:spLocks noGrp="1"/>
          </p:cNvSpPr>
          <p:nvPr>
            <p:ph type="title"/>
          </p:nvPr>
        </p:nvSpPr>
        <p:spPr/>
        <p:txBody>
          <a:bodyPr/>
          <a:lstStyle/>
          <a:p>
            <a:r>
              <a:rPr lang="es-MX" dirty="0" err="1"/>
              <a:t>Features</a:t>
            </a:r>
            <a:r>
              <a:rPr lang="es-MX" dirty="0"/>
              <a:t> importantes</a:t>
            </a:r>
          </a:p>
        </p:txBody>
      </p:sp>
      <p:sp>
        <p:nvSpPr>
          <p:cNvPr id="3" name="Marcador de contenido 2">
            <a:extLst>
              <a:ext uri="{FF2B5EF4-FFF2-40B4-BE49-F238E27FC236}">
                <a16:creationId xmlns:a16="http://schemas.microsoft.com/office/drawing/2014/main" id="{B46A5274-AD7C-47DF-ABF3-327D20D6BA3B}"/>
              </a:ext>
            </a:extLst>
          </p:cNvPr>
          <p:cNvSpPr>
            <a:spLocks noGrp="1"/>
          </p:cNvSpPr>
          <p:nvPr>
            <p:ph idx="1"/>
          </p:nvPr>
        </p:nvSpPr>
        <p:spPr/>
        <p:txBody>
          <a:bodyPr/>
          <a:lstStyle/>
          <a:p>
            <a:r>
              <a:rPr lang="es-ES" dirty="0"/>
              <a:t>Escalabilidad elástica: </a:t>
            </a:r>
            <a:r>
              <a:rPr lang="es-ES" dirty="0" err="1"/>
              <a:t>Cassandra</a:t>
            </a:r>
            <a:r>
              <a:rPr lang="es-ES" dirty="0"/>
              <a:t> es altamente escalable; permite agregar más hardware para acomodar a más clientes y más datos según el requisito.</a:t>
            </a:r>
          </a:p>
          <a:p>
            <a:r>
              <a:rPr lang="es-ES" dirty="0"/>
              <a:t>● Arquitectura siempre activa: </a:t>
            </a:r>
            <a:r>
              <a:rPr lang="es-ES" dirty="0" err="1"/>
              <a:t>Cassandra</a:t>
            </a:r>
            <a:r>
              <a:rPr lang="es-ES" dirty="0"/>
              <a:t> no tiene un único punto de falla y está continuamente disponible para aplicaciones críticas para el negocio que no pueden permitirse una falla. </a:t>
            </a:r>
          </a:p>
          <a:p>
            <a:endParaRPr lang="es-MX" dirty="0"/>
          </a:p>
        </p:txBody>
      </p:sp>
    </p:spTree>
    <p:extLst>
      <p:ext uri="{BB962C8B-B14F-4D97-AF65-F5344CB8AC3E}">
        <p14:creationId xmlns:p14="http://schemas.microsoft.com/office/powerpoint/2010/main" val="1255009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A3B7F9-2428-4E7D-A543-54B0D0942E84}"/>
              </a:ext>
            </a:extLst>
          </p:cNvPr>
          <p:cNvSpPr>
            <a:spLocks noGrp="1"/>
          </p:cNvSpPr>
          <p:nvPr>
            <p:ph type="title"/>
          </p:nvPr>
        </p:nvSpPr>
        <p:spPr/>
        <p:txBody>
          <a:bodyPr/>
          <a:lstStyle/>
          <a:p>
            <a:r>
              <a:rPr lang="es-MX" dirty="0" err="1"/>
              <a:t>Features</a:t>
            </a:r>
            <a:r>
              <a:rPr lang="es-MX" dirty="0"/>
              <a:t> importantes</a:t>
            </a:r>
          </a:p>
        </p:txBody>
      </p:sp>
      <p:sp>
        <p:nvSpPr>
          <p:cNvPr id="3" name="Marcador de contenido 2">
            <a:extLst>
              <a:ext uri="{FF2B5EF4-FFF2-40B4-BE49-F238E27FC236}">
                <a16:creationId xmlns:a16="http://schemas.microsoft.com/office/drawing/2014/main" id="{309FCF80-5A08-4135-9FEC-6B4BD0D17C22}"/>
              </a:ext>
            </a:extLst>
          </p:cNvPr>
          <p:cNvSpPr>
            <a:spLocks noGrp="1"/>
          </p:cNvSpPr>
          <p:nvPr>
            <p:ph idx="1"/>
          </p:nvPr>
        </p:nvSpPr>
        <p:spPr/>
        <p:txBody>
          <a:bodyPr>
            <a:normAutofit/>
          </a:bodyPr>
          <a:lstStyle/>
          <a:p>
            <a:r>
              <a:rPr lang="es-ES" dirty="0"/>
              <a:t>Rápido rendimiento de escala lineal: </a:t>
            </a:r>
            <a:r>
              <a:rPr lang="es-ES" dirty="0" err="1"/>
              <a:t>Cassandra</a:t>
            </a:r>
            <a:r>
              <a:rPr lang="es-ES" dirty="0"/>
              <a:t> es linealmente escalable, es decir, aumenta su rendimiento a medida que aumenta la cantidad de nodos en el clúster. Por lo tanto mantiene un tiempo de respuesta rápido.</a:t>
            </a:r>
          </a:p>
          <a:p>
            <a:r>
              <a:rPr lang="es-ES" dirty="0"/>
              <a:t>Almacenamiento de datos flexible: </a:t>
            </a:r>
            <a:r>
              <a:rPr lang="es-ES" dirty="0" err="1"/>
              <a:t>Cassandra</a:t>
            </a:r>
            <a:r>
              <a:rPr lang="es-ES" dirty="0"/>
              <a:t> se adapta a todos los formatos de datos posibles, incluidos: estructurados, semiestructurados y no estructurados. Puede adaptarse dinámicamente a los cambios en sus estructuras de datos según sus necesidades.</a:t>
            </a:r>
          </a:p>
        </p:txBody>
      </p:sp>
      <mc:AlternateContent xmlns:mc="http://schemas.openxmlformats.org/markup-compatibility/2006" xmlns:p14="http://schemas.microsoft.com/office/powerpoint/2010/main">
        <mc:Choice Requires="p14">
          <p:contentPart p14:bwMode="auto" r:id="rId2">
            <p14:nvContentPartPr>
              <p14:cNvPr id="4" name="Entrada de lápiz 3">
                <a:extLst>
                  <a:ext uri="{FF2B5EF4-FFF2-40B4-BE49-F238E27FC236}">
                    <a16:creationId xmlns:a16="http://schemas.microsoft.com/office/drawing/2014/main" id="{888A9A09-56B9-40B2-974E-83BA33F58661}"/>
                  </a:ext>
                </a:extLst>
              </p14:cNvPr>
              <p14:cNvContentPartPr/>
              <p14:nvPr/>
            </p14:nvContentPartPr>
            <p14:xfrm>
              <a:off x="6084303" y="1622647"/>
              <a:ext cx="28080" cy="3240"/>
            </p14:xfrm>
          </p:contentPart>
        </mc:Choice>
        <mc:Fallback xmlns="">
          <p:pic>
            <p:nvPicPr>
              <p:cNvPr id="4" name="Entrada de lápiz 3">
                <a:extLst>
                  <a:ext uri="{FF2B5EF4-FFF2-40B4-BE49-F238E27FC236}">
                    <a16:creationId xmlns:a16="http://schemas.microsoft.com/office/drawing/2014/main" id="{888A9A09-56B9-40B2-974E-83BA33F58661}"/>
                  </a:ext>
                </a:extLst>
              </p:cNvPr>
              <p:cNvPicPr/>
              <p:nvPr/>
            </p:nvPicPr>
            <p:blipFill>
              <a:blip r:embed="rId3"/>
              <a:stretch>
                <a:fillRect/>
              </a:stretch>
            </p:blipFill>
            <p:spPr>
              <a:xfrm>
                <a:off x="6021303" y="1559647"/>
                <a:ext cx="153720" cy="128880"/>
              </a:xfrm>
              <a:prstGeom prst="rect">
                <a:avLst/>
              </a:prstGeom>
            </p:spPr>
          </p:pic>
        </mc:Fallback>
      </mc:AlternateContent>
    </p:spTree>
    <p:extLst>
      <p:ext uri="{BB962C8B-B14F-4D97-AF65-F5344CB8AC3E}">
        <p14:creationId xmlns:p14="http://schemas.microsoft.com/office/powerpoint/2010/main" val="1086186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C55BED-0339-41CD-A520-B2D4B8D8751B}"/>
              </a:ext>
            </a:extLst>
          </p:cNvPr>
          <p:cNvSpPr>
            <a:spLocks noGrp="1"/>
          </p:cNvSpPr>
          <p:nvPr>
            <p:ph type="title"/>
          </p:nvPr>
        </p:nvSpPr>
        <p:spPr/>
        <p:txBody>
          <a:bodyPr/>
          <a:lstStyle/>
          <a:p>
            <a:r>
              <a:rPr lang="es-MX" dirty="0" err="1"/>
              <a:t>Features</a:t>
            </a:r>
            <a:r>
              <a:rPr lang="es-MX" dirty="0"/>
              <a:t> importantes</a:t>
            </a:r>
          </a:p>
        </p:txBody>
      </p:sp>
      <p:sp>
        <p:nvSpPr>
          <p:cNvPr id="3" name="Marcador de contenido 2">
            <a:extLst>
              <a:ext uri="{FF2B5EF4-FFF2-40B4-BE49-F238E27FC236}">
                <a16:creationId xmlns:a16="http://schemas.microsoft.com/office/drawing/2014/main" id="{FC61C505-1FAD-4836-A674-A2A62D89E066}"/>
              </a:ext>
            </a:extLst>
          </p:cNvPr>
          <p:cNvSpPr>
            <a:spLocks noGrp="1"/>
          </p:cNvSpPr>
          <p:nvPr>
            <p:ph idx="1"/>
          </p:nvPr>
        </p:nvSpPr>
        <p:spPr/>
        <p:txBody>
          <a:bodyPr/>
          <a:lstStyle/>
          <a:p>
            <a:r>
              <a:rPr lang="es-ES" dirty="0"/>
              <a:t>Fácil distribución de datos: </a:t>
            </a:r>
            <a:r>
              <a:rPr lang="es-ES" dirty="0" err="1"/>
              <a:t>Cassandra</a:t>
            </a:r>
            <a:r>
              <a:rPr lang="es-ES" dirty="0"/>
              <a:t> proporciona la flexibilidad para distribuir datos donde los necesite mediante la replicación de datos en varios centros de datos.</a:t>
            </a:r>
          </a:p>
          <a:p>
            <a:r>
              <a:rPr lang="es-ES" dirty="0"/>
              <a:t>Compatibilidad con transacciones: </a:t>
            </a:r>
            <a:r>
              <a:rPr lang="es-ES" dirty="0" err="1"/>
              <a:t>Cassandra</a:t>
            </a:r>
            <a:r>
              <a:rPr lang="es-ES" dirty="0"/>
              <a:t> admite propiedades como Atomicidad, Consistencia, Aislamiento y Durabilidad (ACID)</a:t>
            </a:r>
            <a:endParaRPr lang="es-MX" dirty="0"/>
          </a:p>
          <a:p>
            <a:r>
              <a:rPr lang="es-ES" dirty="0"/>
              <a:t>Escrituras rápidas: </a:t>
            </a:r>
            <a:r>
              <a:rPr lang="es-ES" dirty="0" err="1"/>
              <a:t>Cassandra</a:t>
            </a:r>
            <a:r>
              <a:rPr lang="es-ES" dirty="0"/>
              <a:t> se diseñó para ejecutarse en hardware básico económico. Realiza escrituras increíblemente rápidas y puede almacenar cientos de terabytes de datos, sin sacrificar la eficiencia de lectura. </a:t>
            </a:r>
            <a:endParaRPr lang="es-MX" dirty="0"/>
          </a:p>
        </p:txBody>
      </p:sp>
    </p:spTree>
    <p:extLst>
      <p:ext uri="{BB962C8B-B14F-4D97-AF65-F5344CB8AC3E}">
        <p14:creationId xmlns:p14="http://schemas.microsoft.com/office/powerpoint/2010/main" val="3195617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3FBC33-10A3-4993-89E0-839BCF49957B}"/>
              </a:ext>
            </a:extLst>
          </p:cNvPr>
          <p:cNvSpPr>
            <a:spLocks noGrp="1"/>
          </p:cNvSpPr>
          <p:nvPr>
            <p:ph type="title"/>
          </p:nvPr>
        </p:nvSpPr>
        <p:spPr/>
        <p:txBody>
          <a:bodyPr/>
          <a:lstStyle/>
          <a:p>
            <a:r>
              <a:rPr lang="es-MX" dirty="0"/>
              <a:t>Arquitectura de </a:t>
            </a:r>
            <a:r>
              <a:rPr lang="es-MX" dirty="0" err="1"/>
              <a:t>Cassandra</a:t>
            </a:r>
            <a:endParaRPr lang="es-MX" dirty="0"/>
          </a:p>
        </p:txBody>
      </p:sp>
      <p:sp>
        <p:nvSpPr>
          <p:cNvPr id="3" name="Marcador de texto 2">
            <a:extLst>
              <a:ext uri="{FF2B5EF4-FFF2-40B4-BE49-F238E27FC236}">
                <a16:creationId xmlns:a16="http://schemas.microsoft.com/office/drawing/2014/main" id="{D7B94C35-990D-439B-B88A-E58A3B6E5353}"/>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94581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D05F0-8433-430A-9CB9-1407ABDD4F1B}"/>
              </a:ext>
            </a:extLst>
          </p:cNvPr>
          <p:cNvSpPr>
            <a:spLocks noGrp="1"/>
          </p:cNvSpPr>
          <p:nvPr>
            <p:ph type="title"/>
          </p:nvPr>
        </p:nvSpPr>
        <p:spPr/>
        <p:txBody>
          <a:bodyPr/>
          <a:lstStyle/>
          <a:p>
            <a:r>
              <a:rPr lang="es-MX" dirty="0"/>
              <a:t>Recordemos: NoSQL</a:t>
            </a:r>
          </a:p>
        </p:txBody>
      </p:sp>
      <p:sp>
        <p:nvSpPr>
          <p:cNvPr id="3" name="Marcador de contenido 2">
            <a:extLst>
              <a:ext uri="{FF2B5EF4-FFF2-40B4-BE49-F238E27FC236}">
                <a16:creationId xmlns:a16="http://schemas.microsoft.com/office/drawing/2014/main" id="{47B7970B-32B2-4373-9ECB-51A9E373DB64}"/>
              </a:ext>
            </a:extLst>
          </p:cNvPr>
          <p:cNvSpPr>
            <a:spLocks noGrp="1"/>
          </p:cNvSpPr>
          <p:nvPr>
            <p:ph idx="1"/>
          </p:nvPr>
        </p:nvSpPr>
        <p:spPr/>
        <p:txBody>
          <a:bodyPr>
            <a:normAutofit lnSpcReduction="10000"/>
          </a:bodyPr>
          <a:lstStyle/>
          <a:p>
            <a:pPr marL="0" indent="0">
              <a:buNone/>
            </a:pPr>
            <a:r>
              <a:rPr lang="es-ES" dirty="0"/>
              <a:t>Una base de datos NoSQL (a veces llamada </a:t>
            </a:r>
            <a:r>
              <a:rPr lang="es-ES" dirty="0" err="1"/>
              <a:t>Not</a:t>
            </a:r>
            <a:r>
              <a:rPr lang="es-ES" dirty="0"/>
              <a:t> </a:t>
            </a:r>
            <a:r>
              <a:rPr lang="es-ES" dirty="0" err="1"/>
              <a:t>Only</a:t>
            </a:r>
            <a:r>
              <a:rPr lang="es-ES" dirty="0"/>
              <a:t> SQL) es una base de datos que proporciona un mecanismo para almacenar y recuperar datos distintos de las relaciones tabulares utilizadas en las bases de datos relacionales. </a:t>
            </a:r>
          </a:p>
          <a:p>
            <a:pPr marL="0" indent="0">
              <a:buNone/>
            </a:pPr>
            <a:r>
              <a:rPr lang="es-ES" dirty="0"/>
              <a:t>Estas bases de datos tienen esquemas flexibles, admiten una fácil replicación, tienen una API simple, eventualmente son consistentes y pueden manejar grandes cantidades de datos. </a:t>
            </a:r>
          </a:p>
          <a:p>
            <a:pPr marL="0" indent="0">
              <a:buNone/>
            </a:pPr>
            <a:r>
              <a:rPr lang="es-ES" dirty="0"/>
              <a:t>Las bases de datos </a:t>
            </a:r>
            <a:r>
              <a:rPr lang="es-ES" dirty="0" err="1"/>
              <a:t>NoSql</a:t>
            </a:r>
            <a:r>
              <a:rPr lang="es-ES" dirty="0"/>
              <a:t> utilizan diferentes estructuras de datos en comparación con las bases de datos relacionales. Hace que algunas operaciones sean más rápidas en NoSQL. La idoneidad de una base de datos NoSQL dada depende del problema que debe resolver. </a:t>
            </a:r>
          </a:p>
          <a:p>
            <a:pPr marL="0" indent="0">
              <a:buNone/>
            </a:pPr>
            <a:endParaRPr lang="es-ES" dirty="0"/>
          </a:p>
          <a:p>
            <a:pPr marL="0" indent="0">
              <a:buNone/>
            </a:pPr>
            <a:endParaRPr lang="es-MX" dirty="0"/>
          </a:p>
        </p:txBody>
      </p:sp>
      <mc:AlternateContent xmlns:mc="http://schemas.openxmlformats.org/markup-compatibility/2006">
        <mc:Choice xmlns:p14="http://schemas.microsoft.com/office/powerpoint/2010/main" Requires="p14">
          <p:contentPart p14:bwMode="auto" r:id="rId2">
            <p14:nvContentPartPr>
              <p14:cNvPr id="4" name="Entrada de lápiz 3">
                <a:extLst>
                  <a:ext uri="{FF2B5EF4-FFF2-40B4-BE49-F238E27FC236}">
                    <a16:creationId xmlns:a16="http://schemas.microsoft.com/office/drawing/2014/main" id="{79ABE3B3-8933-75B5-F67D-6E6D0E3339C2}"/>
                  </a:ext>
                </a:extLst>
              </p14:cNvPr>
              <p14:cNvContentPartPr/>
              <p14:nvPr/>
            </p14:nvContentPartPr>
            <p14:xfrm>
              <a:off x="8740672" y="1689126"/>
              <a:ext cx="360" cy="1800"/>
            </p14:xfrm>
          </p:contentPart>
        </mc:Choice>
        <mc:Fallback>
          <p:pic>
            <p:nvPicPr>
              <p:cNvPr id="4" name="Entrada de lápiz 3">
                <a:extLst>
                  <a:ext uri="{FF2B5EF4-FFF2-40B4-BE49-F238E27FC236}">
                    <a16:creationId xmlns:a16="http://schemas.microsoft.com/office/drawing/2014/main" id="{79ABE3B3-8933-75B5-F67D-6E6D0E3339C2}"/>
                  </a:ext>
                </a:extLst>
              </p:cNvPr>
              <p:cNvPicPr/>
              <p:nvPr/>
            </p:nvPicPr>
            <p:blipFill>
              <a:blip r:embed="rId3"/>
              <a:stretch>
                <a:fillRect/>
              </a:stretch>
            </p:blipFill>
            <p:spPr>
              <a:xfrm>
                <a:off x="8705032" y="1653486"/>
                <a:ext cx="7200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Entrada de lápiz 4">
                <a:extLst>
                  <a:ext uri="{FF2B5EF4-FFF2-40B4-BE49-F238E27FC236}">
                    <a16:creationId xmlns:a16="http://schemas.microsoft.com/office/drawing/2014/main" id="{B4CD6062-3FAC-26AC-9251-748CAFFC22DF}"/>
                  </a:ext>
                </a:extLst>
              </p14:cNvPr>
              <p14:cNvContentPartPr/>
              <p14:nvPr/>
            </p14:nvContentPartPr>
            <p14:xfrm>
              <a:off x="4966792" y="3253686"/>
              <a:ext cx="2559240" cy="163440"/>
            </p14:xfrm>
          </p:contentPart>
        </mc:Choice>
        <mc:Fallback>
          <p:pic>
            <p:nvPicPr>
              <p:cNvPr id="5" name="Entrada de lápiz 4">
                <a:extLst>
                  <a:ext uri="{FF2B5EF4-FFF2-40B4-BE49-F238E27FC236}">
                    <a16:creationId xmlns:a16="http://schemas.microsoft.com/office/drawing/2014/main" id="{B4CD6062-3FAC-26AC-9251-748CAFFC22DF}"/>
                  </a:ext>
                </a:extLst>
              </p:cNvPr>
              <p:cNvPicPr/>
              <p:nvPr/>
            </p:nvPicPr>
            <p:blipFill>
              <a:blip r:embed="rId5"/>
              <a:stretch>
                <a:fillRect/>
              </a:stretch>
            </p:blipFill>
            <p:spPr>
              <a:xfrm>
                <a:off x="4931152" y="3217686"/>
                <a:ext cx="2630880" cy="235080"/>
              </a:xfrm>
              <a:prstGeom prst="rect">
                <a:avLst/>
              </a:prstGeom>
            </p:spPr>
          </p:pic>
        </mc:Fallback>
      </mc:AlternateContent>
    </p:spTree>
    <p:extLst>
      <p:ext uri="{BB962C8B-B14F-4D97-AF65-F5344CB8AC3E}">
        <p14:creationId xmlns:p14="http://schemas.microsoft.com/office/powerpoint/2010/main" val="839808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8290F-38CF-4FBF-8687-A20BB9C300CA}"/>
              </a:ext>
            </a:extLst>
          </p:cNvPr>
          <p:cNvSpPr>
            <a:spLocks noGrp="1"/>
          </p:cNvSpPr>
          <p:nvPr>
            <p:ph type="title"/>
          </p:nvPr>
        </p:nvSpPr>
        <p:spPr/>
        <p:txBody>
          <a:bodyPr/>
          <a:lstStyle/>
          <a:p>
            <a:r>
              <a:rPr lang="es-MX" dirty="0"/>
              <a:t>Distribución de nodos en cluster</a:t>
            </a:r>
          </a:p>
        </p:txBody>
      </p:sp>
      <p:sp>
        <p:nvSpPr>
          <p:cNvPr id="3" name="Marcador de contenido 2">
            <a:extLst>
              <a:ext uri="{FF2B5EF4-FFF2-40B4-BE49-F238E27FC236}">
                <a16:creationId xmlns:a16="http://schemas.microsoft.com/office/drawing/2014/main" id="{E22EBB66-280B-4311-85E8-6BECEACAD25C}"/>
              </a:ext>
            </a:extLst>
          </p:cNvPr>
          <p:cNvSpPr>
            <a:spLocks noGrp="1"/>
          </p:cNvSpPr>
          <p:nvPr>
            <p:ph idx="1"/>
          </p:nvPr>
        </p:nvSpPr>
        <p:spPr/>
        <p:txBody>
          <a:bodyPr>
            <a:normAutofit/>
          </a:bodyPr>
          <a:lstStyle/>
          <a:p>
            <a:r>
              <a:rPr lang="es-ES" dirty="0" err="1"/>
              <a:t>Cassandra</a:t>
            </a:r>
            <a:r>
              <a:rPr lang="es-ES" dirty="0"/>
              <a:t> tiene un sistema distribuido peer-</a:t>
            </a:r>
            <a:r>
              <a:rPr lang="es-ES" dirty="0" err="1"/>
              <a:t>to</a:t>
            </a:r>
            <a:r>
              <a:rPr lang="es-ES" dirty="0"/>
              <a:t>-peer en sus nodos, y los datos se distribuyen entre todos los nodos en un clúster.</a:t>
            </a:r>
          </a:p>
          <a:p>
            <a:r>
              <a:rPr lang="es-ES" dirty="0"/>
              <a:t>Todos los nodos en un clúster juegan el mismo rol. Cada nodo es independiente y a la vez interconectado con otros nodos.</a:t>
            </a:r>
          </a:p>
          <a:p>
            <a:r>
              <a:rPr lang="es-ES" dirty="0"/>
              <a:t>Cada nodo en un clúster puede aceptar solicitudes de lectura y escritura, independientemente de dónde se encuentren realmente los datos en el clúster.</a:t>
            </a:r>
          </a:p>
          <a:p>
            <a:r>
              <a:rPr lang="es-ES" dirty="0"/>
              <a:t>Cuando un nodo deja de funcionar, las solicitudes de lectura/escritura se pueden atender desde otros nodos en la red. </a:t>
            </a:r>
            <a:endParaRPr lang="es-MX" dirty="0"/>
          </a:p>
        </p:txBody>
      </p:sp>
    </p:spTree>
    <p:extLst>
      <p:ext uri="{BB962C8B-B14F-4D97-AF65-F5344CB8AC3E}">
        <p14:creationId xmlns:p14="http://schemas.microsoft.com/office/powerpoint/2010/main" val="3902878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44C86B-44DC-47CB-90BA-3ADE9D236952}"/>
              </a:ext>
            </a:extLst>
          </p:cNvPr>
          <p:cNvSpPr>
            <a:spLocks noGrp="1"/>
          </p:cNvSpPr>
          <p:nvPr>
            <p:ph type="title"/>
          </p:nvPr>
        </p:nvSpPr>
        <p:spPr/>
        <p:txBody>
          <a:bodyPr/>
          <a:lstStyle/>
          <a:p>
            <a:r>
              <a:rPr lang="es-MX" dirty="0"/>
              <a:t>Replicación de datos</a:t>
            </a:r>
          </a:p>
        </p:txBody>
      </p:sp>
      <p:sp>
        <p:nvSpPr>
          <p:cNvPr id="3" name="Marcador de contenido 2">
            <a:extLst>
              <a:ext uri="{FF2B5EF4-FFF2-40B4-BE49-F238E27FC236}">
                <a16:creationId xmlns:a16="http://schemas.microsoft.com/office/drawing/2014/main" id="{7C58484E-C1AD-431F-A1D2-74C34ED9E868}"/>
              </a:ext>
            </a:extLst>
          </p:cNvPr>
          <p:cNvSpPr>
            <a:spLocks noGrp="1"/>
          </p:cNvSpPr>
          <p:nvPr>
            <p:ph idx="1"/>
          </p:nvPr>
        </p:nvSpPr>
        <p:spPr/>
        <p:txBody>
          <a:bodyPr/>
          <a:lstStyle/>
          <a:p>
            <a:r>
              <a:rPr lang="es-ES" dirty="0"/>
              <a:t>En </a:t>
            </a:r>
            <a:r>
              <a:rPr lang="es-ES" dirty="0" err="1"/>
              <a:t>Cassandra</a:t>
            </a:r>
            <a:r>
              <a:rPr lang="es-ES" dirty="0"/>
              <a:t>, uno o más de los nodos de un clúster actúan como réplicas de un dato determinado. Si se detecta que algunos de los nodos respondieron con un valor desactualizado, </a:t>
            </a:r>
            <a:r>
              <a:rPr lang="es-ES" dirty="0" err="1"/>
              <a:t>Cassandra</a:t>
            </a:r>
            <a:r>
              <a:rPr lang="es-ES" dirty="0"/>
              <a:t> devolverá el valor más reciente al cliente.</a:t>
            </a:r>
          </a:p>
          <a:p>
            <a:r>
              <a:rPr lang="es-ES" dirty="0"/>
              <a:t> Después de devolver el valor más reciente, </a:t>
            </a:r>
            <a:r>
              <a:rPr lang="es-ES" dirty="0" err="1"/>
              <a:t>Cassandra</a:t>
            </a:r>
            <a:r>
              <a:rPr lang="es-ES" dirty="0"/>
              <a:t> realiza una reparación de lectura en segundo plano para actualizar los valores obsoletos.</a:t>
            </a:r>
            <a:endParaRPr lang="es-MX" dirty="0"/>
          </a:p>
        </p:txBody>
      </p:sp>
    </p:spTree>
    <p:extLst>
      <p:ext uri="{BB962C8B-B14F-4D97-AF65-F5344CB8AC3E}">
        <p14:creationId xmlns:p14="http://schemas.microsoft.com/office/powerpoint/2010/main" val="3845122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0915472-805A-463A-936F-15378FD28DED}"/>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Replicación de datos</a:t>
            </a:r>
          </a:p>
        </p:txBody>
      </p:sp>
      <p:pic>
        <p:nvPicPr>
          <p:cNvPr id="5" name="Marcador de contenido 4">
            <a:extLst>
              <a:ext uri="{FF2B5EF4-FFF2-40B4-BE49-F238E27FC236}">
                <a16:creationId xmlns:a16="http://schemas.microsoft.com/office/drawing/2014/main" id="{BB46A835-8F25-445D-9F08-028B2C2F2546}"/>
              </a:ext>
            </a:extLst>
          </p:cNvPr>
          <p:cNvPicPr>
            <a:picLocks noGrp="1" noChangeAspect="1"/>
          </p:cNvPicPr>
          <p:nvPr>
            <p:ph idx="1"/>
          </p:nvPr>
        </p:nvPicPr>
        <p:blipFill>
          <a:blip r:embed="rId2"/>
          <a:stretch>
            <a:fillRect/>
          </a:stretch>
        </p:blipFill>
        <p:spPr>
          <a:xfrm>
            <a:off x="5303912" y="446540"/>
            <a:ext cx="6602150" cy="5578816"/>
          </a:xfrm>
          <a:prstGeom prst="rect">
            <a:avLst/>
          </a:prstGeom>
        </p:spPr>
      </p:pic>
      <p:sp>
        <p:nvSpPr>
          <p:cNvPr id="6" name="CuadroTexto 5">
            <a:extLst>
              <a:ext uri="{FF2B5EF4-FFF2-40B4-BE49-F238E27FC236}">
                <a16:creationId xmlns:a16="http://schemas.microsoft.com/office/drawing/2014/main" id="{3D5BD5E7-AE5A-4996-A55B-44808C713D2B}"/>
              </a:ext>
            </a:extLst>
          </p:cNvPr>
          <p:cNvSpPr txBox="1"/>
          <p:nvPr/>
        </p:nvSpPr>
        <p:spPr>
          <a:xfrm>
            <a:off x="479376" y="3717032"/>
            <a:ext cx="4176464" cy="3046988"/>
          </a:xfrm>
          <a:prstGeom prst="rect">
            <a:avLst/>
          </a:prstGeom>
          <a:noFill/>
        </p:spPr>
        <p:txBody>
          <a:bodyPr wrap="square" rtlCol="0">
            <a:spAutoFit/>
          </a:bodyPr>
          <a:lstStyle/>
          <a:p>
            <a:r>
              <a:rPr lang="es-ES" sz="2400" dirty="0" err="1"/>
              <a:t>Cassandra</a:t>
            </a:r>
            <a:r>
              <a:rPr lang="es-ES" sz="2400" dirty="0"/>
              <a:t> usa el protocolo </a:t>
            </a:r>
            <a:r>
              <a:rPr lang="es-ES" sz="2400" dirty="0" err="1"/>
              <a:t>Gossip</a:t>
            </a:r>
            <a:r>
              <a:rPr lang="es-ES" sz="2400" dirty="0"/>
              <a:t> en segundo plano para permitir que los nodos se comuniquen entre sí y detecten cualquier nodo defectuoso en el clúster.</a:t>
            </a:r>
          </a:p>
          <a:p>
            <a:r>
              <a:rPr lang="es-MX" sz="2400" dirty="0" err="1">
                <a:hlinkClick r:id="rId3"/>
              </a:rPr>
              <a:t>Gossip</a:t>
            </a:r>
            <a:r>
              <a:rPr lang="es-MX" sz="2400" dirty="0">
                <a:hlinkClick r:id="rId3"/>
              </a:rPr>
              <a:t> </a:t>
            </a:r>
            <a:r>
              <a:rPr lang="es-MX" sz="2400" dirty="0" err="1">
                <a:hlinkClick r:id="rId3"/>
              </a:rPr>
              <a:t>Dissemination</a:t>
            </a:r>
            <a:r>
              <a:rPr lang="es-MX" sz="2400" dirty="0">
                <a:hlinkClick r:id="rId3"/>
              </a:rPr>
              <a:t> (martinfowler.com)</a:t>
            </a:r>
            <a:r>
              <a:rPr lang="es-ES" sz="2400" dirty="0"/>
              <a:t> </a:t>
            </a:r>
            <a:endParaRPr lang="es-MX" sz="2400" dirty="0"/>
          </a:p>
        </p:txBody>
      </p:sp>
    </p:spTree>
    <p:extLst>
      <p:ext uri="{BB962C8B-B14F-4D97-AF65-F5344CB8AC3E}">
        <p14:creationId xmlns:p14="http://schemas.microsoft.com/office/powerpoint/2010/main" val="402759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4AAABC-4F3B-412A-9C0B-9E1BEA4999A7}"/>
              </a:ext>
            </a:extLst>
          </p:cNvPr>
          <p:cNvSpPr>
            <a:spLocks noGrp="1"/>
          </p:cNvSpPr>
          <p:nvPr>
            <p:ph type="title"/>
          </p:nvPr>
        </p:nvSpPr>
        <p:spPr/>
        <p:txBody>
          <a:bodyPr/>
          <a:lstStyle/>
          <a:p>
            <a:r>
              <a:rPr lang="es-MX" dirty="0"/>
              <a:t>Componentes de </a:t>
            </a:r>
            <a:r>
              <a:rPr lang="es-MX" dirty="0" err="1"/>
              <a:t>Cassandra</a:t>
            </a:r>
            <a:endParaRPr lang="es-MX" dirty="0"/>
          </a:p>
        </p:txBody>
      </p:sp>
      <p:sp>
        <p:nvSpPr>
          <p:cNvPr id="3" name="Marcador de contenido 2">
            <a:extLst>
              <a:ext uri="{FF2B5EF4-FFF2-40B4-BE49-F238E27FC236}">
                <a16:creationId xmlns:a16="http://schemas.microsoft.com/office/drawing/2014/main" id="{A2B4B2C5-0BAF-44ED-937B-144F084142F7}"/>
              </a:ext>
            </a:extLst>
          </p:cNvPr>
          <p:cNvSpPr>
            <a:spLocks noGrp="1"/>
          </p:cNvSpPr>
          <p:nvPr>
            <p:ph idx="1"/>
          </p:nvPr>
        </p:nvSpPr>
        <p:spPr/>
        <p:txBody>
          <a:bodyPr>
            <a:normAutofit fontScale="77500" lnSpcReduction="20000"/>
          </a:bodyPr>
          <a:lstStyle/>
          <a:p>
            <a:pPr marL="0" indent="0">
              <a:buNone/>
            </a:pPr>
            <a:r>
              <a:rPr lang="es-ES" dirty="0"/>
              <a:t>Nodo: Es el lugar donde se almacenan los datos.</a:t>
            </a:r>
          </a:p>
          <a:p>
            <a:pPr marL="0" indent="0">
              <a:buNone/>
            </a:pPr>
            <a:r>
              <a:rPr lang="es-ES" dirty="0"/>
              <a:t>Centro de datos: es una colección de nodos relacionados.</a:t>
            </a:r>
          </a:p>
          <a:p>
            <a:pPr marL="0" indent="0">
              <a:buNone/>
            </a:pPr>
            <a:r>
              <a:rPr lang="es-ES" dirty="0"/>
              <a:t>Clúster: un clúster es un componente que contiene uno o más centros de datos.</a:t>
            </a:r>
          </a:p>
          <a:p>
            <a:pPr marL="0" indent="0">
              <a:buNone/>
            </a:pPr>
            <a:r>
              <a:rPr lang="es-ES" dirty="0"/>
              <a:t>Registro de confirmación: el registro de confirmación es un mecanismo de recuperación de fallas en </a:t>
            </a:r>
            <a:r>
              <a:rPr lang="es-ES" dirty="0" err="1"/>
              <a:t>Cassandra</a:t>
            </a:r>
            <a:r>
              <a:rPr lang="es-ES" dirty="0"/>
              <a:t>. Cada operación de escritura se escribe en el registro de confirmación.</a:t>
            </a:r>
          </a:p>
          <a:p>
            <a:pPr marL="0" indent="0">
              <a:buNone/>
            </a:pPr>
            <a:r>
              <a:rPr lang="es-ES" dirty="0" err="1"/>
              <a:t>Mem</a:t>
            </a:r>
            <a:r>
              <a:rPr lang="es-ES" dirty="0"/>
              <a:t>-table: una </a:t>
            </a:r>
            <a:r>
              <a:rPr lang="es-ES" dirty="0" err="1"/>
              <a:t>mem</a:t>
            </a:r>
            <a:r>
              <a:rPr lang="es-ES" dirty="0"/>
              <a:t>-table es una estructura de datos residente en la memoria. Después del registro de confirmación, los datos se escribirán en la tabla </a:t>
            </a:r>
            <a:r>
              <a:rPr lang="es-ES" dirty="0" err="1"/>
              <a:t>mem</a:t>
            </a:r>
            <a:r>
              <a:rPr lang="es-ES" dirty="0"/>
              <a:t>. A veces, para una familia de una sola columna, habrá varias tablas de memoria.</a:t>
            </a:r>
          </a:p>
          <a:p>
            <a:pPr marL="0" indent="0">
              <a:buNone/>
            </a:pPr>
            <a:r>
              <a:rPr lang="es-ES" dirty="0" err="1"/>
              <a:t>SSTable</a:t>
            </a:r>
            <a:r>
              <a:rPr lang="es-ES" dirty="0"/>
              <a:t>: es un archivo de disco al que se descargan los datos de la tabla </a:t>
            </a:r>
            <a:r>
              <a:rPr lang="es-ES" dirty="0" err="1"/>
              <a:t>mem</a:t>
            </a:r>
            <a:r>
              <a:rPr lang="es-ES" dirty="0"/>
              <a:t> cuando su contenido alcanza un valor de umbral. </a:t>
            </a:r>
          </a:p>
          <a:p>
            <a:pPr marL="0" indent="0">
              <a:buNone/>
            </a:pPr>
            <a:r>
              <a:rPr lang="es-ES" dirty="0"/>
              <a:t>Filtro Bloom: estos no son más que algoritmos rápidos y no deterministas para probar si un elemento es miembro de un conjunto. Es un tipo especial de caché. Se accede a los filtros Bloom después de cada consulta. </a:t>
            </a:r>
          </a:p>
          <a:p>
            <a:pPr marL="0" indent="0">
              <a:buNone/>
            </a:pPr>
            <a:endParaRPr lang="es-MX" dirty="0"/>
          </a:p>
        </p:txBody>
      </p:sp>
    </p:spTree>
    <p:extLst>
      <p:ext uri="{BB962C8B-B14F-4D97-AF65-F5344CB8AC3E}">
        <p14:creationId xmlns:p14="http://schemas.microsoft.com/office/powerpoint/2010/main" val="486122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A6A675-7371-4203-A723-AA4AB50B3345}"/>
              </a:ext>
            </a:extLst>
          </p:cNvPr>
          <p:cNvSpPr>
            <a:spLocks noGrp="1"/>
          </p:cNvSpPr>
          <p:nvPr>
            <p:ph type="title"/>
          </p:nvPr>
        </p:nvSpPr>
        <p:spPr/>
        <p:txBody>
          <a:bodyPr/>
          <a:lstStyle/>
          <a:p>
            <a:r>
              <a:rPr lang="es-MX" dirty="0" err="1"/>
              <a:t>Cassandra</a:t>
            </a:r>
            <a:r>
              <a:rPr lang="es-MX" dirty="0"/>
              <a:t> </a:t>
            </a:r>
            <a:r>
              <a:rPr lang="es-MX" dirty="0" err="1"/>
              <a:t>Query</a:t>
            </a:r>
            <a:r>
              <a:rPr lang="es-MX" dirty="0"/>
              <a:t> Language</a:t>
            </a:r>
          </a:p>
        </p:txBody>
      </p:sp>
      <p:sp>
        <p:nvSpPr>
          <p:cNvPr id="3" name="Marcador de contenido 2">
            <a:extLst>
              <a:ext uri="{FF2B5EF4-FFF2-40B4-BE49-F238E27FC236}">
                <a16:creationId xmlns:a16="http://schemas.microsoft.com/office/drawing/2014/main" id="{FF7C3459-C498-44F5-A44D-84075F88BE10}"/>
              </a:ext>
            </a:extLst>
          </p:cNvPr>
          <p:cNvSpPr>
            <a:spLocks noGrp="1"/>
          </p:cNvSpPr>
          <p:nvPr>
            <p:ph idx="1"/>
          </p:nvPr>
        </p:nvSpPr>
        <p:spPr/>
        <p:txBody>
          <a:bodyPr/>
          <a:lstStyle/>
          <a:p>
            <a:r>
              <a:rPr lang="es-ES" dirty="0"/>
              <a:t>Los usuarios pueden acceder a </a:t>
            </a:r>
            <a:r>
              <a:rPr lang="es-ES" dirty="0" err="1"/>
              <a:t>Cassandra</a:t>
            </a:r>
            <a:r>
              <a:rPr lang="es-ES" dirty="0"/>
              <a:t> a través de sus nodos usando </a:t>
            </a:r>
            <a:r>
              <a:rPr lang="es-ES" dirty="0" err="1"/>
              <a:t>Cassandra</a:t>
            </a:r>
            <a:r>
              <a:rPr lang="es-ES" dirty="0"/>
              <a:t> </a:t>
            </a:r>
            <a:r>
              <a:rPr lang="es-ES" dirty="0" err="1"/>
              <a:t>Query</a:t>
            </a:r>
            <a:r>
              <a:rPr lang="es-ES" dirty="0"/>
              <a:t> </a:t>
            </a:r>
            <a:r>
              <a:rPr lang="es-ES" dirty="0" err="1"/>
              <a:t>Language</a:t>
            </a:r>
            <a:r>
              <a:rPr lang="es-ES" dirty="0"/>
              <a:t> (CQL). CQL trata la base de datos (</a:t>
            </a:r>
            <a:r>
              <a:rPr lang="es-ES" dirty="0" err="1"/>
              <a:t>Keyspace</a:t>
            </a:r>
            <a:r>
              <a:rPr lang="es-ES" dirty="0"/>
              <a:t>) como un contenedor de tablas. Los programadores usan </a:t>
            </a:r>
            <a:r>
              <a:rPr lang="es-ES" dirty="0" err="1"/>
              <a:t>cqlsh</a:t>
            </a:r>
            <a:r>
              <a:rPr lang="es-ES" dirty="0"/>
              <a:t>: un </a:t>
            </a:r>
            <a:r>
              <a:rPr lang="es-ES" dirty="0" err="1"/>
              <a:t>shell</a:t>
            </a:r>
            <a:r>
              <a:rPr lang="es-ES" dirty="0"/>
              <a:t> para trabajar con CQL o controladores de lenguaje de aplicación separados.</a:t>
            </a:r>
          </a:p>
          <a:p>
            <a:r>
              <a:rPr lang="es-ES" dirty="0"/>
              <a:t>Los clientes acceden a cualquiera de los nodos para sus operaciones de lectura y escritura. El nodo coordinador funge como proxy entre el cliente y los nodos que contienen los datos. </a:t>
            </a:r>
            <a:endParaRPr lang="es-MX" dirty="0"/>
          </a:p>
        </p:txBody>
      </p:sp>
    </p:spTree>
    <p:extLst>
      <p:ext uri="{BB962C8B-B14F-4D97-AF65-F5344CB8AC3E}">
        <p14:creationId xmlns:p14="http://schemas.microsoft.com/office/powerpoint/2010/main" val="2527729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995548-F792-48E1-A2D0-F9BC41DBD6E8}"/>
              </a:ext>
            </a:extLst>
          </p:cNvPr>
          <p:cNvSpPr>
            <a:spLocks noGrp="1"/>
          </p:cNvSpPr>
          <p:nvPr>
            <p:ph type="title"/>
          </p:nvPr>
        </p:nvSpPr>
        <p:spPr/>
        <p:txBody>
          <a:bodyPr/>
          <a:lstStyle/>
          <a:p>
            <a:r>
              <a:rPr lang="es-MX" dirty="0"/>
              <a:t>Operaciones de escritura</a:t>
            </a:r>
          </a:p>
        </p:txBody>
      </p:sp>
      <p:sp>
        <p:nvSpPr>
          <p:cNvPr id="3" name="Marcador de contenido 2">
            <a:extLst>
              <a:ext uri="{FF2B5EF4-FFF2-40B4-BE49-F238E27FC236}">
                <a16:creationId xmlns:a16="http://schemas.microsoft.com/office/drawing/2014/main" id="{2288DE15-3677-4CB1-B417-37A52CA9C5BA}"/>
              </a:ext>
            </a:extLst>
          </p:cNvPr>
          <p:cNvSpPr>
            <a:spLocks noGrp="1"/>
          </p:cNvSpPr>
          <p:nvPr>
            <p:ph idx="1"/>
          </p:nvPr>
        </p:nvSpPr>
        <p:spPr/>
        <p:txBody>
          <a:bodyPr/>
          <a:lstStyle/>
          <a:p>
            <a:r>
              <a:rPr lang="es-ES" dirty="0"/>
              <a:t>Cada actividad de escritura de los nodos es capturada por los registros de confirmación (</a:t>
            </a:r>
            <a:r>
              <a:rPr lang="es-ES" dirty="0" err="1"/>
              <a:t>commit</a:t>
            </a:r>
            <a:r>
              <a:rPr lang="es-ES" dirty="0"/>
              <a:t> log) escritos en los nodos. Posteriormente, los datos se capturan y </a:t>
            </a:r>
            <a:r>
              <a:rPr lang="es-ES" dirty="0" err="1"/>
              <a:t>almacenanen</a:t>
            </a:r>
            <a:r>
              <a:rPr lang="es-ES" dirty="0"/>
              <a:t> la </a:t>
            </a:r>
            <a:r>
              <a:rPr lang="es-ES" dirty="0" err="1"/>
              <a:t>mem_table</a:t>
            </a:r>
            <a:r>
              <a:rPr lang="es-ES" dirty="0"/>
              <a:t>.. </a:t>
            </a:r>
          </a:p>
          <a:p>
            <a:r>
              <a:rPr lang="es-ES" dirty="0"/>
              <a:t>Una vez que se llena esa tabla los datos se escriben al archivo </a:t>
            </a:r>
            <a:r>
              <a:rPr lang="es-ES" dirty="0" err="1"/>
              <a:t>Sstabel</a:t>
            </a:r>
            <a:r>
              <a:rPr lang="es-ES" dirty="0"/>
              <a:t>.</a:t>
            </a:r>
          </a:p>
          <a:p>
            <a:r>
              <a:rPr lang="es-ES" dirty="0"/>
              <a:t>Todas las escrituras se particionan y replican automáticamente en todo el clúster. </a:t>
            </a:r>
          </a:p>
          <a:p>
            <a:r>
              <a:rPr lang="es-ES" dirty="0" err="1"/>
              <a:t>Cassandra</a:t>
            </a:r>
            <a:r>
              <a:rPr lang="es-ES" dirty="0"/>
              <a:t> consolida periódicamente las </a:t>
            </a:r>
            <a:r>
              <a:rPr lang="es-ES" dirty="0" err="1"/>
              <a:t>SSTables</a:t>
            </a:r>
            <a:r>
              <a:rPr lang="es-ES" dirty="0"/>
              <a:t>, descartando datos innecesarios. </a:t>
            </a:r>
            <a:endParaRPr lang="es-MX" dirty="0"/>
          </a:p>
        </p:txBody>
      </p:sp>
    </p:spTree>
    <p:extLst>
      <p:ext uri="{BB962C8B-B14F-4D97-AF65-F5344CB8AC3E}">
        <p14:creationId xmlns:p14="http://schemas.microsoft.com/office/powerpoint/2010/main" val="17313035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22272D-3B6A-4C4C-8BDC-E01B62B82A42}"/>
              </a:ext>
            </a:extLst>
          </p:cNvPr>
          <p:cNvSpPr>
            <a:spLocks noGrp="1"/>
          </p:cNvSpPr>
          <p:nvPr>
            <p:ph type="title"/>
          </p:nvPr>
        </p:nvSpPr>
        <p:spPr/>
        <p:txBody>
          <a:bodyPr/>
          <a:lstStyle/>
          <a:p>
            <a:r>
              <a:rPr lang="es-MX" dirty="0"/>
              <a:t>Operaciones de lectura</a:t>
            </a:r>
          </a:p>
        </p:txBody>
      </p:sp>
      <p:sp>
        <p:nvSpPr>
          <p:cNvPr id="3" name="Marcador de contenido 2">
            <a:extLst>
              <a:ext uri="{FF2B5EF4-FFF2-40B4-BE49-F238E27FC236}">
                <a16:creationId xmlns:a16="http://schemas.microsoft.com/office/drawing/2014/main" id="{D465B1A6-0740-4EEF-B1DB-9E09BD8A104A}"/>
              </a:ext>
            </a:extLst>
          </p:cNvPr>
          <p:cNvSpPr>
            <a:spLocks noGrp="1"/>
          </p:cNvSpPr>
          <p:nvPr>
            <p:ph idx="1"/>
          </p:nvPr>
        </p:nvSpPr>
        <p:spPr/>
        <p:txBody>
          <a:bodyPr/>
          <a:lstStyle/>
          <a:p>
            <a:r>
              <a:rPr lang="es-ES" dirty="0"/>
              <a:t>Durante las operaciones de lectura, </a:t>
            </a:r>
            <a:r>
              <a:rPr lang="es-ES" dirty="0" err="1"/>
              <a:t>Cassandra</a:t>
            </a:r>
            <a:r>
              <a:rPr lang="es-ES" dirty="0"/>
              <a:t> obtiene valores de la tabla </a:t>
            </a:r>
            <a:r>
              <a:rPr lang="es-ES" dirty="0" err="1"/>
              <a:t>mem</a:t>
            </a:r>
            <a:r>
              <a:rPr lang="es-ES" dirty="0"/>
              <a:t> y verifica el filtro </a:t>
            </a:r>
            <a:r>
              <a:rPr lang="es-ES" dirty="0" err="1"/>
              <a:t>bloom</a:t>
            </a:r>
            <a:r>
              <a:rPr lang="es-ES" dirty="0"/>
              <a:t> para encontrar la </a:t>
            </a:r>
            <a:r>
              <a:rPr lang="es-ES" dirty="0" err="1"/>
              <a:t>SSTable</a:t>
            </a:r>
            <a:r>
              <a:rPr lang="es-ES" dirty="0"/>
              <a:t> adecuada que contenga los datos requeridos. </a:t>
            </a:r>
            <a:endParaRPr lang="es-MX" dirty="0"/>
          </a:p>
        </p:txBody>
      </p:sp>
      <p:grpSp>
        <p:nvGrpSpPr>
          <p:cNvPr id="7" name="Grupo 6">
            <a:extLst>
              <a:ext uri="{FF2B5EF4-FFF2-40B4-BE49-F238E27FC236}">
                <a16:creationId xmlns:a16="http://schemas.microsoft.com/office/drawing/2014/main" id="{7EDECFA6-1D8D-4B1B-B792-81C70C5192EE}"/>
              </a:ext>
            </a:extLst>
          </p:cNvPr>
          <p:cNvGrpSpPr/>
          <p:nvPr/>
        </p:nvGrpSpPr>
        <p:grpSpPr>
          <a:xfrm>
            <a:off x="9385503" y="2618767"/>
            <a:ext cx="265320" cy="568440"/>
            <a:chOff x="9385503" y="2618767"/>
            <a:chExt cx="265320" cy="568440"/>
          </a:xfrm>
        </p:grpSpPr>
        <mc:AlternateContent xmlns:mc="http://schemas.openxmlformats.org/markup-compatibility/2006" xmlns:p14="http://schemas.microsoft.com/office/powerpoint/2010/main">
          <mc:Choice Requires="p14">
            <p:contentPart p14:bwMode="auto" r:id="rId2">
              <p14:nvContentPartPr>
                <p14:cNvPr id="4" name="Entrada de lápiz 3">
                  <a:extLst>
                    <a:ext uri="{FF2B5EF4-FFF2-40B4-BE49-F238E27FC236}">
                      <a16:creationId xmlns:a16="http://schemas.microsoft.com/office/drawing/2014/main" id="{E3E00719-8ED2-405C-BEB6-B8E2800F209E}"/>
                    </a:ext>
                  </a:extLst>
                </p14:cNvPr>
                <p14:cNvContentPartPr/>
                <p14:nvPr/>
              </p14:nvContentPartPr>
              <p14:xfrm>
                <a:off x="9457503" y="2729647"/>
                <a:ext cx="193320" cy="457560"/>
              </p14:xfrm>
            </p:contentPart>
          </mc:Choice>
          <mc:Fallback xmlns="">
            <p:pic>
              <p:nvPicPr>
                <p:cNvPr id="4" name="Entrada de lápiz 3">
                  <a:extLst>
                    <a:ext uri="{FF2B5EF4-FFF2-40B4-BE49-F238E27FC236}">
                      <a16:creationId xmlns:a16="http://schemas.microsoft.com/office/drawing/2014/main" id="{E3E00719-8ED2-405C-BEB6-B8E2800F209E}"/>
                    </a:ext>
                  </a:extLst>
                </p:cNvPr>
                <p:cNvPicPr/>
                <p:nvPr/>
              </p:nvPicPr>
              <p:blipFill>
                <a:blip r:embed="rId3"/>
                <a:stretch>
                  <a:fillRect/>
                </a:stretch>
              </p:blipFill>
              <p:spPr>
                <a:xfrm>
                  <a:off x="9394863" y="2667007"/>
                  <a:ext cx="318960" cy="583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Entrada de lápiz 4">
                  <a:extLst>
                    <a:ext uri="{FF2B5EF4-FFF2-40B4-BE49-F238E27FC236}">
                      <a16:creationId xmlns:a16="http://schemas.microsoft.com/office/drawing/2014/main" id="{F38C590A-611A-4716-8E43-19F40CBA6C88}"/>
                    </a:ext>
                  </a:extLst>
                </p14:cNvPr>
                <p14:cNvContentPartPr/>
                <p14:nvPr/>
              </p14:nvContentPartPr>
              <p14:xfrm>
                <a:off x="9579183" y="2808487"/>
                <a:ext cx="3960" cy="1440"/>
              </p14:xfrm>
            </p:contentPart>
          </mc:Choice>
          <mc:Fallback xmlns="">
            <p:pic>
              <p:nvPicPr>
                <p:cNvPr id="5" name="Entrada de lápiz 4">
                  <a:extLst>
                    <a:ext uri="{FF2B5EF4-FFF2-40B4-BE49-F238E27FC236}">
                      <a16:creationId xmlns:a16="http://schemas.microsoft.com/office/drawing/2014/main" id="{F38C590A-611A-4716-8E43-19F40CBA6C88}"/>
                    </a:ext>
                  </a:extLst>
                </p:cNvPr>
                <p:cNvPicPr/>
                <p:nvPr/>
              </p:nvPicPr>
              <p:blipFill>
                <a:blip r:embed="rId5"/>
                <a:stretch>
                  <a:fillRect/>
                </a:stretch>
              </p:blipFill>
              <p:spPr>
                <a:xfrm>
                  <a:off x="9516183" y="2745847"/>
                  <a:ext cx="12960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Entrada de lápiz 5">
                  <a:extLst>
                    <a:ext uri="{FF2B5EF4-FFF2-40B4-BE49-F238E27FC236}">
                      <a16:creationId xmlns:a16="http://schemas.microsoft.com/office/drawing/2014/main" id="{E7206808-2722-40E4-83FD-BE39C21BBEEF}"/>
                    </a:ext>
                  </a:extLst>
                </p14:cNvPr>
                <p14:cNvContentPartPr/>
                <p14:nvPr/>
              </p14:nvContentPartPr>
              <p14:xfrm>
                <a:off x="9385503" y="2618767"/>
                <a:ext cx="242640" cy="312480"/>
              </p14:xfrm>
            </p:contentPart>
          </mc:Choice>
          <mc:Fallback xmlns="">
            <p:pic>
              <p:nvPicPr>
                <p:cNvPr id="6" name="Entrada de lápiz 5">
                  <a:extLst>
                    <a:ext uri="{FF2B5EF4-FFF2-40B4-BE49-F238E27FC236}">
                      <a16:creationId xmlns:a16="http://schemas.microsoft.com/office/drawing/2014/main" id="{E7206808-2722-40E4-83FD-BE39C21BBEEF}"/>
                    </a:ext>
                  </a:extLst>
                </p:cNvPr>
                <p:cNvPicPr/>
                <p:nvPr/>
              </p:nvPicPr>
              <p:blipFill>
                <a:blip r:embed="rId7"/>
                <a:stretch>
                  <a:fillRect/>
                </a:stretch>
              </p:blipFill>
              <p:spPr>
                <a:xfrm>
                  <a:off x="9322863" y="2556127"/>
                  <a:ext cx="368280" cy="438120"/>
                </a:xfrm>
                <a:prstGeom prst="rect">
                  <a:avLst/>
                </a:prstGeom>
              </p:spPr>
            </p:pic>
          </mc:Fallback>
        </mc:AlternateContent>
      </p:grpSp>
    </p:spTree>
    <p:extLst>
      <p:ext uri="{BB962C8B-B14F-4D97-AF65-F5344CB8AC3E}">
        <p14:creationId xmlns:p14="http://schemas.microsoft.com/office/powerpoint/2010/main" val="31365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38C123-F632-4BD5-AEC5-55FDCD32182A}"/>
              </a:ext>
            </a:extLst>
          </p:cNvPr>
          <p:cNvSpPr>
            <a:spLocks noGrp="1"/>
          </p:cNvSpPr>
          <p:nvPr>
            <p:ph type="title"/>
          </p:nvPr>
        </p:nvSpPr>
        <p:spPr/>
        <p:txBody>
          <a:bodyPr/>
          <a:lstStyle/>
          <a:p>
            <a:r>
              <a:rPr lang="es-MX" dirty="0"/>
              <a:t>Modelo de datos</a:t>
            </a:r>
          </a:p>
        </p:txBody>
      </p:sp>
      <p:sp>
        <p:nvSpPr>
          <p:cNvPr id="3" name="Marcador de contenido 2">
            <a:extLst>
              <a:ext uri="{FF2B5EF4-FFF2-40B4-BE49-F238E27FC236}">
                <a16:creationId xmlns:a16="http://schemas.microsoft.com/office/drawing/2014/main" id="{951D74B3-FA80-4B4D-B8ED-FF0926EE7146}"/>
              </a:ext>
            </a:extLst>
          </p:cNvPr>
          <p:cNvSpPr>
            <a:spLocks noGrp="1"/>
          </p:cNvSpPr>
          <p:nvPr>
            <p:ph idx="1"/>
          </p:nvPr>
        </p:nvSpPr>
        <p:spPr/>
        <p:txBody>
          <a:bodyPr/>
          <a:lstStyle/>
          <a:p>
            <a:r>
              <a:rPr lang="es-MX" dirty="0"/>
              <a:t>Cluster</a:t>
            </a:r>
          </a:p>
          <a:p>
            <a:r>
              <a:rPr lang="es-ES" dirty="0"/>
              <a:t>La base de datos de </a:t>
            </a:r>
            <a:r>
              <a:rPr lang="es-ES" dirty="0" err="1"/>
              <a:t>Cassandra</a:t>
            </a:r>
            <a:r>
              <a:rPr lang="es-ES" dirty="0"/>
              <a:t> se distribuye en varias máquinas que funcionan juntas. El contenedor más externo se conoce como el Clúster. Para el manejo de fallas, cada nodo contiene una réplica y, en caso de falla, la réplica se hace cargo. </a:t>
            </a:r>
            <a:r>
              <a:rPr lang="es-ES" dirty="0" err="1"/>
              <a:t>Cassandra</a:t>
            </a:r>
            <a:r>
              <a:rPr lang="es-ES" dirty="0"/>
              <a:t> organiza los nodos en un grupo, en formato de anillo, y les asigna datos. </a:t>
            </a:r>
            <a:endParaRPr lang="es-MX" dirty="0"/>
          </a:p>
        </p:txBody>
      </p:sp>
    </p:spTree>
    <p:extLst>
      <p:ext uri="{BB962C8B-B14F-4D97-AF65-F5344CB8AC3E}">
        <p14:creationId xmlns:p14="http://schemas.microsoft.com/office/powerpoint/2010/main" val="3154031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B1542B-A75B-402A-8AEF-16CBBF401AE5}"/>
              </a:ext>
            </a:extLst>
          </p:cNvPr>
          <p:cNvSpPr>
            <a:spLocks noGrp="1"/>
          </p:cNvSpPr>
          <p:nvPr>
            <p:ph type="title"/>
          </p:nvPr>
        </p:nvSpPr>
        <p:spPr/>
        <p:txBody>
          <a:bodyPr/>
          <a:lstStyle/>
          <a:p>
            <a:r>
              <a:rPr lang="es-MX" dirty="0"/>
              <a:t>Modelo de datos</a:t>
            </a:r>
          </a:p>
        </p:txBody>
      </p:sp>
      <p:sp>
        <p:nvSpPr>
          <p:cNvPr id="3" name="Marcador de contenido 2">
            <a:extLst>
              <a:ext uri="{FF2B5EF4-FFF2-40B4-BE49-F238E27FC236}">
                <a16:creationId xmlns:a16="http://schemas.microsoft.com/office/drawing/2014/main" id="{E6A05CB5-0C7E-4BBA-87D2-D520DE4A8C01}"/>
              </a:ext>
            </a:extLst>
          </p:cNvPr>
          <p:cNvSpPr>
            <a:spLocks noGrp="1"/>
          </p:cNvSpPr>
          <p:nvPr>
            <p:ph idx="1"/>
          </p:nvPr>
        </p:nvSpPr>
        <p:spPr/>
        <p:txBody>
          <a:bodyPr>
            <a:normAutofit fontScale="92500" lnSpcReduction="20000"/>
          </a:bodyPr>
          <a:lstStyle/>
          <a:p>
            <a:r>
              <a:rPr lang="es-MX" dirty="0" err="1"/>
              <a:t>Keyspace</a:t>
            </a:r>
            <a:endParaRPr lang="es-MX" dirty="0"/>
          </a:p>
          <a:p>
            <a:r>
              <a:rPr lang="es-ES" dirty="0" err="1"/>
              <a:t>Keyspace</a:t>
            </a:r>
            <a:r>
              <a:rPr lang="es-ES" dirty="0"/>
              <a:t> es el contenedor más externo para datos en </a:t>
            </a:r>
            <a:r>
              <a:rPr lang="es-ES" dirty="0" err="1"/>
              <a:t>Cassandra</a:t>
            </a:r>
            <a:r>
              <a:rPr lang="es-ES" dirty="0"/>
              <a:t>. Los atributos básicos de un </a:t>
            </a:r>
            <a:r>
              <a:rPr lang="es-ES" dirty="0" err="1"/>
              <a:t>Keyspace</a:t>
            </a:r>
            <a:r>
              <a:rPr lang="es-ES" dirty="0"/>
              <a:t> en </a:t>
            </a:r>
            <a:r>
              <a:rPr lang="es-ES" dirty="0" err="1"/>
              <a:t>Cassandra</a:t>
            </a:r>
            <a:r>
              <a:rPr lang="es-ES" dirty="0"/>
              <a:t> son:</a:t>
            </a:r>
          </a:p>
          <a:p>
            <a:r>
              <a:rPr lang="es-ES" dirty="0"/>
              <a:t> Factor de replicación: Es la cantidad de máquinas en el clúster que recibirán copias de los mismos datos.</a:t>
            </a:r>
          </a:p>
          <a:p>
            <a:r>
              <a:rPr lang="es-ES" dirty="0"/>
              <a:t>● Estrategia de colocación de réplicas: No es más que la estrategia de colocar réplicas en el ring. </a:t>
            </a:r>
          </a:p>
          <a:p>
            <a:r>
              <a:rPr lang="es-ES" dirty="0"/>
              <a:t>●Familias de columnas: </a:t>
            </a:r>
            <a:r>
              <a:rPr lang="es-ES" dirty="0" err="1"/>
              <a:t>Keyspace</a:t>
            </a:r>
            <a:r>
              <a:rPr lang="es-ES" dirty="0"/>
              <a:t> es un contenedor para una lista de una o más familias de columnas. Una familia de columnas, a su vez, es un contenedor de una colección de filas. Cada fila contiene columnas ordenadas. Las familias de columnas representan la estructura de sus datos. Cada </a:t>
            </a:r>
            <a:r>
              <a:rPr lang="es-ES" dirty="0" err="1"/>
              <a:t>keyspace</a:t>
            </a:r>
            <a:r>
              <a:rPr lang="es-ES" dirty="0"/>
              <a:t> tiene al menos una y, a menudo, muchas familias de columnas. </a:t>
            </a:r>
            <a:endParaRPr lang="es-MX" dirty="0"/>
          </a:p>
        </p:txBody>
      </p:sp>
    </p:spTree>
    <p:extLst>
      <p:ext uri="{BB962C8B-B14F-4D97-AF65-F5344CB8AC3E}">
        <p14:creationId xmlns:p14="http://schemas.microsoft.com/office/powerpoint/2010/main" val="1619531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68DBA09-8030-45BA-BCD2-40729B82A77B}"/>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Modelo de datos</a:t>
            </a:r>
          </a:p>
        </p:txBody>
      </p:sp>
      <p:pic>
        <p:nvPicPr>
          <p:cNvPr id="5" name="Marcador de contenido 4" descr="Imagen de la pantalla de un celular con letras&#10;&#10;Descripción generada automáticamente con confianza media">
            <a:extLst>
              <a:ext uri="{FF2B5EF4-FFF2-40B4-BE49-F238E27FC236}">
                <a16:creationId xmlns:a16="http://schemas.microsoft.com/office/drawing/2014/main" id="{D193B3BC-264B-4597-8062-E1B8F82BCA2C}"/>
              </a:ext>
            </a:extLst>
          </p:cNvPr>
          <p:cNvPicPr>
            <a:picLocks noGrp="1" noChangeAspect="1"/>
          </p:cNvPicPr>
          <p:nvPr>
            <p:ph idx="1"/>
          </p:nvPr>
        </p:nvPicPr>
        <p:blipFill>
          <a:blip r:embed="rId2"/>
          <a:stretch>
            <a:fillRect/>
          </a:stretch>
        </p:blipFill>
        <p:spPr>
          <a:xfrm>
            <a:off x="4207933" y="839481"/>
            <a:ext cx="7347537" cy="5180013"/>
          </a:xfrm>
          <a:prstGeom prst="rect">
            <a:avLst/>
          </a:prstGeom>
        </p:spPr>
      </p:pic>
    </p:spTree>
    <p:extLst>
      <p:ext uri="{BB962C8B-B14F-4D97-AF65-F5344CB8AC3E}">
        <p14:creationId xmlns:p14="http://schemas.microsoft.com/office/powerpoint/2010/main" val="21855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6A611-5F4C-91FA-1365-B237D67306E6}"/>
              </a:ext>
            </a:extLst>
          </p:cNvPr>
          <p:cNvSpPr>
            <a:spLocks noGrp="1"/>
          </p:cNvSpPr>
          <p:nvPr>
            <p:ph type="title"/>
          </p:nvPr>
        </p:nvSpPr>
        <p:spPr/>
        <p:txBody>
          <a:bodyPr/>
          <a:lstStyle/>
          <a:p>
            <a:r>
              <a:rPr lang="es-MX" dirty="0"/>
              <a:t>Una clasificación de modelos NOSQL</a:t>
            </a:r>
          </a:p>
        </p:txBody>
      </p:sp>
      <p:sp>
        <p:nvSpPr>
          <p:cNvPr id="3" name="Marcador de contenido 2">
            <a:extLst>
              <a:ext uri="{FF2B5EF4-FFF2-40B4-BE49-F238E27FC236}">
                <a16:creationId xmlns:a16="http://schemas.microsoft.com/office/drawing/2014/main" id="{9EE6A0D6-7738-52D5-0A14-19CEFDDD7EA3}"/>
              </a:ext>
            </a:extLst>
          </p:cNvPr>
          <p:cNvSpPr>
            <a:spLocks noGrp="1"/>
          </p:cNvSpPr>
          <p:nvPr>
            <p:ph idx="1"/>
          </p:nvPr>
        </p:nvSpPr>
        <p:spPr/>
        <p:txBody>
          <a:bodyPr/>
          <a:lstStyle/>
          <a:p>
            <a:r>
              <a:rPr lang="es-MX" dirty="0"/>
              <a:t>Key-</a:t>
            </a:r>
            <a:r>
              <a:rPr lang="es-MX" dirty="0" err="1"/>
              <a:t>value</a:t>
            </a:r>
            <a:r>
              <a:rPr lang="es-MX" dirty="0"/>
              <a:t> </a:t>
            </a:r>
            <a:r>
              <a:rPr lang="es-MX" dirty="0" err="1"/>
              <a:t>stores</a:t>
            </a:r>
            <a:endParaRPr lang="es-MX" dirty="0"/>
          </a:p>
          <a:p>
            <a:r>
              <a:rPr lang="es-MX" dirty="0" err="1"/>
              <a:t>Column</a:t>
            </a:r>
            <a:r>
              <a:rPr lang="es-MX" dirty="0"/>
              <a:t> </a:t>
            </a:r>
            <a:r>
              <a:rPr lang="es-MX" dirty="0" err="1"/>
              <a:t>stores</a:t>
            </a:r>
            <a:endParaRPr lang="es-MX" dirty="0"/>
          </a:p>
          <a:p>
            <a:r>
              <a:rPr lang="es-MX" dirty="0" err="1"/>
              <a:t>Document</a:t>
            </a:r>
            <a:r>
              <a:rPr lang="es-MX" dirty="0"/>
              <a:t> </a:t>
            </a:r>
            <a:r>
              <a:rPr lang="es-MX" dirty="0" err="1"/>
              <a:t>stores</a:t>
            </a:r>
            <a:endParaRPr lang="es-MX" dirty="0"/>
          </a:p>
          <a:p>
            <a:r>
              <a:rPr lang="es-MX" dirty="0" err="1"/>
              <a:t>Graph</a:t>
            </a:r>
            <a:r>
              <a:rPr lang="es-MX" dirty="0"/>
              <a:t> </a:t>
            </a:r>
            <a:r>
              <a:rPr lang="es-MX" dirty="0" err="1"/>
              <a:t>databases</a:t>
            </a:r>
            <a:endParaRPr lang="es-MX" dirty="0"/>
          </a:p>
          <a:p>
            <a:r>
              <a:rPr lang="es-MX" dirty="0" err="1"/>
              <a:t>Object</a:t>
            </a:r>
            <a:r>
              <a:rPr lang="es-MX" dirty="0"/>
              <a:t> </a:t>
            </a:r>
            <a:r>
              <a:rPr lang="es-MX" dirty="0" err="1"/>
              <a:t>databases</a:t>
            </a:r>
            <a:endParaRPr lang="es-MX" dirty="0"/>
          </a:p>
          <a:p>
            <a:r>
              <a:rPr lang="es-MX" dirty="0"/>
              <a:t>XML </a:t>
            </a:r>
            <a:r>
              <a:rPr lang="es-MX" dirty="0" err="1"/>
              <a:t>databases</a:t>
            </a:r>
            <a:endParaRPr lang="es-MX" dirty="0"/>
          </a:p>
          <a:p>
            <a:r>
              <a:rPr lang="es-MX" dirty="0" err="1"/>
              <a:t>Multimodel</a:t>
            </a:r>
            <a:r>
              <a:rPr lang="es-MX" dirty="0"/>
              <a:t> </a:t>
            </a:r>
            <a:r>
              <a:rPr lang="es-MX" dirty="0" err="1"/>
              <a:t>databases</a:t>
            </a:r>
            <a:endParaRPr lang="es-MX" dirty="0"/>
          </a:p>
        </p:txBody>
      </p:sp>
    </p:spTree>
    <p:extLst>
      <p:ext uri="{BB962C8B-B14F-4D97-AF65-F5344CB8AC3E}">
        <p14:creationId xmlns:p14="http://schemas.microsoft.com/office/powerpoint/2010/main" val="1955483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CF5268-7501-4FCB-8896-89B8F966EF5E}"/>
              </a:ext>
            </a:extLst>
          </p:cNvPr>
          <p:cNvSpPr>
            <a:spLocks noGrp="1"/>
          </p:cNvSpPr>
          <p:nvPr>
            <p:ph type="title"/>
          </p:nvPr>
        </p:nvSpPr>
        <p:spPr/>
        <p:txBody>
          <a:bodyPr/>
          <a:lstStyle/>
          <a:p>
            <a:r>
              <a:rPr lang="es-MX" dirty="0"/>
              <a:t>Modelo de datos</a:t>
            </a:r>
          </a:p>
        </p:txBody>
      </p:sp>
      <p:sp>
        <p:nvSpPr>
          <p:cNvPr id="3" name="Marcador de contenido 2">
            <a:extLst>
              <a:ext uri="{FF2B5EF4-FFF2-40B4-BE49-F238E27FC236}">
                <a16:creationId xmlns:a16="http://schemas.microsoft.com/office/drawing/2014/main" id="{E8591DC1-A357-4936-AE04-0154D5A3DC52}"/>
              </a:ext>
            </a:extLst>
          </p:cNvPr>
          <p:cNvSpPr>
            <a:spLocks noGrp="1"/>
          </p:cNvSpPr>
          <p:nvPr>
            <p:ph idx="1"/>
          </p:nvPr>
        </p:nvSpPr>
        <p:spPr/>
        <p:txBody>
          <a:bodyPr/>
          <a:lstStyle/>
          <a:p>
            <a:r>
              <a:rPr lang="es-MX" dirty="0" err="1"/>
              <a:t>Column</a:t>
            </a:r>
            <a:r>
              <a:rPr lang="es-MX" dirty="0"/>
              <a:t> </a:t>
            </a:r>
            <a:r>
              <a:rPr lang="es-MX" dirty="0" err="1"/>
              <a:t>Family</a:t>
            </a:r>
            <a:endParaRPr lang="es-MX" dirty="0"/>
          </a:p>
          <a:p>
            <a:r>
              <a:rPr lang="es-ES" dirty="0"/>
              <a:t>Una familia de columnas es un contenedor para una colección ordenada de filas. Cada fila, a su vez, es una colección ordenada de columnas. </a:t>
            </a:r>
          </a:p>
        </p:txBody>
      </p:sp>
    </p:spTree>
    <p:extLst>
      <p:ext uri="{BB962C8B-B14F-4D97-AF65-F5344CB8AC3E}">
        <p14:creationId xmlns:p14="http://schemas.microsoft.com/office/powerpoint/2010/main" val="601545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A49CC4-204A-4D20-8CEA-95071A007A4D}"/>
              </a:ext>
            </a:extLst>
          </p:cNvPr>
          <p:cNvSpPr>
            <a:spLocks noGrp="1"/>
          </p:cNvSpPr>
          <p:nvPr>
            <p:ph type="title"/>
          </p:nvPr>
        </p:nvSpPr>
        <p:spPr/>
        <p:txBody>
          <a:bodyPr/>
          <a:lstStyle/>
          <a:p>
            <a:r>
              <a:rPr lang="es-MX" dirty="0"/>
              <a:t>Modelo de datos: Columna</a:t>
            </a:r>
          </a:p>
        </p:txBody>
      </p:sp>
      <p:sp>
        <p:nvSpPr>
          <p:cNvPr id="3" name="Marcador de contenido 2">
            <a:extLst>
              <a:ext uri="{FF2B5EF4-FFF2-40B4-BE49-F238E27FC236}">
                <a16:creationId xmlns:a16="http://schemas.microsoft.com/office/drawing/2014/main" id="{78827DEF-22BF-4C25-B99B-4585E02DB95D}"/>
              </a:ext>
            </a:extLst>
          </p:cNvPr>
          <p:cNvSpPr>
            <a:spLocks noGrp="1"/>
          </p:cNvSpPr>
          <p:nvPr>
            <p:ph idx="1"/>
          </p:nvPr>
        </p:nvSpPr>
        <p:spPr>
          <a:xfrm>
            <a:off x="838200" y="1825625"/>
            <a:ext cx="5329808" cy="4351338"/>
          </a:xfrm>
        </p:spPr>
        <p:txBody>
          <a:bodyPr>
            <a:normAutofit lnSpcReduction="10000"/>
          </a:bodyPr>
          <a:lstStyle/>
          <a:p>
            <a:r>
              <a:rPr lang="es-ES" dirty="0"/>
              <a:t>Una columna es el elemento de dato más pequeño de </a:t>
            </a:r>
            <a:r>
              <a:rPr lang="es-ES" dirty="0" err="1"/>
              <a:t>Cassandra</a:t>
            </a:r>
            <a:r>
              <a:rPr lang="es-ES" dirty="0"/>
              <a:t>. Cada columna consiste de un nombre, el valor de la columna, un </a:t>
            </a:r>
            <a:r>
              <a:rPr lang="es-ES" dirty="0" err="1"/>
              <a:t>timestamp</a:t>
            </a:r>
            <a:r>
              <a:rPr lang="es-ES" dirty="0"/>
              <a:t> y un </a:t>
            </a:r>
            <a:r>
              <a:rPr lang="es-ES" dirty="0" err="1"/>
              <a:t>ttl</a:t>
            </a:r>
            <a:r>
              <a:rPr lang="es-ES" dirty="0"/>
              <a:t>.</a:t>
            </a:r>
          </a:p>
          <a:p>
            <a:r>
              <a:rPr lang="es-ES" dirty="0" err="1"/>
              <a:t>Timestamp</a:t>
            </a:r>
            <a:r>
              <a:rPr lang="es-ES" dirty="0"/>
              <a:t> para resolución de conflictos durante operaciones de escritura.</a:t>
            </a:r>
          </a:p>
          <a:p>
            <a:r>
              <a:rPr lang="es-ES" dirty="0"/>
              <a:t>TTL: valor opcional usado para marcar columnas que se eliminan después de expirar.</a:t>
            </a:r>
            <a:endParaRPr lang="es-MX" dirty="0"/>
          </a:p>
          <a:p>
            <a:endParaRPr lang="es-MX" dirty="0"/>
          </a:p>
        </p:txBody>
      </p:sp>
      <p:pic>
        <p:nvPicPr>
          <p:cNvPr id="5" name="Imagen 4">
            <a:extLst>
              <a:ext uri="{FF2B5EF4-FFF2-40B4-BE49-F238E27FC236}">
                <a16:creationId xmlns:a16="http://schemas.microsoft.com/office/drawing/2014/main" id="{13F22A28-CE7B-40F8-AA8D-FE86678F7C2B}"/>
              </a:ext>
            </a:extLst>
          </p:cNvPr>
          <p:cNvPicPr>
            <a:picLocks noChangeAspect="1"/>
          </p:cNvPicPr>
          <p:nvPr/>
        </p:nvPicPr>
        <p:blipFill>
          <a:blip r:embed="rId2"/>
          <a:stretch>
            <a:fillRect/>
          </a:stretch>
        </p:blipFill>
        <p:spPr>
          <a:xfrm>
            <a:off x="8256240" y="1052736"/>
            <a:ext cx="3575695" cy="5272366"/>
          </a:xfrm>
          <a:prstGeom prst="rect">
            <a:avLst/>
          </a:prstGeom>
        </p:spPr>
      </p:pic>
    </p:spTree>
    <p:extLst>
      <p:ext uri="{BB962C8B-B14F-4D97-AF65-F5344CB8AC3E}">
        <p14:creationId xmlns:p14="http://schemas.microsoft.com/office/powerpoint/2010/main" val="16836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D2602F-2C05-4C6A-9DA1-B218B2202057}"/>
              </a:ext>
            </a:extLst>
          </p:cNvPr>
          <p:cNvSpPr>
            <a:spLocks noGrp="1"/>
          </p:cNvSpPr>
          <p:nvPr>
            <p:ph type="title"/>
          </p:nvPr>
        </p:nvSpPr>
        <p:spPr/>
        <p:txBody>
          <a:bodyPr/>
          <a:lstStyle/>
          <a:p>
            <a:r>
              <a:rPr lang="es-MX" dirty="0"/>
              <a:t>Modelo de datos: Fila</a:t>
            </a:r>
          </a:p>
        </p:txBody>
      </p:sp>
      <p:sp>
        <p:nvSpPr>
          <p:cNvPr id="3" name="Marcador de contenido 2">
            <a:extLst>
              <a:ext uri="{FF2B5EF4-FFF2-40B4-BE49-F238E27FC236}">
                <a16:creationId xmlns:a16="http://schemas.microsoft.com/office/drawing/2014/main" id="{37FDFDBC-234D-43BB-A682-B88854B1A273}"/>
              </a:ext>
            </a:extLst>
          </p:cNvPr>
          <p:cNvSpPr>
            <a:spLocks noGrp="1"/>
          </p:cNvSpPr>
          <p:nvPr>
            <p:ph idx="1"/>
          </p:nvPr>
        </p:nvSpPr>
        <p:spPr>
          <a:xfrm>
            <a:off x="838200" y="1825625"/>
            <a:ext cx="3169568" cy="4351338"/>
          </a:xfrm>
        </p:spPr>
        <p:txBody>
          <a:bodyPr>
            <a:normAutofit fontScale="92500"/>
          </a:bodyPr>
          <a:lstStyle/>
          <a:p>
            <a:r>
              <a:rPr lang="es-MX" dirty="0"/>
              <a:t>Cada fila consiste de una llave de la fila (su llave primaria y un conjunto de columnas. Cada fila puede tener diferentes nombres de columnas (orientado a filas y orientado a columnas)</a:t>
            </a:r>
          </a:p>
        </p:txBody>
      </p:sp>
      <p:pic>
        <p:nvPicPr>
          <p:cNvPr id="5" name="Imagen 4">
            <a:extLst>
              <a:ext uri="{FF2B5EF4-FFF2-40B4-BE49-F238E27FC236}">
                <a16:creationId xmlns:a16="http://schemas.microsoft.com/office/drawing/2014/main" id="{48926DF9-7320-47F8-AF2D-4DB4BAB87AE8}"/>
              </a:ext>
            </a:extLst>
          </p:cNvPr>
          <p:cNvPicPr>
            <a:picLocks noChangeAspect="1"/>
          </p:cNvPicPr>
          <p:nvPr/>
        </p:nvPicPr>
        <p:blipFill>
          <a:blip r:embed="rId2"/>
          <a:stretch>
            <a:fillRect/>
          </a:stretch>
        </p:blipFill>
        <p:spPr>
          <a:xfrm>
            <a:off x="5900104" y="1825625"/>
            <a:ext cx="5478529" cy="3896097"/>
          </a:xfrm>
          <a:prstGeom prst="rect">
            <a:avLst/>
          </a:prstGeom>
        </p:spPr>
      </p:pic>
    </p:spTree>
    <p:extLst>
      <p:ext uri="{BB962C8B-B14F-4D97-AF65-F5344CB8AC3E}">
        <p14:creationId xmlns:p14="http://schemas.microsoft.com/office/powerpoint/2010/main" val="29316612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56C11F-08BF-462A-8CE2-88DE97C3E31B}"/>
              </a:ext>
            </a:extLst>
          </p:cNvPr>
          <p:cNvSpPr>
            <a:spLocks noGrp="1"/>
          </p:cNvSpPr>
          <p:nvPr>
            <p:ph type="title"/>
          </p:nvPr>
        </p:nvSpPr>
        <p:spPr/>
        <p:txBody>
          <a:bodyPr/>
          <a:lstStyle/>
          <a:p>
            <a:r>
              <a:rPr lang="es-MX" dirty="0"/>
              <a:t>Modelo de datos: Familia de columnas</a:t>
            </a:r>
          </a:p>
        </p:txBody>
      </p:sp>
      <p:sp>
        <p:nvSpPr>
          <p:cNvPr id="3" name="Marcador de contenido 2">
            <a:extLst>
              <a:ext uri="{FF2B5EF4-FFF2-40B4-BE49-F238E27FC236}">
                <a16:creationId xmlns:a16="http://schemas.microsoft.com/office/drawing/2014/main" id="{0E45D38B-05F2-4167-9D34-9B18ABEC9023}"/>
              </a:ext>
            </a:extLst>
          </p:cNvPr>
          <p:cNvSpPr>
            <a:spLocks noGrp="1"/>
          </p:cNvSpPr>
          <p:nvPr>
            <p:ph idx="1"/>
          </p:nvPr>
        </p:nvSpPr>
        <p:spPr>
          <a:xfrm>
            <a:off x="838200" y="1825625"/>
            <a:ext cx="4465712" cy="4351338"/>
          </a:xfrm>
        </p:spPr>
        <p:txBody>
          <a:bodyPr>
            <a:normAutofit fontScale="92500" lnSpcReduction="10000"/>
          </a:bodyPr>
          <a:lstStyle/>
          <a:p>
            <a:r>
              <a:rPr lang="es-ES" dirty="0"/>
              <a:t>Una llave de fila en la familia de columnas debe ser única y usarse para identificar filas. Aunque no es lo mismo, la familia de columnas puede ser análoga a una tabla en una base de datos relacional. Las familias de columnas brindan una mayor flexibilidad al permitir diferentes columnas en diferentes filas. </a:t>
            </a:r>
            <a:endParaRPr lang="es-MX" dirty="0"/>
          </a:p>
        </p:txBody>
      </p:sp>
      <p:pic>
        <p:nvPicPr>
          <p:cNvPr id="5" name="Imagen 4">
            <a:extLst>
              <a:ext uri="{FF2B5EF4-FFF2-40B4-BE49-F238E27FC236}">
                <a16:creationId xmlns:a16="http://schemas.microsoft.com/office/drawing/2014/main" id="{4E304E8A-A68C-415B-95C1-7581FF7912A7}"/>
              </a:ext>
            </a:extLst>
          </p:cNvPr>
          <p:cNvPicPr>
            <a:picLocks noChangeAspect="1"/>
          </p:cNvPicPr>
          <p:nvPr/>
        </p:nvPicPr>
        <p:blipFill>
          <a:blip r:embed="rId2"/>
          <a:stretch>
            <a:fillRect/>
          </a:stretch>
        </p:blipFill>
        <p:spPr>
          <a:xfrm>
            <a:off x="6023992" y="1741401"/>
            <a:ext cx="5558292" cy="4519786"/>
          </a:xfrm>
          <a:prstGeom prst="rect">
            <a:avLst/>
          </a:prstGeom>
        </p:spPr>
      </p:pic>
    </p:spTree>
    <p:extLst>
      <p:ext uri="{BB962C8B-B14F-4D97-AF65-F5344CB8AC3E}">
        <p14:creationId xmlns:p14="http://schemas.microsoft.com/office/powerpoint/2010/main" val="18477803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299F46-A67F-43A5-81A4-7001E104F106}"/>
              </a:ext>
            </a:extLst>
          </p:cNvPr>
          <p:cNvSpPr>
            <a:spLocks noGrp="1"/>
          </p:cNvSpPr>
          <p:nvPr>
            <p:ph type="title"/>
          </p:nvPr>
        </p:nvSpPr>
        <p:spPr/>
        <p:txBody>
          <a:bodyPr/>
          <a:lstStyle/>
          <a:p>
            <a:r>
              <a:rPr lang="es-MX" dirty="0"/>
              <a:t>Modelo de datos: </a:t>
            </a:r>
            <a:r>
              <a:rPr lang="es-MX" dirty="0" err="1"/>
              <a:t>Keyspace</a:t>
            </a:r>
            <a:endParaRPr lang="es-MX" dirty="0"/>
          </a:p>
        </p:txBody>
      </p:sp>
      <p:sp>
        <p:nvSpPr>
          <p:cNvPr id="3" name="Marcador de contenido 2">
            <a:extLst>
              <a:ext uri="{FF2B5EF4-FFF2-40B4-BE49-F238E27FC236}">
                <a16:creationId xmlns:a16="http://schemas.microsoft.com/office/drawing/2014/main" id="{97F12355-6552-4B52-A66F-C005641AAA43}"/>
              </a:ext>
            </a:extLst>
          </p:cNvPr>
          <p:cNvSpPr>
            <a:spLocks noGrp="1"/>
          </p:cNvSpPr>
          <p:nvPr>
            <p:ph idx="1"/>
          </p:nvPr>
        </p:nvSpPr>
        <p:spPr>
          <a:xfrm>
            <a:off x="838200" y="1825625"/>
            <a:ext cx="6193904" cy="4351338"/>
          </a:xfrm>
        </p:spPr>
        <p:txBody>
          <a:bodyPr/>
          <a:lstStyle/>
          <a:p>
            <a:r>
              <a:rPr lang="es-ES" dirty="0"/>
              <a:t>El espacio de claves o llave es el elemento del modelo de datos más externo, un contenedor para una colección de familias de columnas y una familia de super columnas. </a:t>
            </a:r>
            <a:endParaRPr lang="es-MX" dirty="0"/>
          </a:p>
        </p:txBody>
      </p:sp>
      <p:pic>
        <p:nvPicPr>
          <p:cNvPr id="5" name="Imagen 4">
            <a:extLst>
              <a:ext uri="{FF2B5EF4-FFF2-40B4-BE49-F238E27FC236}">
                <a16:creationId xmlns:a16="http://schemas.microsoft.com/office/drawing/2014/main" id="{3A52CFF2-DCB1-4159-970B-A24758DCABF0}"/>
              </a:ext>
            </a:extLst>
          </p:cNvPr>
          <p:cNvPicPr>
            <a:picLocks noChangeAspect="1"/>
          </p:cNvPicPr>
          <p:nvPr/>
        </p:nvPicPr>
        <p:blipFill>
          <a:blip r:embed="rId2"/>
          <a:stretch>
            <a:fillRect/>
          </a:stretch>
        </p:blipFill>
        <p:spPr>
          <a:xfrm>
            <a:off x="7680176" y="1340768"/>
            <a:ext cx="4177906" cy="4615978"/>
          </a:xfrm>
          <a:prstGeom prst="rect">
            <a:avLst/>
          </a:prstGeom>
        </p:spPr>
      </p:pic>
    </p:spTree>
    <p:extLst>
      <p:ext uri="{BB962C8B-B14F-4D97-AF65-F5344CB8AC3E}">
        <p14:creationId xmlns:p14="http://schemas.microsoft.com/office/powerpoint/2010/main" val="31782769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6E3961-54E8-4F4D-BC93-3CD5D14A4F65}"/>
              </a:ext>
            </a:extLst>
          </p:cNvPr>
          <p:cNvSpPr>
            <a:spLocks noGrp="1"/>
          </p:cNvSpPr>
          <p:nvPr>
            <p:ph type="title"/>
          </p:nvPr>
        </p:nvSpPr>
        <p:spPr/>
        <p:txBody>
          <a:bodyPr/>
          <a:lstStyle/>
          <a:p>
            <a:r>
              <a:rPr lang="es-MX" dirty="0"/>
              <a:t>Modelo de datos: </a:t>
            </a:r>
            <a:r>
              <a:rPr lang="es-MX" dirty="0" err="1"/>
              <a:t>keyspace</a:t>
            </a:r>
            <a:r>
              <a:rPr lang="es-MX" dirty="0"/>
              <a:t> y el esquema</a:t>
            </a:r>
          </a:p>
        </p:txBody>
      </p:sp>
      <p:sp>
        <p:nvSpPr>
          <p:cNvPr id="3" name="Marcador de contenido 2">
            <a:extLst>
              <a:ext uri="{FF2B5EF4-FFF2-40B4-BE49-F238E27FC236}">
                <a16:creationId xmlns:a16="http://schemas.microsoft.com/office/drawing/2014/main" id="{2EB83FCE-E519-464E-9238-685B632A0A45}"/>
              </a:ext>
            </a:extLst>
          </p:cNvPr>
          <p:cNvSpPr>
            <a:spLocks noGrp="1"/>
          </p:cNvSpPr>
          <p:nvPr>
            <p:ph idx="1"/>
          </p:nvPr>
        </p:nvSpPr>
        <p:spPr/>
        <p:txBody>
          <a:bodyPr/>
          <a:lstStyle/>
          <a:p>
            <a:r>
              <a:rPr lang="es-ES" dirty="0"/>
              <a:t>Un espacio de claves es análogo a un esquema o base de datos en un modelo relacional. </a:t>
            </a:r>
          </a:p>
          <a:p>
            <a:r>
              <a:rPr lang="es-ES" dirty="0"/>
              <a:t>Cada clúster de </a:t>
            </a:r>
            <a:r>
              <a:rPr lang="es-ES" dirty="0" err="1"/>
              <a:t>Cassandra</a:t>
            </a:r>
            <a:r>
              <a:rPr lang="es-ES" dirty="0"/>
              <a:t> tiene un espacio de claves del sistema para almacenar metadatos de todo el sistema. </a:t>
            </a:r>
            <a:r>
              <a:rPr lang="es-ES" dirty="0" err="1"/>
              <a:t>Keyspace</a:t>
            </a:r>
            <a:r>
              <a:rPr lang="es-ES" dirty="0"/>
              <a:t> contiene configuraciones de replicación que controlan cómo se distribuyen y replican los datos en los clústeres. Por lo general, un clúster solo contiene un espacio de claves, pero un clúster puede contener más de un espacio de claves. </a:t>
            </a:r>
            <a:endParaRPr lang="es-MX" dirty="0"/>
          </a:p>
        </p:txBody>
      </p:sp>
    </p:spTree>
    <p:extLst>
      <p:ext uri="{BB962C8B-B14F-4D97-AF65-F5344CB8AC3E}">
        <p14:creationId xmlns:p14="http://schemas.microsoft.com/office/powerpoint/2010/main" val="16942832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0B7204-95C4-4512-8F4F-95511EC25C4C}"/>
              </a:ext>
            </a:extLst>
          </p:cNvPr>
          <p:cNvSpPr>
            <a:spLocks noGrp="1"/>
          </p:cNvSpPr>
          <p:nvPr>
            <p:ph type="title"/>
          </p:nvPr>
        </p:nvSpPr>
        <p:spPr/>
        <p:txBody>
          <a:bodyPr/>
          <a:lstStyle/>
          <a:p>
            <a:r>
              <a:rPr lang="es-MX" dirty="0"/>
              <a:t>Modelo de datos: super columna y familia de super columnas</a:t>
            </a:r>
          </a:p>
        </p:txBody>
      </p:sp>
      <p:sp>
        <p:nvSpPr>
          <p:cNvPr id="3" name="Marcador de contenido 2">
            <a:extLst>
              <a:ext uri="{FF2B5EF4-FFF2-40B4-BE49-F238E27FC236}">
                <a16:creationId xmlns:a16="http://schemas.microsoft.com/office/drawing/2014/main" id="{637594C1-3985-4F1F-8EA3-15EA5B79B52D}"/>
              </a:ext>
            </a:extLst>
          </p:cNvPr>
          <p:cNvSpPr>
            <a:spLocks noGrp="1"/>
          </p:cNvSpPr>
          <p:nvPr>
            <p:ph idx="1"/>
          </p:nvPr>
        </p:nvSpPr>
        <p:spPr>
          <a:xfrm>
            <a:off x="838200" y="1825625"/>
            <a:ext cx="4105672" cy="4351338"/>
          </a:xfrm>
        </p:spPr>
        <p:txBody>
          <a:bodyPr/>
          <a:lstStyle/>
          <a:p>
            <a:r>
              <a:rPr lang="en-US" dirty="0"/>
              <a:t>Una super </a:t>
            </a:r>
            <a:r>
              <a:rPr lang="en-US" dirty="0" err="1"/>
              <a:t>columna</a:t>
            </a:r>
            <a:r>
              <a:rPr lang="en-US" dirty="0"/>
              <a:t> </a:t>
            </a:r>
            <a:r>
              <a:rPr lang="en-US" dirty="0" err="1"/>
              <a:t>consiste</a:t>
            </a:r>
            <a:r>
              <a:rPr lang="en-US" dirty="0"/>
              <a:t> de dos o </a:t>
            </a:r>
            <a:r>
              <a:rPr lang="en-US" dirty="0" err="1"/>
              <a:t>más</a:t>
            </a:r>
            <a:r>
              <a:rPr lang="en-US" dirty="0"/>
              <a:t> </a:t>
            </a:r>
            <a:r>
              <a:rPr lang="en-US" dirty="0" err="1"/>
              <a:t>columnas</a:t>
            </a:r>
            <a:r>
              <a:rPr lang="en-US" dirty="0"/>
              <a:t> y la </a:t>
            </a:r>
            <a:r>
              <a:rPr lang="en-US" dirty="0" err="1"/>
              <a:t>familia</a:t>
            </a:r>
            <a:r>
              <a:rPr lang="en-US" dirty="0"/>
              <a:t> de super </a:t>
            </a:r>
            <a:r>
              <a:rPr lang="en-US" dirty="0" err="1"/>
              <a:t>columnas</a:t>
            </a:r>
            <a:r>
              <a:rPr lang="en-US" dirty="0"/>
              <a:t> es una </a:t>
            </a:r>
            <a:r>
              <a:rPr lang="en-US" dirty="0" err="1"/>
              <a:t>colección</a:t>
            </a:r>
            <a:r>
              <a:rPr lang="en-US" dirty="0"/>
              <a:t> de super </a:t>
            </a:r>
            <a:r>
              <a:rPr lang="en-US" dirty="0" err="1"/>
              <a:t>columnas</a:t>
            </a:r>
            <a:r>
              <a:rPr lang="en-US" dirty="0"/>
              <a:t>.</a:t>
            </a:r>
            <a:endParaRPr lang="es-MX" dirty="0"/>
          </a:p>
        </p:txBody>
      </p:sp>
      <p:pic>
        <p:nvPicPr>
          <p:cNvPr id="5" name="Imagen 4">
            <a:extLst>
              <a:ext uri="{FF2B5EF4-FFF2-40B4-BE49-F238E27FC236}">
                <a16:creationId xmlns:a16="http://schemas.microsoft.com/office/drawing/2014/main" id="{FD5E5F87-9468-478C-A938-C3F0D1DAED31}"/>
              </a:ext>
            </a:extLst>
          </p:cNvPr>
          <p:cNvPicPr>
            <a:picLocks noChangeAspect="1"/>
          </p:cNvPicPr>
          <p:nvPr/>
        </p:nvPicPr>
        <p:blipFill>
          <a:blip r:embed="rId2"/>
          <a:stretch>
            <a:fillRect/>
          </a:stretch>
        </p:blipFill>
        <p:spPr>
          <a:xfrm>
            <a:off x="6600056" y="1684810"/>
            <a:ext cx="4543745" cy="4463206"/>
          </a:xfrm>
          <a:prstGeom prst="rect">
            <a:avLst/>
          </a:prstGeom>
        </p:spPr>
      </p:pic>
    </p:spTree>
    <p:extLst>
      <p:ext uri="{BB962C8B-B14F-4D97-AF65-F5344CB8AC3E}">
        <p14:creationId xmlns:p14="http://schemas.microsoft.com/office/powerpoint/2010/main" val="3247744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51236-962E-43FF-8AFC-15DFCEFF6E2F}"/>
              </a:ext>
            </a:extLst>
          </p:cNvPr>
          <p:cNvSpPr>
            <a:spLocks noGrp="1"/>
          </p:cNvSpPr>
          <p:nvPr>
            <p:ph type="title"/>
          </p:nvPr>
        </p:nvSpPr>
        <p:spPr/>
        <p:txBody>
          <a:bodyPr/>
          <a:lstStyle/>
          <a:p>
            <a:r>
              <a:rPr lang="es-MX" dirty="0" err="1"/>
              <a:t>Cassandra’s</a:t>
            </a:r>
            <a:r>
              <a:rPr lang="es-MX" dirty="0"/>
              <a:t> Data </a:t>
            </a:r>
            <a:r>
              <a:rPr lang="es-MX" dirty="0" err="1"/>
              <a:t>Model</a:t>
            </a:r>
            <a:endParaRPr lang="es-MX" dirty="0"/>
          </a:p>
        </p:txBody>
      </p:sp>
      <p:sp>
        <p:nvSpPr>
          <p:cNvPr id="3" name="Marcador de contenido 2">
            <a:extLst>
              <a:ext uri="{FF2B5EF4-FFF2-40B4-BE49-F238E27FC236}">
                <a16:creationId xmlns:a16="http://schemas.microsoft.com/office/drawing/2014/main" id="{AB7983E5-A1B0-D244-436D-90593210ED72}"/>
              </a:ext>
            </a:extLst>
          </p:cNvPr>
          <p:cNvSpPr>
            <a:spLocks noGrp="1"/>
          </p:cNvSpPr>
          <p:nvPr>
            <p:ph idx="1"/>
          </p:nvPr>
        </p:nvSpPr>
        <p:spPr/>
        <p:txBody>
          <a:bodyPr/>
          <a:lstStyle/>
          <a:p>
            <a:r>
              <a:rPr lang="en-US" dirty="0"/>
              <a:t>In this section, we’ll take a bottom-up approach to understanding Cassandra’s data model.</a:t>
            </a:r>
            <a:endParaRPr lang="es-MX" dirty="0"/>
          </a:p>
        </p:txBody>
      </p:sp>
    </p:spTree>
    <p:extLst>
      <p:ext uri="{BB962C8B-B14F-4D97-AF65-F5344CB8AC3E}">
        <p14:creationId xmlns:p14="http://schemas.microsoft.com/office/powerpoint/2010/main" val="2701925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B0145-12CC-DDE5-B601-80A884C369A9}"/>
              </a:ext>
            </a:extLst>
          </p:cNvPr>
          <p:cNvSpPr>
            <a:spLocks noGrp="1"/>
          </p:cNvSpPr>
          <p:nvPr>
            <p:ph type="title"/>
          </p:nvPr>
        </p:nvSpPr>
        <p:spPr/>
        <p:txBody>
          <a:bodyPr/>
          <a:lstStyle/>
          <a:p>
            <a:r>
              <a:rPr lang="es-MX" dirty="0"/>
              <a:t>The </a:t>
            </a:r>
            <a:r>
              <a:rPr lang="es-MX" dirty="0" err="1"/>
              <a:t>simplest</a:t>
            </a:r>
            <a:r>
              <a:rPr lang="es-MX" dirty="0"/>
              <a:t> data store</a:t>
            </a:r>
          </a:p>
        </p:txBody>
      </p:sp>
      <p:sp>
        <p:nvSpPr>
          <p:cNvPr id="3" name="Marcador de contenido 2">
            <a:extLst>
              <a:ext uri="{FF2B5EF4-FFF2-40B4-BE49-F238E27FC236}">
                <a16:creationId xmlns:a16="http://schemas.microsoft.com/office/drawing/2014/main" id="{6C63E179-3E53-2AB5-B21D-F773339D5BC1}"/>
              </a:ext>
            </a:extLst>
          </p:cNvPr>
          <p:cNvSpPr>
            <a:spLocks noGrp="1"/>
          </p:cNvSpPr>
          <p:nvPr>
            <p:ph idx="1"/>
          </p:nvPr>
        </p:nvSpPr>
        <p:spPr/>
        <p:txBody>
          <a:bodyPr/>
          <a:lstStyle/>
          <a:p>
            <a:r>
              <a:rPr lang="en-US" dirty="0"/>
              <a:t>The simplest data store you would conceivably want to work with might be an array or list.</a:t>
            </a:r>
          </a:p>
          <a:p>
            <a:r>
              <a:rPr lang="en-US" dirty="0"/>
              <a:t>An array is a clearly useful data structure, but not semantically rich.</a:t>
            </a:r>
          </a:p>
          <a:p>
            <a:endParaRPr lang="es-MX" dirty="0"/>
          </a:p>
        </p:txBody>
      </p:sp>
      <p:pic>
        <p:nvPicPr>
          <p:cNvPr id="5" name="Imagen 4">
            <a:extLst>
              <a:ext uri="{FF2B5EF4-FFF2-40B4-BE49-F238E27FC236}">
                <a16:creationId xmlns:a16="http://schemas.microsoft.com/office/drawing/2014/main" id="{3B7D3669-B22D-0D2A-FC05-5C79FE27646A}"/>
              </a:ext>
            </a:extLst>
          </p:cNvPr>
          <p:cNvPicPr>
            <a:picLocks noChangeAspect="1"/>
          </p:cNvPicPr>
          <p:nvPr/>
        </p:nvPicPr>
        <p:blipFill>
          <a:blip r:embed="rId2"/>
          <a:stretch>
            <a:fillRect/>
          </a:stretch>
        </p:blipFill>
        <p:spPr>
          <a:xfrm>
            <a:off x="995772" y="3645024"/>
            <a:ext cx="10200456" cy="1676987"/>
          </a:xfrm>
          <a:prstGeom prst="rect">
            <a:avLst/>
          </a:prstGeom>
        </p:spPr>
      </p:pic>
    </p:spTree>
    <p:extLst>
      <p:ext uri="{BB962C8B-B14F-4D97-AF65-F5344CB8AC3E}">
        <p14:creationId xmlns:p14="http://schemas.microsoft.com/office/powerpoint/2010/main" val="2566285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6FA1A70-BD3C-533B-10D0-2981E390E77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000" kern="1200" dirty="0">
                <a:solidFill>
                  <a:schemeClr val="bg1"/>
                </a:solidFill>
                <a:latin typeface="+mj-lt"/>
                <a:ea typeface="+mj-ea"/>
                <a:cs typeface="+mj-cs"/>
              </a:rPr>
              <a:t>Let’s add a second dimension to this list: names to match the values.</a:t>
            </a:r>
          </a:p>
        </p:txBody>
      </p:sp>
      <p:pic>
        <p:nvPicPr>
          <p:cNvPr id="5" name="Marcador de contenido 4" descr="Diagrama&#10;&#10;Descripción generada automáticamente">
            <a:extLst>
              <a:ext uri="{FF2B5EF4-FFF2-40B4-BE49-F238E27FC236}">
                <a16:creationId xmlns:a16="http://schemas.microsoft.com/office/drawing/2014/main" id="{64B9D349-F3C3-5740-E540-F9A87A2F5615}"/>
              </a:ext>
            </a:extLst>
          </p:cNvPr>
          <p:cNvPicPr>
            <a:picLocks noGrp="1" noChangeAspect="1"/>
          </p:cNvPicPr>
          <p:nvPr>
            <p:ph idx="1"/>
          </p:nvPr>
        </p:nvPicPr>
        <p:blipFill>
          <a:blip r:embed="rId2"/>
          <a:stretch>
            <a:fillRect/>
          </a:stretch>
        </p:blipFill>
        <p:spPr>
          <a:xfrm>
            <a:off x="767408" y="2665366"/>
            <a:ext cx="10905066" cy="3516882"/>
          </a:xfrm>
          <a:prstGeom prst="rect">
            <a:avLst/>
          </a:prstGeom>
        </p:spPr>
      </p:pic>
    </p:spTree>
    <p:extLst>
      <p:ext uri="{BB962C8B-B14F-4D97-AF65-F5344CB8AC3E}">
        <p14:creationId xmlns:p14="http://schemas.microsoft.com/office/powerpoint/2010/main" val="1673098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6A611-5F4C-91FA-1365-B237D67306E6}"/>
              </a:ext>
            </a:extLst>
          </p:cNvPr>
          <p:cNvSpPr>
            <a:spLocks noGrp="1"/>
          </p:cNvSpPr>
          <p:nvPr>
            <p:ph type="title"/>
          </p:nvPr>
        </p:nvSpPr>
        <p:spPr/>
        <p:txBody>
          <a:bodyPr/>
          <a:lstStyle/>
          <a:p>
            <a:r>
              <a:rPr lang="es-MX" dirty="0"/>
              <a:t>Una clasificación de modelos NOSQL</a:t>
            </a:r>
          </a:p>
        </p:txBody>
      </p:sp>
      <p:sp>
        <p:nvSpPr>
          <p:cNvPr id="3" name="Marcador de contenido 2">
            <a:extLst>
              <a:ext uri="{FF2B5EF4-FFF2-40B4-BE49-F238E27FC236}">
                <a16:creationId xmlns:a16="http://schemas.microsoft.com/office/drawing/2014/main" id="{9EE6A0D6-7738-52D5-0A14-19CEFDDD7EA3}"/>
              </a:ext>
            </a:extLst>
          </p:cNvPr>
          <p:cNvSpPr>
            <a:spLocks noGrp="1"/>
          </p:cNvSpPr>
          <p:nvPr>
            <p:ph idx="1"/>
          </p:nvPr>
        </p:nvSpPr>
        <p:spPr/>
        <p:txBody>
          <a:bodyPr>
            <a:normAutofit lnSpcReduction="10000"/>
          </a:bodyPr>
          <a:lstStyle/>
          <a:p>
            <a:pPr marL="0" indent="0">
              <a:buNone/>
            </a:pPr>
            <a:r>
              <a:rPr lang="es-MX" dirty="0"/>
              <a:t>Key-</a:t>
            </a:r>
            <a:r>
              <a:rPr lang="es-MX" dirty="0" err="1"/>
              <a:t>value</a:t>
            </a:r>
            <a:r>
              <a:rPr lang="es-MX" dirty="0"/>
              <a:t> </a:t>
            </a:r>
            <a:r>
              <a:rPr lang="es-MX" dirty="0" err="1"/>
              <a:t>stores</a:t>
            </a:r>
            <a:endParaRPr lang="es-MX" dirty="0"/>
          </a:p>
          <a:p>
            <a:pPr marL="457200" lvl="1" indent="0">
              <a:buNone/>
            </a:pPr>
            <a:r>
              <a:rPr lang="es-ES" dirty="0"/>
              <a:t>En un almacén de clave-valor, los elementos de datos son claves que tienen un conjunto de atributos. Todos los datos relevantes para una clave se almacenan con la clave; los datos se duplican con frecuencia. Las tiendas clave-valor populares incluyen </a:t>
            </a:r>
            <a:r>
              <a:rPr lang="es-ES" dirty="0" err="1"/>
              <a:t>Dynamo</a:t>
            </a:r>
            <a:r>
              <a:rPr lang="es-ES" dirty="0"/>
              <a:t> DB, </a:t>
            </a:r>
            <a:r>
              <a:rPr lang="es-ES" dirty="0" err="1"/>
              <a:t>Riak</a:t>
            </a:r>
            <a:r>
              <a:rPr lang="es-ES" dirty="0"/>
              <a:t> y Voldemort de Amazon. Además, muchas tecnologías populares de almacenamiento en caché actúan como almacenes de valores clave, incluidos Oracle </a:t>
            </a:r>
            <a:r>
              <a:rPr lang="es-ES" dirty="0" err="1"/>
              <a:t>Coherence</a:t>
            </a:r>
            <a:r>
              <a:rPr lang="es-ES" dirty="0"/>
              <a:t>, Redis y </a:t>
            </a:r>
            <a:r>
              <a:rPr lang="es-ES" dirty="0" err="1"/>
              <a:t>Memcached</a:t>
            </a:r>
            <a:r>
              <a:rPr lang="es-ES" dirty="0"/>
              <a:t>.</a:t>
            </a:r>
            <a:endParaRPr lang="es-MX" dirty="0"/>
          </a:p>
          <a:p>
            <a:r>
              <a:rPr lang="es-MX" sz="1400" dirty="0" err="1"/>
              <a:t>Column</a:t>
            </a:r>
            <a:r>
              <a:rPr lang="es-MX" sz="1400" dirty="0"/>
              <a:t> </a:t>
            </a:r>
            <a:r>
              <a:rPr lang="es-MX" sz="1400" dirty="0" err="1"/>
              <a:t>stores</a:t>
            </a:r>
            <a:endParaRPr lang="es-MX" sz="1400" dirty="0"/>
          </a:p>
          <a:p>
            <a:r>
              <a:rPr lang="es-MX" sz="1400" dirty="0" err="1"/>
              <a:t>Document</a:t>
            </a:r>
            <a:r>
              <a:rPr lang="es-MX" sz="1400" dirty="0"/>
              <a:t> </a:t>
            </a:r>
            <a:r>
              <a:rPr lang="es-MX" sz="1400" dirty="0" err="1"/>
              <a:t>stores</a:t>
            </a:r>
            <a:endParaRPr lang="es-MX" sz="1400" dirty="0"/>
          </a:p>
          <a:p>
            <a:r>
              <a:rPr lang="es-MX" sz="1400" dirty="0" err="1"/>
              <a:t>Graph</a:t>
            </a:r>
            <a:r>
              <a:rPr lang="es-MX" sz="1400" dirty="0"/>
              <a:t> </a:t>
            </a:r>
            <a:r>
              <a:rPr lang="es-MX" sz="1400" dirty="0" err="1"/>
              <a:t>databases</a:t>
            </a:r>
            <a:endParaRPr lang="es-MX" sz="1400" dirty="0"/>
          </a:p>
          <a:p>
            <a:r>
              <a:rPr lang="es-MX" sz="1400" dirty="0" err="1"/>
              <a:t>Object</a:t>
            </a:r>
            <a:r>
              <a:rPr lang="es-MX" sz="1400" dirty="0"/>
              <a:t> </a:t>
            </a:r>
            <a:r>
              <a:rPr lang="es-MX" sz="1400" dirty="0" err="1"/>
              <a:t>databases</a:t>
            </a:r>
            <a:endParaRPr lang="es-MX" sz="1400" dirty="0"/>
          </a:p>
          <a:p>
            <a:r>
              <a:rPr lang="es-MX" sz="1400" dirty="0"/>
              <a:t>XML </a:t>
            </a:r>
            <a:r>
              <a:rPr lang="es-MX" sz="1400" dirty="0" err="1"/>
              <a:t>databases</a:t>
            </a:r>
            <a:endParaRPr lang="es-MX" sz="1400" dirty="0"/>
          </a:p>
          <a:p>
            <a:r>
              <a:rPr lang="es-MX" sz="1400" dirty="0" err="1"/>
              <a:t>Multimodel</a:t>
            </a:r>
            <a:r>
              <a:rPr lang="es-MX" sz="1400" dirty="0"/>
              <a:t> </a:t>
            </a:r>
            <a:r>
              <a:rPr lang="es-MX" sz="1400" dirty="0" err="1"/>
              <a:t>databases</a:t>
            </a:r>
            <a:endParaRPr lang="es-MX" sz="1400" dirty="0"/>
          </a:p>
        </p:txBody>
      </p:sp>
    </p:spTree>
    <p:extLst>
      <p:ext uri="{BB962C8B-B14F-4D97-AF65-F5344CB8AC3E}">
        <p14:creationId xmlns:p14="http://schemas.microsoft.com/office/powerpoint/2010/main" val="29940490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6FC13A-5474-841F-7327-BA22AFD78D1C}"/>
              </a:ext>
            </a:extLst>
          </p:cNvPr>
          <p:cNvSpPr>
            <a:spLocks noGrp="1"/>
          </p:cNvSpPr>
          <p:nvPr>
            <p:ph type="title"/>
          </p:nvPr>
        </p:nvSpPr>
        <p:spPr>
          <a:xfrm>
            <a:off x="838200" y="365125"/>
            <a:ext cx="10515600" cy="3063875"/>
          </a:xfrm>
        </p:spPr>
        <p:txBody>
          <a:bodyPr>
            <a:normAutofit/>
          </a:bodyPr>
          <a:lstStyle/>
          <a:p>
            <a:r>
              <a:rPr lang="en-US" sz="3200" dirty="0"/>
              <a:t>This is an improvement because you can know the names of your values. So if you decided that your map would hold user information, you could have column names like </a:t>
            </a:r>
            <a:r>
              <a:rPr lang="en-US" sz="3200" dirty="0" err="1"/>
              <a:t>first_name</a:t>
            </a:r>
            <a:r>
              <a:rPr lang="en-US" sz="3200" dirty="0"/>
              <a:t>, </a:t>
            </a:r>
            <a:r>
              <a:rPr lang="en-US" sz="3200" dirty="0" err="1"/>
              <a:t>last_name</a:t>
            </a:r>
            <a:r>
              <a:rPr lang="en-US" sz="3200" dirty="0"/>
              <a:t>, phone, email, and so on. This is a somewhat richer structure to work with.</a:t>
            </a:r>
            <a:endParaRPr lang="es-MX" sz="3200" dirty="0"/>
          </a:p>
        </p:txBody>
      </p:sp>
      <p:pic>
        <p:nvPicPr>
          <p:cNvPr id="4" name="Marcador de contenido 4" descr="Diagrama&#10;&#10;Descripción generada automáticamente">
            <a:extLst>
              <a:ext uri="{FF2B5EF4-FFF2-40B4-BE49-F238E27FC236}">
                <a16:creationId xmlns:a16="http://schemas.microsoft.com/office/drawing/2014/main" id="{11F5785F-F2CD-7514-3307-7AB1CE8C8264}"/>
              </a:ext>
            </a:extLst>
          </p:cNvPr>
          <p:cNvPicPr>
            <a:picLocks noGrp="1" noChangeAspect="1"/>
          </p:cNvPicPr>
          <p:nvPr>
            <p:ph idx="1"/>
          </p:nvPr>
        </p:nvPicPr>
        <p:blipFill>
          <a:blip r:embed="rId2"/>
          <a:stretch>
            <a:fillRect/>
          </a:stretch>
        </p:blipFill>
        <p:spPr>
          <a:xfrm>
            <a:off x="1847528" y="3356992"/>
            <a:ext cx="8096754" cy="2611202"/>
          </a:xfrm>
          <a:prstGeom prst="rect">
            <a:avLst/>
          </a:prstGeom>
        </p:spPr>
      </p:pic>
    </p:spTree>
    <p:extLst>
      <p:ext uri="{BB962C8B-B14F-4D97-AF65-F5344CB8AC3E}">
        <p14:creationId xmlns:p14="http://schemas.microsoft.com/office/powerpoint/2010/main" val="36393456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2B5ED-1804-E7C8-17A6-CFA61072F9DE}"/>
              </a:ext>
            </a:extLst>
          </p:cNvPr>
          <p:cNvSpPr>
            <a:spLocks noGrp="1"/>
          </p:cNvSpPr>
          <p:nvPr>
            <p:ph type="title"/>
          </p:nvPr>
        </p:nvSpPr>
        <p:spPr/>
        <p:txBody>
          <a:bodyPr/>
          <a:lstStyle/>
          <a:p>
            <a:r>
              <a:rPr lang="es-MX" dirty="0" err="1"/>
              <a:t>Enough</a:t>
            </a:r>
            <a:r>
              <a:rPr lang="es-MX" dirty="0"/>
              <a:t>?</a:t>
            </a:r>
          </a:p>
        </p:txBody>
      </p:sp>
      <p:sp>
        <p:nvSpPr>
          <p:cNvPr id="3" name="Marcador de contenido 2">
            <a:extLst>
              <a:ext uri="{FF2B5EF4-FFF2-40B4-BE49-F238E27FC236}">
                <a16:creationId xmlns:a16="http://schemas.microsoft.com/office/drawing/2014/main" id="{DEA4EBEE-2F5C-1E6B-2E18-0A0D2976C72D}"/>
              </a:ext>
            </a:extLst>
          </p:cNvPr>
          <p:cNvSpPr>
            <a:spLocks noGrp="1"/>
          </p:cNvSpPr>
          <p:nvPr>
            <p:ph idx="1"/>
          </p:nvPr>
        </p:nvSpPr>
        <p:spPr/>
        <p:txBody>
          <a:bodyPr/>
          <a:lstStyle/>
          <a:p>
            <a:r>
              <a:rPr lang="en-US" dirty="0"/>
              <a:t>But the structure you’ve built so far works only if you have one instance of a given entity, such as a single person, user, hotel, or tweet. It doesn’t give you much if you want to store multiple entities with the same structure, which is certainly what you want to do.</a:t>
            </a:r>
          </a:p>
          <a:p>
            <a:r>
              <a:rPr lang="en-US" dirty="0"/>
              <a:t>So you need something that will group some of the column values together in a distinctly addressable group. </a:t>
            </a:r>
          </a:p>
          <a:p>
            <a:r>
              <a:rPr lang="en-US" dirty="0"/>
              <a:t>You need a key to reference a group of columns that should be treated together as a set. </a:t>
            </a:r>
          </a:p>
          <a:p>
            <a:r>
              <a:rPr lang="en-US" sz="4000" dirty="0"/>
              <a:t>You need rows.</a:t>
            </a:r>
            <a:endParaRPr lang="es-MX" sz="4000" dirty="0"/>
          </a:p>
        </p:txBody>
      </p:sp>
    </p:spTree>
    <p:extLst>
      <p:ext uri="{BB962C8B-B14F-4D97-AF65-F5344CB8AC3E}">
        <p14:creationId xmlns:p14="http://schemas.microsoft.com/office/powerpoint/2010/main" val="22426769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816F0-D633-56B3-8E9A-21D4BD0ECD64}"/>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 The contents of a simple row</a:t>
            </a:r>
          </a:p>
        </p:txBody>
      </p:sp>
      <p:sp>
        <p:nvSpPr>
          <p:cNvPr id="3" name="Marcador de contenido 2">
            <a:extLst>
              <a:ext uri="{FF2B5EF4-FFF2-40B4-BE49-F238E27FC236}">
                <a16:creationId xmlns:a16="http://schemas.microsoft.com/office/drawing/2014/main" id="{F6B06BB4-1301-36BD-CEF6-089922937919}"/>
              </a:ext>
            </a:extLst>
          </p:cNvPr>
          <p:cNvSpPr>
            <a:spLocks noGrp="1"/>
          </p:cNvSpPr>
          <p:nvPr>
            <p:ph idx="1"/>
          </p:nvPr>
        </p:nvSpPr>
        <p:spPr>
          <a:xfrm>
            <a:off x="838199" y="1335726"/>
            <a:ext cx="10515599" cy="420624"/>
          </a:xfrm>
        </p:spPr>
        <p:txBody>
          <a:bodyPr vert="horz" lIns="91440" tIns="45720" rIns="91440" bIns="45720" rtlCol="0">
            <a:normAutofit/>
          </a:bodyPr>
          <a:lstStyle/>
          <a:p>
            <a:pPr marL="0" indent="0">
              <a:buNone/>
            </a:pPr>
            <a:r>
              <a:rPr lang="en-US" sz="2400" kern="1200">
                <a:solidFill>
                  <a:schemeClr val="tx1"/>
                </a:solidFill>
                <a:latin typeface="+mn-lt"/>
                <a:ea typeface="+mn-ea"/>
                <a:cs typeface="+mn-cs"/>
              </a:rPr>
              <a:t>A primary key, which is itself one or more columns, and additional columns.</a:t>
            </a:r>
          </a:p>
        </p:txBody>
      </p:sp>
      <p:pic>
        <p:nvPicPr>
          <p:cNvPr id="5" name="Imagen 4" descr="Diagrama&#10;&#10;Descripción generada automáticamente">
            <a:extLst>
              <a:ext uri="{FF2B5EF4-FFF2-40B4-BE49-F238E27FC236}">
                <a16:creationId xmlns:a16="http://schemas.microsoft.com/office/drawing/2014/main" id="{700FB5F2-76F5-4197-CCC2-85647F5DA7C1}"/>
              </a:ext>
            </a:extLst>
          </p:cNvPr>
          <p:cNvPicPr>
            <a:picLocks noChangeAspect="1"/>
          </p:cNvPicPr>
          <p:nvPr/>
        </p:nvPicPr>
        <p:blipFill>
          <a:blip r:embed="rId2"/>
          <a:stretch>
            <a:fillRect/>
          </a:stretch>
        </p:blipFill>
        <p:spPr>
          <a:xfrm>
            <a:off x="838200" y="2493690"/>
            <a:ext cx="10515599" cy="3180968"/>
          </a:xfrm>
          <a:prstGeom prst="rect">
            <a:avLst/>
          </a:prstGeom>
        </p:spPr>
      </p:pic>
    </p:spTree>
    <p:extLst>
      <p:ext uri="{BB962C8B-B14F-4D97-AF65-F5344CB8AC3E}">
        <p14:creationId xmlns:p14="http://schemas.microsoft.com/office/powerpoint/2010/main" val="29082161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4B4012-56B9-E9F4-50AB-08395B38C3DF}"/>
              </a:ext>
            </a:extLst>
          </p:cNvPr>
          <p:cNvSpPr>
            <a:spLocks noGrp="1"/>
          </p:cNvSpPr>
          <p:nvPr>
            <p:ph type="title"/>
          </p:nvPr>
        </p:nvSpPr>
        <p:spPr/>
        <p:txBody>
          <a:bodyPr/>
          <a:lstStyle/>
          <a:p>
            <a:r>
              <a:rPr lang="es-MX" dirty="0" err="1"/>
              <a:t>Cassandra</a:t>
            </a:r>
            <a:r>
              <a:rPr lang="es-MX" dirty="0"/>
              <a:t> tables</a:t>
            </a:r>
          </a:p>
        </p:txBody>
      </p:sp>
      <p:sp>
        <p:nvSpPr>
          <p:cNvPr id="3" name="Marcador de contenido 2">
            <a:extLst>
              <a:ext uri="{FF2B5EF4-FFF2-40B4-BE49-F238E27FC236}">
                <a16:creationId xmlns:a16="http://schemas.microsoft.com/office/drawing/2014/main" id="{6409A84A-E1BE-9989-5F6D-5FB68E5E322D}"/>
              </a:ext>
            </a:extLst>
          </p:cNvPr>
          <p:cNvSpPr>
            <a:spLocks noGrp="1"/>
          </p:cNvSpPr>
          <p:nvPr>
            <p:ph idx="1"/>
          </p:nvPr>
        </p:nvSpPr>
        <p:spPr/>
        <p:txBody>
          <a:bodyPr/>
          <a:lstStyle/>
          <a:p>
            <a:r>
              <a:rPr lang="en-US" dirty="0"/>
              <a:t>Cassandra defines a table to be a logical division that associates similar data. </a:t>
            </a:r>
          </a:p>
          <a:p>
            <a:r>
              <a:rPr lang="en-US" dirty="0"/>
              <a:t>For example, you might have a user table, a hotel table, an address book table, and so on. </a:t>
            </a:r>
          </a:p>
          <a:p>
            <a:r>
              <a:rPr lang="en-US" dirty="0"/>
              <a:t>In this way, a Cassandra table is analogous to a table in the relational world.</a:t>
            </a:r>
          </a:p>
          <a:p>
            <a:r>
              <a:rPr lang="en-US" dirty="0"/>
              <a:t>You don’t need to store a value for every column every time you store a new entity.</a:t>
            </a:r>
          </a:p>
          <a:p>
            <a:endParaRPr lang="es-MX" dirty="0"/>
          </a:p>
        </p:txBody>
      </p:sp>
    </p:spTree>
    <p:extLst>
      <p:ext uri="{BB962C8B-B14F-4D97-AF65-F5344CB8AC3E}">
        <p14:creationId xmlns:p14="http://schemas.microsoft.com/office/powerpoint/2010/main" val="5301728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C65DF4-94FB-A681-E562-172FA995E6C7}"/>
              </a:ext>
            </a:extLst>
          </p:cNvPr>
          <p:cNvSpPr>
            <a:spLocks noGrp="1"/>
          </p:cNvSpPr>
          <p:nvPr>
            <p:ph type="title"/>
          </p:nvPr>
        </p:nvSpPr>
        <p:spPr>
          <a:xfrm>
            <a:off x="191344" y="404664"/>
            <a:ext cx="10515600" cy="1325563"/>
          </a:xfrm>
        </p:spPr>
        <p:txBody>
          <a:bodyPr/>
          <a:lstStyle/>
          <a:p>
            <a:r>
              <a:rPr lang="en-US" dirty="0"/>
              <a:t>Some people have a second phone number and some don’t</a:t>
            </a:r>
            <a:endParaRPr lang="es-MX" dirty="0"/>
          </a:p>
        </p:txBody>
      </p:sp>
      <p:sp>
        <p:nvSpPr>
          <p:cNvPr id="3" name="Marcador de contenido 2">
            <a:extLst>
              <a:ext uri="{FF2B5EF4-FFF2-40B4-BE49-F238E27FC236}">
                <a16:creationId xmlns:a16="http://schemas.microsoft.com/office/drawing/2014/main" id="{844C0D33-74DD-71AF-DBE1-2D0E4AFEC7F3}"/>
              </a:ext>
            </a:extLst>
          </p:cNvPr>
          <p:cNvSpPr>
            <a:spLocks noGrp="1"/>
          </p:cNvSpPr>
          <p:nvPr>
            <p:ph idx="1"/>
          </p:nvPr>
        </p:nvSpPr>
        <p:spPr>
          <a:xfrm>
            <a:off x="335360" y="1730227"/>
            <a:ext cx="3600400" cy="4351338"/>
          </a:xfrm>
        </p:spPr>
        <p:txBody>
          <a:bodyPr>
            <a:normAutofit fontScale="92500" lnSpcReduction="10000"/>
          </a:bodyPr>
          <a:lstStyle/>
          <a:p>
            <a:r>
              <a:rPr lang="en-US" dirty="0"/>
              <a:t>That’s OK. </a:t>
            </a:r>
          </a:p>
          <a:p>
            <a:r>
              <a:rPr lang="en-US" dirty="0"/>
              <a:t>Instead of storing null for those values you don’t know, which would waste space, you just don’t store that column at all for that row. So now you have a sparse (</a:t>
            </a:r>
            <a:r>
              <a:rPr lang="en-US" dirty="0" err="1"/>
              <a:t>escasa</a:t>
            </a:r>
            <a:r>
              <a:rPr lang="en-US" dirty="0"/>
              <a:t> </a:t>
            </a:r>
            <a:r>
              <a:rPr lang="en-US" dirty="0" err="1"/>
              <a:t>en</a:t>
            </a:r>
            <a:r>
              <a:rPr lang="en-US" dirty="0"/>
              <a:t> </a:t>
            </a:r>
            <a:r>
              <a:rPr lang="en-US" dirty="0" err="1"/>
              <a:t>español</a:t>
            </a:r>
            <a:r>
              <a:rPr lang="en-US" dirty="0"/>
              <a:t>), multidimensional array structure.</a:t>
            </a:r>
          </a:p>
          <a:p>
            <a:endParaRPr lang="es-MX" dirty="0"/>
          </a:p>
        </p:txBody>
      </p:sp>
      <p:pic>
        <p:nvPicPr>
          <p:cNvPr id="2052" name="Picture 4" descr="cdg3 0404">
            <a:extLst>
              <a:ext uri="{FF2B5EF4-FFF2-40B4-BE49-F238E27FC236}">
                <a16:creationId xmlns:a16="http://schemas.microsoft.com/office/drawing/2014/main" id="{430834FA-8C46-9076-F97A-D0A978F9F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848" y="1762227"/>
            <a:ext cx="7075915" cy="4319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947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F9AE6-1FE3-BC2D-89E2-C5E81FA5139B}"/>
              </a:ext>
            </a:extLst>
          </p:cNvPr>
          <p:cNvSpPr>
            <a:spLocks noGrp="1"/>
          </p:cNvSpPr>
          <p:nvPr>
            <p:ph type="title"/>
          </p:nvPr>
        </p:nvSpPr>
        <p:spPr>
          <a:xfrm>
            <a:off x="838560" y="18255"/>
            <a:ext cx="10515600" cy="1325563"/>
          </a:xfrm>
        </p:spPr>
        <p:txBody>
          <a:bodyPr/>
          <a:lstStyle/>
          <a:p>
            <a:r>
              <a:rPr lang="es-MX" dirty="0"/>
              <a:t>What </a:t>
            </a:r>
            <a:r>
              <a:rPr lang="es-MX" dirty="0" err="1"/>
              <a:t>about</a:t>
            </a:r>
            <a:r>
              <a:rPr lang="es-MX" dirty="0"/>
              <a:t> </a:t>
            </a:r>
            <a:r>
              <a:rPr lang="es-MX" dirty="0" err="1"/>
              <a:t>primary</a:t>
            </a:r>
            <a:r>
              <a:rPr lang="es-MX" dirty="0"/>
              <a:t> </a:t>
            </a:r>
            <a:r>
              <a:rPr lang="es-MX" dirty="0" err="1"/>
              <a:t>keys</a:t>
            </a:r>
            <a:r>
              <a:rPr lang="es-MX" dirty="0"/>
              <a:t> in </a:t>
            </a:r>
            <a:r>
              <a:rPr lang="es-MX" dirty="0" err="1"/>
              <a:t>Cassandra</a:t>
            </a:r>
            <a:endParaRPr lang="es-MX" dirty="0"/>
          </a:p>
        </p:txBody>
      </p:sp>
      <p:sp>
        <p:nvSpPr>
          <p:cNvPr id="3" name="Marcador de contenido 2">
            <a:extLst>
              <a:ext uri="{FF2B5EF4-FFF2-40B4-BE49-F238E27FC236}">
                <a16:creationId xmlns:a16="http://schemas.microsoft.com/office/drawing/2014/main" id="{4E1DFBEE-E38A-BFC4-11F1-22869761C79A}"/>
              </a:ext>
            </a:extLst>
          </p:cNvPr>
          <p:cNvSpPr>
            <a:spLocks noGrp="1"/>
          </p:cNvSpPr>
          <p:nvPr>
            <p:ph idx="1"/>
          </p:nvPr>
        </p:nvSpPr>
        <p:spPr>
          <a:xfrm>
            <a:off x="838200" y="1268760"/>
            <a:ext cx="10515600" cy="4908203"/>
          </a:xfrm>
        </p:spPr>
        <p:txBody>
          <a:bodyPr>
            <a:normAutofit lnSpcReduction="10000"/>
          </a:bodyPr>
          <a:lstStyle/>
          <a:p>
            <a:r>
              <a:rPr lang="en-US" dirty="0"/>
              <a:t>Cassandra uses a special type of primary key called </a:t>
            </a:r>
            <a:r>
              <a:rPr lang="en-US" b="1" dirty="0">
                <a:solidFill>
                  <a:schemeClr val="accent2">
                    <a:lumMod val="75000"/>
                  </a:schemeClr>
                </a:solidFill>
              </a:rPr>
              <a:t>a composite key </a:t>
            </a:r>
            <a:r>
              <a:rPr lang="en-US" dirty="0"/>
              <a:t>(or compound key) to represent groups of related rows, also called </a:t>
            </a:r>
            <a:r>
              <a:rPr lang="en-US" b="1" dirty="0">
                <a:solidFill>
                  <a:schemeClr val="accent2">
                    <a:lumMod val="75000"/>
                  </a:schemeClr>
                </a:solidFill>
              </a:rPr>
              <a:t>partitions</a:t>
            </a:r>
            <a:r>
              <a:rPr lang="en-US" dirty="0"/>
              <a:t>. </a:t>
            </a:r>
          </a:p>
          <a:p>
            <a:r>
              <a:rPr lang="en-US" dirty="0"/>
              <a:t>The composite key consists of a partition key, plus an optional set of </a:t>
            </a:r>
            <a:r>
              <a:rPr lang="en-US" b="1" dirty="0">
                <a:solidFill>
                  <a:schemeClr val="accent2">
                    <a:lumMod val="75000"/>
                  </a:schemeClr>
                </a:solidFill>
              </a:rPr>
              <a:t>clustering columns</a:t>
            </a:r>
            <a:r>
              <a:rPr lang="en-US" dirty="0"/>
              <a:t>. </a:t>
            </a:r>
          </a:p>
          <a:p>
            <a:r>
              <a:rPr lang="en-US" dirty="0"/>
              <a:t>The partition key is used to determine the nodes on which rows are stored and can itself consist of multiple columns. </a:t>
            </a:r>
          </a:p>
          <a:p>
            <a:r>
              <a:rPr lang="en-US" dirty="0"/>
              <a:t>The clustering columns are used to control how data is sorted for storage within a partition. </a:t>
            </a:r>
          </a:p>
          <a:p>
            <a:r>
              <a:rPr lang="en-US" dirty="0"/>
              <a:t>Cassandra also supports an additional construct called </a:t>
            </a:r>
            <a:r>
              <a:rPr lang="en-US" b="1" dirty="0">
                <a:solidFill>
                  <a:schemeClr val="accent2">
                    <a:lumMod val="75000"/>
                  </a:schemeClr>
                </a:solidFill>
              </a:rPr>
              <a:t>a static column</a:t>
            </a:r>
            <a:r>
              <a:rPr lang="en-US" dirty="0"/>
              <a:t>, which is for storing data that is not part of the primary key but is shared by every row in a partition.</a:t>
            </a:r>
            <a:endParaRPr lang="es-MX" dirty="0"/>
          </a:p>
        </p:txBody>
      </p:sp>
    </p:spTree>
    <p:extLst>
      <p:ext uri="{BB962C8B-B14F-4D97-AF65-F5344CB8AC3E}">
        <p14:creationId xmlns:p14="http://schemas.microsoft.com/office/powerpoint/2010/main" val="31152482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0A881D-3B3F-6F43-7FF8-61DA1A6566F8}"/>
              </a:ext>
            </a:extLst>
          </p:cNvPr>
          <p:cNvSpPr>
            <a:spLocks noGrp="1"/>
          </p:cNvSpPr>
          <p:nvPr>
            <p:ph type="title"/>
          </p:nvPr>
        </p:nvSpPr>
        <p:spPr>
          <a:xfrm>
            <a:off x="648929" y="629266"/>
            <a:ext cx="3505495" cy="1622321"/>
          </a:xfrm>
        </p:spPr>
        <p:txBody>
          <a:bodyPr>
            <a:normAutofit/>
          </a:bodyPr>
          <a:lstStyle/>
          <a:p>
            <a:r>
              <a:rPr lang="es-MX" dirty="0" err="1"/>
              <a:t>Partitions</a:t>
            </a:r>
            <a:r>
              <a:rPr lang="es-MX" dirty="0"/>
              <a:t> and </a:t>
            </a:r>
            <a:r>
              <a:rPr lang="es-MX" dirty="0" err="1"/>
              <a:t>partition</a:t>
            </a:r>
            <a:r>
              <a:rPr lang="es-MX" dirty="0"/>
              <a:t> </a:t>
            </a:r>
            <a:r>
              <a:rPr lang="es-MX" dirty="0" err="1"/>
              <a:t>keys</a:t>
            </a:r>
            <a:endParaRPr lang="es-MX" dirty="0"/>
          </a:p>
        </p:txBody>
      </p:sp>
      <p:sp>
        <p:nvSpPr>
          <p:cNvPr id="3" name="Marcador de contenido 2">
            <a:extLst>
              <a:ext uri="{FF2B5EF4-FFF2-40B4-BE49-F238E27FC236}">
                <a16:creationId xmlns:a16="http://schemas.microsoft.com/office/drawing/2014/main" id="{ABAE616C-3A72-94AD-A907-E2E71A6ADCFD}"/>
              </a:ext>
            </a:extLst>
          </p:cNvPr>
          <p:cNvSpPr>
            <a:spLocks noGrp="1"/>
          </p:cNvSpPr>
          <p:nvPr>
            <p:ph idx="1"/>
          </p:nvPr>
        </p:nvSpPr>
        <p:spPr>
          <a:xfrm>
            <a:off x="648931" y="2438400"/>
            <a:ext cx="3505494" cy="3785419"/>
          </a:xfrm>
        </p:spPr>
        <p:txBody>
          <a:bodyPr>
            <a:normAutofit/>
          </a:bodyPr>
          <a:lstStyle/>
          <a:p>
            <a:r>
              <a:rPr lang="en-US" sz="2000"/>
              <a:t>Each partition is uniquely identified by a partition key, and  the clustering keys are used to uniquely identify the rows within a partition. </a:t>
            </a:r>
          </a:p>
          <a:p>
            <a:r>
              <a:rPr lang="en-US" sz="2000"/>
              <a:t>In case where no clustering columns are provided, each partition consists of a single row.</a:t>
            </a:r>
          </a:p>
          <a:p>
            <a:endParaRPr lang="es-MX" sz="2000"/>
          </a:p>
        </p:txBody>
      </p:sp>
      <p:sp>
        <p:nvSpPr>
          <p:cNvPr id="4103" name="Rectangle 410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dg3 0405">
            <a:extLst>
              <a:ext uri="{FF2B5EF4-FFF2-40B4-BE49-F238E27FC236}">
                <a16:creationId xmlns:a16="http://schemas.microsoft.com/office/drawing/2014/main" id="{EA6E859A-8F97-D5FA-8069-9A32441280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2196340"/>
            <a:ext cx="6019331" cy="2462074"/>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79836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670922-25C4-80EC-907C-019DE424534C}"/>
              </a:ext>
            </a:extLst>
          </p:cNvPr>
          <p:cNvSpPr>
            <a:spLocks noGrp="1"/>
          </p:cNvSpPr>
          <p:nvPr>
            <p:ph type="title"/>
          </p:nvPr>
        </p:nvSpPr>
        <p:spPr/>
        <p:txBody>
          <a:bodyPr/>
          <a:lstStyle/>
          <a:p>
            <a:r>
              <a:rPr lang="en-US" dirty="0"/>
              <a:t>Putting these concepts all together, we have the basic Cassandra data structures:</a:t>
            </a:r>
            <a:endParaRPr lang="es-MX" dirty="0"/>
          </a:p>
        </p:txBody>
      </p:sp>
      <p:sp>
        <p:nvSpPr>
          <p:cNvPr id="3" name="Marcador de contenido 2">
            <a:extLst>
              <a:ext uri="{FF2B5EF4-FFF2-40B4-BE49-F238E27FC236}">
                <a16:creationId xmlns:a16="http://schemas.microsoft.com/office/drawing/2014/main" id="{DEB8A5AA-D18C-CE7F-E2E1-B0992B65192A}"/>
              </a:ext>
            </a:extLst>
          </p:cNvPr>
          <p:cNvSpPr>
            <a:spLocks noGrp="1"/>
          </p:cNvSpPr>
          <p:nvPr>
            <p:ph idx="1"/>
          </p:nvPr>
        </p:nvSpPr>
        <p:spPr/>
        <p:txBody>
          <a:bodyPr>
            <a:normAutofit/>
          </a:bodyPr>
          <a:lstStyle/>
          <a:p>
            <a:r>
              <a:rPr lang="en-US" b="1" dirty="0">
                <a:solidFill>
                  <a:schemeClr val="accent2">
                    <a:lumMod val="75000"/>
                  </a:schemeClr>
                </a:solidFill>
              </a:rPr>
              <a:t>The column</a:t>
            </a:r>
            <a:r>
              <a:rPr lang="en-US" dirty="0"/>
              <a:t>, which is a name/value pair</a:t>
            </a:r>
          </a:p>
          <a:p>
            <a:r>
              <a:rPr lang="en-US" b="1" dirty="0">
                <a:solidFill>
                  <a:schemeClr val="accent2">
                    <a:lumMod val="75000"/>
                  </a:schemeClr>
                </a:solidFill>
              </a:rPr>
              <a:t>The row</a:t>
            </a:r>
            <a:r>
              <a:rPr lang="en-US" dirty="0"/>
              <a:t>, which is a container for columns referenced by a primary key.</a:t>
            </a:r>
          </a:p>
          <a:p>
            <a:r>
              <a:rPr lang="en-US" b="1" dirty="0">
                <a:solidFill>
                  <a:schemeClr val="accent2">
                    <a:lumMod val="75000"/>
                  </a:schemeClr>
                </a:solidFill>
              </a:rPr>
              <a:t>The partition</a:t>
            </a:r>
            <a:r>
              <a:rPr lang="en-US" dirty="0"/>
              <a:t>, which is a group of related rows that are stored together on the same nodes.</a:t>
            </a:r>
          </a:p>
          <a:p>
            <a:r>
              <a:rPr lang="en-US" b="1" dirty="0">
                <a:solidFill>
                  <a:schemeClr val="accent2">
                    <a:lumMod val="75000"/>
                  </a:schemeClr>
                </a:solidFill>
              </a:rPr>
              <a:t>The table</a:t>
            </a:r>
            <a:r>
              <a:rPr lang="en-US" dirty="0"/>
              <a:t>, which is a container for rows organized by partitions</a:t>
            </a:r>
          </a:p>
          <a:p>
            <a:r>
              <a:rPr lang="en-US" b="1" dirty="0">
                <a:solidFill>
                  <a:schemeClr val="accent2">
                    <a:lumMod val="75000"/>
                  </a:schemeClr>
                </a:solidFill>
              </a:rPr>
              <a:t>The </a:t>
            </a:r>
            <a:r>
              <a:rPr lang="en-US" b="1" dirty="0" err="1">
                <a:solidFill>
                  <a:schemeClr val="accent2">
                    <a:lumMod val="75000"/>
                  </a:schemeClr>
                </a:solidFill>
              </a:rPr>
              <a:t>keyspace</a:t>
            </a:r>
            <a:r>
              <a:rPr lang="en-US" dirty="0"/>
              <a:t>, which is a container for tables.</a:t>
            </a:r>
          </a:p>
          <a:p>
            <a:r>
              <a:rPr lang="en-US" b="1" dirty="0">
                <a:solidFill>
                  <a:schemeClr val="accent2">
                    <a:lumMod val="75000"/>
                  </a:schemeClr>
                </a:solidFill>
              </a:rPr>
              <a:t>The cluster</a:t>
            </a:r>
            <a:r>
              <a:rPr lang="en-US" dirty="0"/>
              <a:t>, which is a container for </a:t>
            </a:r>
            <a:r>
              <a:rPr lang="en-US" dirty="0" err="1"/>
              <a:t>keyspaces</a:t>
            </a:r>
            <a:r>
              <a:rPr lang="en-US" dirty="0"/>
              <a:t> that spans one or more nodes.</a:t>
            </a:r>
            <a:endParaRPr lang="es-MX" dirty="0"/>
          </a:p>
        </p:txBody>
      </p:sp>
    </p:spTree>
    <p:extLst>
      <p:ext uri="{BB962C8B-B14F-4D97-AF65-F5344CB8AC3E}">
        <p14:creationId xmlns:p14="http://schemas.microsoft.com/office/powerpoint/2010/main" val="38756321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3159CF-B3E0-CE4F-992B-39AB792FE101}"/>
              </a:ext>
            </a:extLst>
          </p:cNvPr>
          <p:cNvSpPr>
            <a:spLocks noGrp="1"/>
          </p:cNvSpPr>
          <p:nvPr>
            <p:ph type="title"/>
          </p:nvPr>
        </p:nvSpPr>
        <p:spPr>
          <a:xfrm>
            <a:off x="838200" y="125772"/>
            <a:ext cx="10515600" cy="1325563"/>
          </a:xfrm>
        </p:spPr>
        <p:txBody>
          <a:bodyPr/>
          <a:lstStyle/>
          <a:p>
            <a:r>
              <a:rPr lang="es-MX" dirty="0" err="1"/>
              <a:t>Clusters</a:t>
            </a:r>
            <a:endParaRPr lang="es-MX" dirty="0"/>
          </a:p>
        </p:txBody>
      </p:sp>
      <p:sp>
        <p:nvSpPr>
          <p:cNvPr id="3" name="Marcador de contenido 2">
            <a:extLst>
              <a:ext uri="{FF2B5EF4-FFF2-40B4-BE49-F238E27FC236}">
                <a16:creationId xmlns:a16="http://schemas.microsoft.com/office/drawing/2014/main" id="{AFA33DBA-BFBA-E0FC-4840-B0E133B846EF}"/>
              </a:ext>
            </a:extLst>
          </p:cNvPr>
          <p:cNvSpPr>
            <a:spLocks noGrp="1"/>
          </p:cNvSpPr>
          <p:nvPr>
            <p:ph idx="1"/>
          </p:nvPr>
        </p:nvSpPr>
        <p:spPr>
          <a:xfrm>
            <a:off x="407368" y="1268760"/>
            <a:ext cx="4609728" cy="4800686"/>
          </a:xfrm>
        </p:spPr>
        <p:txBody>
          <a:bodyPr>
            <a:normAutofit/>
          </a:bodyPr>
          <a:lstStyle/>
          <a:p>
            <a:pPr marL="0" indent="0">
              <a:buNone/>
            </a:pPr>
            <a:r>
              <a:rPr lang="en-US" dirty="0"/>
              <a:t>Cassandra database is specifically designed to be distributed over several machines operating together that appear as a single instance to the end user</a:t>
            </a:r>
            <a:r>
              <a:rPr lang="en-US" b="1" dirty="0">
                <a:solidFill>
                  <a:schemeClr val="accent2">
                    <a:lumMod val="75000"/>
                  </a:schemeClr>
                </a:solidFill>
              </a:rPr>
              <a:t>. So the outermost structure in Cassandra is the cluster</a:t>
            </a:r>
            <a:r>
              <a:rPr lang="en-US" dirty="0"/>
              <a:t>, sometimes called the ring, because Cassandra assigns data to nodes in the cluster by arranging them in a ring.</a:t>
            </a:r>
            <a:endParaRPr lang="es-MX" dirty="0"/>
          </a:p>
        </p:txBody>
      </p:sp>
      <p:pic>
        <p:nvPicPr>
          <p:cNvPr id="5122" name="Picture 2" descr="Slide with two DCs showing replication between them">
            <a:extLst>
              <a:ext uri="{FF2B5EF4-FFF2-40B4-BE49-F238E27FC236}">
                <a16:creationId xmlns:a16="http://schemas.microsoft.com/office/drawing/2014/main" id="{EBD5B10A-4876-54D4-E051-267053BCE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451335"/>
            <a:ext cx="6816080" cy="3834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3354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72A382-D522-5C1A-DE81-7C4D1A07964B}"/>
              </a:ext>
            </a:extLst>
          </p:cNvPr>
          <p:cNvSpPr>
            <a:spLocks noGrp="1"/>
          </p:cNvSpPr>
          <p:nvPr>
            <p:ph type="title"/>
          </p:nvPr>
        </p:nvSpPr>
        <p:spPr/>
        <p:txBody>
          <a:bodyPr/>
          <a:lstStyle/>
          <a:p>
            <a:r>
              <a:rPr lang="es-MX" dirty="0" err="1"/>
              <a:t>Keyspaces</a:t>
            </a:r>
            <a:endParaRPr lang="es-MX" dirty="0"/>
          </a:p>
        </p:txBody>
      </p:sp>
      <p:sp>
        <p:nvSpPr>
          <p:cNvPr id="3" name="Marcador de contenido 2">
            <a:extLst>
              <a:ext uri="{FF2B5EF4-FFF2-40B4-BE49-F238E27FC236}">
                <a16:creationId xmlns:a16="http://schemas.microsoft.com/office/drawing/2014/main" id="{BB291808-CE27-7A5C-A689-B0E6C58FDDE2}"/>
              </a:ext>
            </a:extLst>
          </p:cNvPr>
          <p:cNvSpPr>
            <a:spLocks noGrp="1"/>
          </p:cNvSpPr>
          <p:nvPr>
            <p:ph idx="1"/>
          </p:nvPr>
        </p:nvSpPr>
        <p:spPr>
          <a:xfrm>
            <a:off x="263674" y="1758157"/>
            <a:ext cx="7130008" cy="4351338"/>
          </a:xfrm>
        </p:spPr>
        <p:txBody>
          <a:bodyPr>
            <a:normAutofit fontScale="92500" lnSpcReduction="20000"/>
          </a:bodyPr>
          <a:lstStyle/>
          <a:p>
            <a:r>
              <a:rPr lang="en-US" dirty="0"/>
              <a:t>A cluster is a container for </a:t>
            </a:r>
            <a:r>
              <a:rPr lang="en-US" b="1" dirty="0" err="1">
                <a:solidFill>
                  <a:schemeClr val="accent2">
                    <a:lumMod val="75000"/>
                  </a:schemeClr>
                </a:solidFill>
              </a:rPr>
              <a:t>keyspaces</a:t>
            </a:r>
            <a:r>
              <a:rPr lang="en-US" dirty="0"/>
              <a:t>. </a:t>
            </a:r>
          </a:p>
          <a:p>
            <a:r>
              <a:rPr lang="en-US" dirty="0"/>
              <a:t>A </a:t>
            </a:r>
            <a:r>
              <a:rPr lang="en-US" dirty="0" err="1"/>
              <a:t>keyspace</a:t>
            </a:r>
            <a:r>
              <a:rPr lang="en-US" dirty="0"/>
              <a:t> is the outermost container for data in Cassandra, corresponding closely to a database in the relational model. </a:t>
            </a:r>
          </a:p>
          <a:p>
            <a:r>
              <a:rPr lang="en-US" dirty="0"/>
              <a:t>In the same way that a database is a container for tables in the relational model, a </a:t>
            </a:r>
            <a:r>
              <a:rPr lang="en-US" b="1" dirty="0" err="1">
                <a:solidFill>
                  <a:schemeClr val="accent2">
                    <a:lumMod val="75000"/>
                  </a:schemeClr>
                </a:solidFill>
              </a:rPr>
              <a:t>keyspace</a:t>
            </a:r>
            <a:r>
              <a:rPr lang="en-US" b="1" dirty="0">
                <a:solidFill>
                  <a:schemeClr val="accent2">
                    <a:lumMod val="75000"/>
                  </a:schemeClr>
                </a:solidFill>
              </a:rPr>
              <a:t> is a container for tables in the Cassandra </a:t>
            </a:r>
            <a:r>
              <a:rPr lang="en-US" dirty="0"/>
              <a:t>data model. </a:t>
            </a:r>
          </a:p>
          <a:p>
            <a:r>
              <a:rPr lang="en-US" dirty="0"/>
              <a:t>Like a relational database, a </a:t>
            </a:r>
            <a:r>
              <a:rPr lang="en-US" dirty="0" err="1"/>
              <a:t>keyspace</a:t>
            </a:r>
            <a:r>
              <a:rPr lang="en-US" dirty="0"/>
              <a:t> has a name and a set of attributes that define </a:t>
            </a:r>
            <a:r>
              <a:rPr lang="en-US" dirty="0" err="1"/>
              <a:t>keyspace</a:t>
            </a:r>
            <a:r>
              <a:rPr lang="en-US" dirty="0"/>
              <a:t>-wide behavior such as replication.</a:t>
            </a:r>
          </a:p>
          <a:p>
            <a:r>
              <a:rPr lang="es-MX" dirty="0">
                <a:hlinkClick r:id="rId2"/>
              </a:rPr>
              <a:t>Amazon </a:t>
            </a:r>
            <a:r>
              <a:rPr lang="es-MX" dirty="0" err="1">
                <a:hlinkClick r:id="rId2"/>
              </a:rPr>
              <a:t>Keyspaces</a:t>
            </a:r>
            <a:r>
              <a:rPr lang="es-MX" dirty="0">
                <a:hlinkClick r:id="rId2"/>
              </a:rPr>
              <a:t> (for Apache </a:t>
            </a:r>
            <a:r>
              <a:rPr lang="es-MX" dirty="0" err="1">
                <a:hlinkClick r:id="rId2"/>
              </a:rPr>
              <a:t>Cassandra</a:t>
            </a:r>
            <a:r>
              <a:rPr lang="es-MX" dirty="0">
                <a:hlinkClick r:id="rId2"/>
              </a:rPr>
              <a:t>) - Amazon Web </a:t>
            </a:r>
            <a:r>
              <a:rPr lang="es-MX" dirty="0" err="1">
                <a:hlinkClick r:id="rId2"/>
              </a:rPr>
              <a:t>Services</a:t>
            </a:r>
            <a:endParaRPr lang="es-MX" dirty="0"/>
          </a:p>
        </p:txBody>
      </p:sp>
      <p:pic>
        <p:nvPicPr>
          <p:cNvPr id="5" name="Imagen 4">
            <a:extLst>
              <a:ext uri="{FF2B5EF4-FFF2-40B4-BE49-F238E27FC236}">
                <a16:creationId xmlns:a16="http://schemas.microsoft.com/office/drawing/2014/main" id="{4828ED95-972B-BD8A-3439-9353532E3A36}"/>
              </a:ext>
            </a:extLst>
          </p:cNvPr>
          <p:cNvPicPr>
            <a:picLocks noChangeAspect="1"/>
          </p:cNvPicPr>
          <p:nvPr/>
        </p:nvPicPr>
        <p:blipFill>
          <a:blip r:embed="rId3"/>
          <a:stretch>
            <a:fillRect/>
          </a:stretch>
        </p:blipFill>
        <p:spPr>
          <a:xfrm>
            <a:off x="5519936" y="158983"/>
            <a:ext cx="6588596" cy="1599174"/>
          </a:xfrm>
          <a:prstGeom prst="rect">
            <a:avLst/>
          </a:prstGeom>
        </p:spPr>
      </p:pic>
      <p:pic>
        <p:nvPicPr>
          <p:cNvPr id="7" name="Imagen 6">
            <a:extLst>
              <a:ext uri="{FF2B5EF4-FFF2-40B4-BE49-F238E27FC236}">
                <a16:creationId xmlns:a16="http://schemas.microsoft.com/office/drawing/2014/main" id="{78569F78-2760-507F-773B-E44F5C14AED2}"/>
              </a:ext>
            </a:extLst>
          </p:cNvPr>
          <p:cNvPicPr>
            <a:picLocks noChangeAspect="1"/>
          </p:cNvPicPr>
          <p:nvPr/>
        </p:nvPicPr>
        <p:blipFill>
          <a:blip r:embed="rId4"/>
          <a:stretch>
            <a:fillRect/>
          </a:stretch>
        </p:blipFill>
        <p:spPr>
          <a:xfrm>
            <a:off x="7943850" y="2564904"/>
            <a:ext cx="4248150" cy="2238375"/>
          </a:xfrm>
          <a:prstGeom prst="rect">
            <a:avLst/>
          </a:prstGeom>
        </p:spPr>
      </p:pic>
    </p:spTree>
    <p:extLst>
      <p:ext uri="{BB962C8B-B14F-4D97-AF65-F5344CB8AC3E}">
        <p14:creationId xmlns:p14="http://schemas.microsoft.com/office/powerpoint/2010/main" val="364751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6A611-5F4C-91FA-1365-B237D67306E6}"/>
              </a:ext>
            </a:extLst>
          </p:cNvPr>
          <p:cNvSpPr>
            <a:spLocks noGrp="1"/>
          </p:cNvSpPr>
          <p:nvPr>
            <p:ph type="title"/>
          </p:nvPr>
        </p:nvSpPr>
        <p:spPr/>
        <p:txBody>
          <a:bodyPr/>
          <a:lstStyle/>
          <a:p>
            <a:r>
              <a:rPr lang="es-MX" dirty="0"/>
              <a:t>Una clasificación de modelos NOSQL</a:t>
            </a:r>
          </a:p>
        </p:txBody>
      </p:sp>
      <p:sp>
        <p:nvSpPr>
          <p:cNvPr id="3" name="Marcador de contenido 2">
            <a:extLst>
              <a:ext uri="{FF2B5EF4-FFF2-40B4-BE49-F238E27FC236}">
                <a16:creationId xmlns:a16="http://schemas.microsoft.com/office/drawing/2014/main" id="{9EE6A0D6-7738-52D5-0A14-19CEFDDD7EA3}"/>
              </a:ext>
            </a:extLst>
          </p:cNvPr>
          <p:cNvSpPr>
            <a:spLocks noGrp="1"/>
          </p:cNvSpPr>
          <p:nvPr>
            <p:ph idx="1"/>
          </p:nvPr>
        </p:nvSpPr>
        <p:spPr/>
        <p:txBody>
          <a:bodyPr>
            <a:normAutofit/>
          </a:bodyPr>
          <a:lstStyle/>
          <a:p>
            <a:pPr marL="0" indent="0">
              <a:buNone/>
            </a:pPr>
            <a:r>
              <a:rPr lang="es-MX" b="1" dirty="0" err="1"/>
              <a:t>Column</a:t>
            </a:r>
            <a:r>
              <a:rPr lang="es-MX" b="1" dirty="0"/>
              <a:t> </a:t>
            </a:r>
            <a:r>
              <a:rPr lang="es-MX" b="1" dirty="0" err="1"/>
              <a:t>stores</a:t>
            </a:r>
            <a:endParaRPr lang="es-MX" b="1" dirty="0"/>
          </a:p>
          <a:p>
            <a:pPr marL="457200" lvl="1" indent="0">
              <a:buNone/>
            </a:pPr>
            <a:r>
              <a:rPr lang="es-ES" dirty="0"/>
              <a:t>En un modelo de columnas, también conocido como modelo de columnas anchas o modelo orientado a columnas, los datos se almacenan por columna en lugar de por fila. Por ejemplo, en un almacén de columnas, todas las direcciones de los clientes pueden almacenarse juntas, lo que les permite recuperarlas en una sola consulta. Las modelos de columnas populares incluyen </a:t>
            </a:r>
            <a:r>
              <a:rPr lang="es-ES" dirty="0" err="1"/>
              <a:t>HBase</a:t>
            </a:r>
            <a:r>
              <a:rPr lang="es-ES" dirty="0"/>
              <a:t> de Apache Hadoop, Apache </a:t>
            </a:r>
            <a:r>
              <a:rPr lang="es-ES" dirty="0" err="1"/>
              <a:t>Kudu</a:t>
            </a:r>
            <a:r>
              <a:rPr lang="es-ES" dirty="0"/>
              <a:t> y Apache </a:t>
            </a:r>
            <a:r>
              <a:rPr lang="es-ES" dirty="0" err="1"/>
              <a:t>Druid</a:t>
            </a:r>
            <a:r>
              <a:rPr lang="es-ES" dirty="0"/>
              <a:t>.</a:t>
            </a:r>
            <a:endParaRPr lang="es-MX" dirty="0"/>
          </a:p>
          <a:p>
            <a:r>
              <a:rPr lang="es-MX" sz="1600" dirty="0" err="1"/>
              <a:t>Document</a:t>
            </a:r>
            <a:r>
              <a:rPr lang="es-MX" sz="1600" dirty="0"/>
              <a:t> </a:t>
            </a:r>
            <a:r>
              <a:rPr lang="es-MX" sz="1600" dirty="0" err="1"/>
              <a:t>stores</a:t>
            </a:r>
            <a:endParaRPr lang="es-MX" sz="1600" dirty="0"/>
          </a:p>
          <a:p>
            <a:r>
              <a:rPr lang="es-MX" sz="1600" dirty="0" err="1"/>
              <a:t>Graph</a:t>
            </a:r>
            <a:r>
              <a:rPr lang="es-MX" sz="1600" dirty="0"/>
              <a:t> </a:t>
            </a:r>
            <a:r>
              <a:rPr lang="es-MX" sz="1600" dirty="0" err="1"/>
              <a:t>databases</a:t>
            </a:r>
            <a:endParaRPr lang="es-MX" sz="1600" dirty="0"/>
          </a:p>
          <a:p>
            <a:r>
              <a:rPr lang="es-MX" sz="1600" dirty="0" err="1"/>
              <a:t>Object</a:t>
            </a:r>
            <a:r>
              <a:rPr lang="es-MX" sz="1600" dirty="0"/>
              <a:t> </a:t>
            </a:r>
            <a:r>
              <a:rPr lang="es-MX" sz="1600" dirty="0" err="1"/>
              <a:t>databases</a:t>
            </a:r>
            <a:endParaRPr lang="es-MX" sz="1600" dirty="0"/>
          </a:p>
          <a:p>
            <a:r>
              <a:rPr lang="es-MX" sz="1600" dirty="0"/>
              <a:t>XML </a:t>
            </a:r>
            <a:r>
              <a:rPr lang="es-MX" sz="1600" dirty="0" err="1"/>
              <a:t>databases</a:t>
            </a:r>
            <a:endParaRPr lang="es-MX" sz="1600" dirty="0"/>
          </a:p>
          <a:p>
            <a:r>
              <a:rPr lang="es-MX" sz="1600" dirty="0" err="1"/>
              <a:t>Multimodel</a:t>
            </a:r>
            <a:r>
              <a:rPr lang="es-MX" sz="1600" dirty="0"/>
              <a:t> </a:t>
            </a:r>
            <a:r>
              <a:rPr lang="es-MX" sz="1600" dirty="0" err="1"/>
              <a:t>databases</a:t>
            </a:r>
            <a:endParaRPr lang="es-MX" sz="1600" dirty="0"/>
          </a:p>
        </p:txBody>
      </p:sp>
    </p:spTree>
    <p:extLst>
      <p:ext uri="{BB962C8B-B14F-4D97-AF65-F5344CB8AC3E}">
        <p14:creationId xmlns:p14="http://schemas.microsoft.com/office/powerpoint/2010/main" val="28320906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CA15B9-D6FF-6857-EC8C-6BF8C61F3A32}"/>
              </a:ext>
            </a:extLst>
          </p:cNvPr>
          <p:cNvSpPr>
            <a:spLocks noGrp="1"/>
          </p:cNvSpPr>
          <p:nvPr>
            <p:ph type="title"/>
          </p:nvPr>
        </p:nvSpPr>
        <p:spPr>
          <a:xfrm>
            <a:off x="243144" y="188640"/>
            <a:ext cx="1801416" cy="1325563"/>
          </a:xfrm>
        </p:spPr>
        <p:txBody>
          <a:bodyPr/>
          <a:lstStyle/>
          <a:p>
            <a:r>
              <a:rPr lang="es-MX" dirty="0"/>
              <a:t>Tables</a:t>
            </a:r>
          </a:p>
        </p:txBody>
      </p:sp>
      <p:sp>
        <p:nvSpPr>
          <p:cNvPr id="3" name="Marcador de contenido 2">
            <a:extLst>
              <a:ext uri="{FF2B5EF4-FFF2-40B4-BE49-F238E27FC236}">
                <a16:creationId xmlns:a16="http://schemas.microsoft.com/office/drawing/2014/main" id="{85105C7C-D8E2-B913-08B1-A70A057F0D9A}"/>
              </a:ext>
            </a:extLst>
          </p:cNvPr>
          <p:cNvSpPr>
            <a:spLocks noGrp="1"/>
          </p:cNvSpPr>
          <p:nvPr>
            <p:ph idx="1"/>
          </p:nvPr>
        </p:nvSpPr>
        <p:spPr>
          <a:xfrm>
            <a:off x="2207568" y="404664"/>
            <a:ext cx="9507488" cy="4351338"/>
          </a:xfrm>
        </p:spPr>
        <p:txBody>
          <a:bodyPr>
            <a:normAutofit lnSpcReduction="10000"/>
          </a:bodyPr>
          <a:lstStyle/>
          <a:p>
            <a:pPr marL="0" indent="0">
              <a:buNone/>
            </a:pPr>
            <a:r>
              <a:rPr lang="en-US" dirty="0"/>
              <a:t>A table is a container for an ordered collection of rows, each of which is itself an ordered collection of columns. Rows are organized in partitions and assigned to nodes in a Cassandra cluster according to the column(s) designated as the partition key. The ordering of data within a partition is determined by the clustering columns.</a:t>
            </a:r>
          </a:p>
          <a:p>
            <a:pPr marL="0" indent="0">
              <a:buNone/>
            </a:pPr>
            <a:r>
              <a:rPr lang="en-US" dirty="0"/>
              <a:t>When you write data to a table in Cassandra, you specify values for one or more columns. That collection of values is called a row. You must specify a value for each of the columns contained in the primary key as those columns taken together will uniquely identify the row.</a:t>
            </a:r>
            <a:endParaRPr lang="es-MX" dirty="0"/>
          </a:p>
        </p:txBody>
      </p:sp>
      <p:pic>
        <p:nvPicPr>
          <p:cNvPr id="5" name="Imagen 4">
            <a:extLst>
              <a:ext uri="{FF2B5EF4-FFF2-40B4-BE49-F238E27FC236}">
                <a16:creationId xmlns:a16="http://schemas.microsoft.com/office/drawing/2014/main" id="{58018814-C901-0EBD-9D46-0C3662E4D94B}"/>
              </a:ext>
            </a:extLst>
          </p:cNvPr>
          <p:cNvPicPr>
            <a:picLocks noChangeAspect="1"/>
          </p:cNvPicPr>
          <p:nvPr/>
        </p:nvPicPr>
        <p:blipFill>
          <a:blip r:embed="rId2"/>
          <a:stretch>
            <a:fillRect/>
          </a:stretch>
        </p:blipFill>
        <p:spPr>
          <a:xfrm>
            <a:off x="176212" y="4653136"/>
            <a:ext cx="11839575" cy="1266825"/>
          </a:xfrm>
          <a:prstGeom prst="rect">
            <a:avLst/>
          </a:prstGeom>
        </p:spPr>
      </p:pic>
    </p:spTree>
    <p:extLst>
      <p:ext uri="{BB962C8B-B14F-4D97-AF65-F5344CB8AC3E}">
        <p14:creationId xmlns:p14="http://schemas.microsoft.com/office/powerpoint/2010/main" val="27279892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DE0CC-7B5A-8DAC-1C28-EE9126533DB0}"/>
              </a:ext>
            </a:extLst>
          </p:cNvPr>
          <p:cNvSpPr>
            <a:spLocks noGrp="1"/>
          </p:cNvSpPr>
          <p:nvPr>
            <p:ph type="title"/>
          </p:nvPr>
        </p:nvSpPr>
        <p:spPr/>
        <p:txBody>
          <a:bodyPr/>
          <a:lstStyle/>
          <a:p>
            <a:r>
              <a:rPr lang="es-MX" dirty="0" err="1"/>
              <a:t>Columns</a:t>
            </a:r>
            <a:endParaRPr lang="es-MX" dirty="0"/>
          </a:p>
        </p:txBody>
      </p:sp>
      <p:sp>
        <p:nvSpPr>
          <p:cNvPr id="3" name="Marcador de contenido 2">
            <a:extLst>
              <a:ext uri="{FF2B5EF4-FFF2-40B4-BE49-F238E27FC236}">
                <a16:creationId xmlns:a16="http://schemas.microsoft.com/office/drawing/2014/main" id="{FC2EFA56-1137-B4C1-8434-E04A163E066F}"/>
              </a:ext>
            </a:extLst>
          </p:cNvPr>
          <p:cNvSpPr>
            <a:spLocks noGrp="1"/>
          </p:cNvSpPr>
          <p:nvPr>
            <p:ph idx="1"/>
          </p:nvPr>
        </p:nvSpPr>
        <p:spPr/>
        <p:txBody>
          <a:bodyPr/>
          <a:lstStyle/>
          <a:p>
            <a:r>
              <a:rPr lang="en-US" dirty="0"/>
              <a:t>A column is the most basic unit of data structure in the Cassandra data model. </a:t>
            </a:r>
          </a:p>
          <a:p>
            <a:r>
              <a:rPr lang="en-US" dirty="0"/>
              <a:t>A column contains a name and a value. You constrain each of the values to be of a particular type when you define the column. </a:t>
            </a:r>
          </a:p>
          <a:p>
            <a:r>
              <a:rPr lang="en-US" dirty="0"/>
              <a:t>You’ll want to dig into the various types that are available for each column, but first let’s take a look into some other attributes of a column that we haven’t discussed yet: </a:t>
            </a:r>
            <a:r>
              <a:rPr lang="en-US" b="1" dirty="0">
                <a:solidFill>
                  <a:schemeClr val="accent2">
                    <a:lumMod val="75000"/>
                  </a:schemeClr>
                </a:solidFill>
              </a:rPr>
              <a:t>timestamps and time to live</a:t>
            </a:r>
            <a:r>
              <a:rPr lang="en-US" dirty="0"/>
              <a:t>.</a:t>
            </a:r>
          </a:p>
          <a:p>
            <a:r>
              <a:rPr lang="en-US" dirty="0"/>
              <a:t> These attributes are key to understanding how Cassandra uses time to keep data current.</a:t>
            </a:r>
            <a:endParaRPr lang="es-MX" dirty="0"/>
          </a:p>
        </p:txBody>
      </p:sp>
    </p:spTree>
    <p:extLst>
      <p:ext uri="{BB962C8B-B14F-4D97-AF65-F5344CB8AC3E}">
        <p14:creationId xmlns:p14="http://schemas.microsoft.com/office/powerpoint/2010/main" val="42494214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D5AD95-D1CB-7A0B-249A-837D7D28F078}"/>
              </a:ext>
            </a:extLst>
          </p:cNvPr>
          <p:cNvSpPr>
            <a:spLocks noGrp="1"/>
          </p:cNvSpPr>
          <p:nvPr>
            <p:ph type="title"/>
          </p:nvPr>
        </p:nvSpPr>
        <p:spPr/>
        <p:txBody>
          <a:bodyPr/>
          <a:lstStyle/>
          <a:p>
            <a:r>
              <a:rPr lang="es-MX" dirty="0" err="1"/>
              <a:t>Timestamps</a:t>
            </a:r>
            <a:endParaRPr lang="es-MX" dirty="0"/>
          </a:p>
        </p:txBody>
      </p:sp>
      <p:sp>
        <p:nvSpPr>
          <p:cNvPr id="3" name="Marcador de contenido 2">
            <a:extLst>
              <a:ext uri="{FF2B5EF4-FFF2-40B4-BE49-F238E27FC236}">
                <a16:creationId xmlns:a16="http://schemas.microsoft.com/office/drawing/2014/main" id="{E4EC04B6-4947-38E6-2649-B06B45E8F570}"/>
              </a:ext>
            </a:extLst>
          </p:cNvPr>
          <p:cNvSpPr>
            <a:spLocks noGrp="1"/>
          </p:cNvSpPr>
          <p:nvPr>
            <p:ph idx="1"/>
          </p:nvPr>
        </p:nvSpPr>
        <p:spPr/>
        <p:txBody>
          <a:bodyPr/>
          <a:lstStyle/>
          <a:p>
            <a:r>
              <a:rPr lang="en-US" dirty="0"/>
              <a:t>Each time you write data into Cassandra, a timestamp, in microseconds, is generated for each column value that is inserted or updated. </a:t>
            </a:r>
          </a:p>
          <a:p>
            <a:r>
              <a:rPr lang="en-US" dirty="0"/>
              <a:t>Internally, Cassandra uses these timestamps for resolving any conflicting changes that are made to the same value, in what is frequently referred to as a last write wins approach.</a:t>
            </a:r>
            <a:endParaRPr lang="es-MX" dirty="0"/>
          </a:p>
        </p:txBody>
      </p:sp>
    </p:spTree>
    <p:extLst>
      <p:ext uri="{BB962C8B-B14F-4D97-AF65-F5344CB8AC3E}">
        <p14:creationId xmlns:p14="http://schemas.microsoft.com/office/powerpoint/2010/main" val="25356463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AC731C-874F-6510-AE64-D0AF9E39B77B}"/>
              </a:ext>
            </a:extLst>
          </p:cNvPr>
          <p:cNvSpPr>
            <a:spLocks noGrp="1"/>
          </p:cNvSpPr>
          <p:nvPr>
            <p:ph type="title"/>
          </p:nvPr>
        </p:nvSpPr>
        <p:spPr/>
        <p:txBody>
          <a:bodyPr/>
          <a:lstStyle/>
          <a:p>
            <a:r>
              <a:rPr lang="es-MX" dirty="0"/>
              <a:t>Time to </a:t>
            </a:r>
            <a:r>
              <a:rPr lang="es-MX" dirty="0" err="1"/>
              <a:t>live</a:t>
            </a:r>
            <a:r>
              <a:rPr lang="es-MX" dirty="0"/>
              <a:t> (TTL)</a:t>
            </a:r>
          </a:p>
        </p:txBody>
      </p:sp>
      <p:sp>
        <p:nvSpPr>
          <p:cNvPr id="3" name="Marcador de contenido 2">
            <a:extLst>
              <a:ext uri="{FF2B5EF4-FFF2-40B4-BE49-F238E27FC236}">
                <a16:creationId xmlns:a16="http://schemas.microsoft.com/office/drawing/2014/main" id="{6FA64FBC-C6D7-25AC-4577-6C868330135F}"/>
              </a:ext>
            </a:extLst>
          </p:cNvPr>
          <p:cNvSpPr>
            <a:spLocks noGrp="1"/>
          </p:cNvSpPr>
          <p:nvPr>
            <p:ph idx="1"/>
          </p:nvPr>
        </p:nvSpPr>
        <p:spPr/>
        <p:txBody>
          <a:bodyPr/>
          <a:lstStyle/>
          <a:p>
            <a:r>
              <a:rPr lang="en-US" dirty="0"/>
              <a:t>One very powerful feature that Cassandra provides is the ability to expire data that is no longer needed. </a:t>
            </a:r>
          </a:p>
          <a:p>
            <a:r>
              <a:rPr lang="en-US" dirty="0"/>
              <a:t>This expiration is very flexible and works at the level of individual column values. The time to live (or TTL) is a value that Cassandra stores for each column value to indicate how long to keep the value.</a:t>
            </a:r>
          </a:p>
          <a:p>
            <a:r>
              <a:rPr lang="en-US" dirty="0"/>
              <a:t>The TTL value defaults to null, meaning that data that is written will not expire.</a:t>
            </a:r>
            <a:endParaRPr lang="es-MX" dirty="0"/>
          </a:p>
        </p:txBody>
      </p:sp>
    </p:spTree>
    <p:extLst>
      <p:ext uri="{BB962C8B-B14F-4D97-AF65-F5344CB8AC3E}">
        <p14:creationId xmlns:p14="http://schemas.microsoft.com/office/powerpoint/2010/main" val="11599771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5EAC11-2DC9-3A73-D4A9-FB4FF38A18E3}"/>
              </a:ext>
            </a:extLst>
          </p:cNvPr>
          <p:cNvSpPr>
            <a:spLocks noGrp="1"/>
          </p:cNvSpPr>
          <p:nvPr>
            <p:ph type="title"/>
          </p:nvPr>
        </p:nvSpPr>
        <p:spPr/>
        <p:txBody>
          <a:bodyPr/>
          <a:lstStyle/>
          <a:p>
            <a:r>
              <a:rPr lang="es-MX" dirty="0"/>
              <a:t>CQL Types</a:t>
            </a:r>
          </a:p>
        </p:txBody>
      </p:sp>
    </p:spTree>
    <p:extLst>
      <p:ext uri="{BB962C8B-B14F-4D97-AF65-F5344CB8AC3E}">
        <p14:creationId xmlns:p14="http://schemas.microsoft.com/office/powerpoint/2010/main" val="2132880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D3985A-FC80-AFBB-F339-1D5A063E9EF4}"/>
              </a:ext>
            </a:extLst>
          </p:cNvPr>
          <p:cNvSpPr>
            <a:spLocks noGrp="1"/>
          </p:cNvSpPr>
          <p:nvPr>
            <p:ph type="title"/>
          </p:nvPr>
        </p:nvSpPr>
        <p:spPr/>
        <p:txBody>
          <a:bodyPr/>
          <a:lstStyle/>
          <a:p>
            <a:r>
              <a:rPr lang="es-MX" dirty="0"/>
              <a:t>CQL Types</a:t>
            </a:r>
          </a:p>
        </p:txBody>
      </p:sp>
      <p:sp>
        <p:nvSpPr>
          <p:cNvPr id="3" name="Marcador de contenido 2">
            <a:extLst>
              <a:ext uri="{FF2B5EF4-FFF2-40B4-BE49-F238E27FC236}">
                <a16:creationId xmlns:a16="http://schemas.microsoft.com/office/drawing/2014/main" id="{B918FB76-6128-CDDE-AF33-574855AA10EA}"/>
              </a:ext>
            </a:extLst>
          </p:cNvPr>
          <p:cNvSpPr>
            <a:spLocks noGrp="1"/>
          </p:cNvSpPr>
          <p:nvPr>
            <p:ph idx="1"/>
          </p:nvPr>
        </p:nvSpPr>
        <p:spPr/>
        <p:txBody>
          <a:bodyPr/>
          <a:lstStyle/>
          <a:p>
            <a:r>
              <a:rPr lang="es-MX" dirty="0" err="1"/>
              <a:t>Numeric</a:t>
            </a:r>
            <a:r>
              <a:rPr lang="es-MX" dirty="0"/>
              <a:t> Data Types</a:t>
            </a:r>
          </a:p>
          <a:p>
            <a:r>
              <a:rPr lang="es-MX" dirty="0"/>
              <a:t>Textual Data Types</a:t>
            </a:r>
          </a:p>
          <a:p>
            <a:r>
              <a:rPr lang="en-US" dirty="0"/>
              <a:t>Time and Identity Data Types</a:t>
            </a:r>
          </a:p>
          <a:p>
            <a:r>
              <a:rPr lang="es-MX" dirty="0" err="1"/>
              <a:t>Other</a:t>
            </a:r>
            <a:r>
              <a:rPr lang="es-MX" dirty="0"/>
              <a:t> Simple Data Types</a:t>
            </a:r>
          </a:p>
          <a:p>
            <a:r>
              <a:rPr lang="es-MX" dirty="0" err="1"/>
              <a:t>Collections</a:t>
            </a:r>
            <a:endParaRPr lang="es-MX" dirty="0"/>
          </a:p>
          <a:p>
            <a:r>
              <a:rPr lang="es-MX" dirty="0" err="1"/>
              <a:t>Tuples</a:t>
            </a:r>
            <a:endParaRPr lang="es-MX" dirty="0"/>
          </a:p>
          <a:p>
            <a:r>
              <a:rPr lang="es-MX" dirty="0" err="1"/>
              <a:t>User-Defined</a:t>
            </a:r>
            <a:r>
              <a:rPr lang="es-MX" dirty="0"/>
              <a:t> Types</a:t>
            </a:r>
          </a:p>
          <a:p>
            <a:endParaRPr lang="es-MX" dirty="0"/>
          </a:p>
          <a:p>
            <a:endParaRPr lang="es-MX" dirty="0"/>
          </a:p>
        </p:txBody>
      </p:sp>
    </p:spTree>
    <p:extLst>
      <p:ext uri="{BB962C8B-B14F-4D97-AF65-F5344CB8AC3E}">
        <p14:creationId xmlns:p14="http://schemas.microsoft.com/office/powerpoint/2010/main" val="4801342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04A559-95EC-80A0-D0CC-79199CD217A3}"/>
              </a:ext>
            </a:extLst>
          </p:cNvPr>
          <p:cNvSpPr>
            <a:spLocks noGrp="1"/>
          </p:cNvSpPr>
          <p:nvPr>
            <p:ph type="title"/>
          </p:nvPr>
        </p:nvSpPr>
        <p:spPr/>
        <p:txBody>
          <a:bodyPr/>
          <a:lstStyle/>
          <a:p>
            <a:r>
              <a:rPr lang="es-MX" dirty="0" err="1"/>
              <a:t>Numeric</a:t>
            </a:r>
            <a:r>
              <a:rPr lang="es-MX" dirty="0"/>
              <a:t> Data Types</a:t>
            </a:r>
          </a:p>
        </p:txBody>
      </p:sp>
      <p:graphicFrame>
        <p:nvGraphicFramePr>
          <p:cNvPr id="4" name="Tabla 4">
            <a:extLst>
              <a:ext uri="{FF2B5EF4-FFF2-40B4-BE49-F238E27FC236}">
                <a16:creationId xmlns:a16="http://schemas.microsoft.com/office/drawing/2014/main" id="{5E002927-52AA-01ED-4D0E-0B4A3CBF7346}"/>
              </a:ext>
            </a:extLst>
          </p:cNvPr>
          <p:cNvGraphicFramePr>
            <a:graphicFrameLocks noGrp="1"/>
          </p:cNvGraphicFramePr>
          <p:nvPr>
            <p:ph idx="1"/>
            <p:extLst>
              <p:ext uri="{D42A27DB-BD31-4B8C-83A1-F6EECF244321}">
                <p14:modId xmlns:p14="http://schemas.microsoft.com/office/powerpoint/2010/main" val="3569918790"/>
              </p:ext>
            </p:extLst>
          </p:nvPr>
        </p:nvGraphicFramePr>
        <p:xfrm>
          <a:off x="479376" y="1556792"/>
          <a:ext cx="10515600" cy="43281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515911876"/>
                    </a:ext>
                  </a:extLst>
                </a:gridCol>
                <a:gridCol w="5257800">
                  <a:extLst>
                    <a:ext uri="{9D8B030D-6E8A-4147-A177-3AD203B41FA5}">
                      <a16:colId xmlns:a16="http://schemas.microsoft.com/office/drawing/2014/main" val="4204688271"/>
                    </a:ext>
                  </a:extLst>
                </a:gridCol>
              </a:tblGrid>
              <a:tr h="370840">
                <a:tc>
                  <a:txBody>
                    <a:bodyPr/>
                    <a:lstStyle/>
                    <a:p>
                      <a:r>
                        <a:rPr lang="es-MX" sz="2000" b="1" dirty="0" err="1">
                          <a:solidFill>
                            <a:schemeClr val="bg1"/>
                          </a:solidFill>
                        </a:rPr>
                        <a:t>int</a:t>
                      </a:r>
                      <a:endParaRPr lang="es-MX" sz="2000" b="1" dirty="0">
                        <a:solidFill>
                          <a:schemeClr val="bg1"/>
                        </a:solidFill>
                      </a:endParaRPr>
                    </a:p>
                    <a:p>
                      <a:r>
                        <a:rPr lang="es-MX" sz="2000" dirty="0"/>
                        <a:t>A 32-bit </a:t>
                      </a:r>
                      <a:r>
                        <a:rPr lang="es-MX" sz="2000" dirty="0" err="1"/>
                        <a:t>signed</a:t>
                      </a:r>
                      <a:r>
                        <a:rPr lang="es-MX" sz="2000" dirty="0"/>
                        <a:t> </a:t>
                      </a:r>
                      <a:r>
                        <a:rPr lang="es-MX" sz="2000" dirty="0" err="1"/>
                        <a:t>integer</a:t>
                      </a:r>
                      <a:r>
                        <a:rPr lang="es-MX" sz="2000" dirty="0"/>
                        <a:t> (as in Java)</a:t>
                      </a:r>
                    </a:p>
                    <a:p>
                      <a:endParaRPr lang="es-MX" sz="2000" dirty="0"/>
                    </a:p>
                    <a:p>
                      <a:r>
                        <a:rPr lang="es-MX" sz="2000" b="0" dirty="0" err="1">
                          <a:solidFill>
                            <a:schemeClr val="bg1"/>
                          </a:solidFill>
                        </a:rPr>
                        <a:t>bigint</a:t>
                      </a:r>
                      <a:endParaRPr lang="es-MX" sz="2000" b="0" dirty="0">
                        <a:solidFill>
                          <a:schemeClr val="bg1"/>
                        </a:solidFill>
                      </a:endParaRPr>
                    </a:p>
                    <a:p>
                      <a:r>
                        <a:rPr lang="es-MX" sz="2000" dirty="0"/>
                        <a:t>A 64-bit </a:t>
                      </a:r>
                      <a:r>
                        <a:rPr lang="es-MX" sz="2000" dirty="0" err="1"/>
                        <a:t>signed</a:t>
                      </a:r>
                      <a:r>
                        <a:rPr lang="es-MX" sz="2000" dirty="0"/>
                        <a:t> </a:t>
                      </a:r>
                      <a:r>
                        <a:rPr lang="es-MX" sz="2000" dirty="0" err="1"/>
                        <a:t>long</a:t>
                      </a:r>
                      <a:r>
                        <a:rPr lang="es-MX" sz="2000" dirty="0"/>
                        <a:t> </a:t>
                      </a:r>
                      <a:r>
                        <a:rPr lang="es-MX" sz="2000" dirty="0" err="1"/>
                        <a:t>integer</a:t>
                      </a:r>
                      <a:r>
                        <a:rPr lang="es-MX" sz="2000" dirty="0"/>
                        <a:t> (</a:t>
                      </a:r>
                      <a:r>
                        <a:rPr lang="es-MX" sz="2000" dirty="0" err="1"/>
                        <a:t>equivalent</a:t>
                      </a:r>
                      <a:r>
                        <a:rPr lang="es-MX" sz="2000" dirty="0"/>
                        <a:t> to a Java </a:t>
                      </a:r>
                      <a:r>
                        <a:rPr lang="es-MX" sz="2000" dirty="0" err="1"/>
                        <a:t>long</a:t>
                      </a:r>
                      <a:r>
                        <a:rPr lang="es-MX" sz="2000" dirty="0"/>
                        <a:t>)</a:t>
                      </a:r>
                    </a:p>
                    <a:p>
                      <a:endParaRPr lang="es-MX" sz="2000" dirty="0"/>
                    </a:p>
                    <a:p>
                      <a:r>
                        <a:rPr lang="es-MX" sz="2000" b="0" dirty="0" err="1">
                          <a:solidFill>
                            <a:schemeClr val="bg1"/>
                          </a:solidFill>
                        </a:rPr>
                        <a:t>smallint</a:t>
                      </a:r>
                      <a:endParaRPr lang="es-MX" sz="2000" b="0" dirty="0">
                        <a:solidFill>
                          <a:schemeClr val="bg1"/>
                        </a:solidFill>
                      </a:endParaRPr>
                    </a:p>
                    <a:p>
                      <a:r>
                        <a:rPr lang="es-MX" sz="2000" dirty="0"/>
                        <a:t>A 16-bit </a:t>
                      </a:r>
                      <a:r>
                        <a:rPr lang="es-MX" sz="2000" dirty="0" err="1"/>
                        <a:t>signed</a:t>
                      </a:r>
                      <a:r>
                        <a:rPr lang="es-MX" sz="2000" dirty="0"/>
                        <a:t> </a:t>
                      </a:r>
                      <a:r>
                        <a:rPr lang="es-MX" sz="2000" dirty="0" err="1"/>
                        <a:t>integer</a:t>
                      </a:r>
                      <a:r>
                        <a:rPr lang="es-MX" sz="2000" dirty="0"/>
                        <a:t> (</a:t>
                      </a:r>
                      <a:r>
                        <a:rPr lang="es-MX" sz="2000" dirty="0" err="1"/>
                        <a:t>equivalent</a:t>
                      </a:r>
                      <a:r>
                        <a:rPr lang="es-MX" sz="2000" dirty="0"/>
                        <a:t> to a Java short)</a:t>
                      </a:r>
                    </a:p>
                    <a:p>
                      <a:endParaRPr lang="es-MX" sz="2000" dirty="0"/>
                    </a:p>
                    <a:p>
                      <a:r>
                        <a:rPr lang="es-MX" sz="2000" b="0" dirty="0" err="1">
                          <a:solidFill>
                            <a:schemeClr val="bg1"/>
                          </a:solidFill>
                        </a:rPr>
                        <a:t>tinyint</a:t>
                      </a:r>
                      <a:endParaRPr lang="es-MX" sz="2000" b="0" dirty="0">
                        <a:solidFill>
                          <a:schemeClr val="bg1"/>
                        </a:solidFill>
                      </a:endParaRPr>
                    </a:p>
                    <a:p>
                      <a:r>
                        <a:rPr lang="es-MX" sz="2000" dirty="0" err="1"/>
                        <a:t>An</a:t>
                      </a:r>
                      <a:r>
                        <a:rPr lang="es-MX" sz="2000" dirty="0"/>
                        <a:t> 8-bit </a:t>
                      </a:r>
                      <a:r>
                        <a:rPr lang="es-MX" sz="2000" dirty="0" err="1"/>
                        <a:t>signed</a:t>
                      </a:r>
                      <a:r>
                        <a:rPr lang="es-MX" sz="2000" dirty="0"/>
                        <a:t> </a:t>
                      </a:r>
                      <a:r>
                        <a:rPr lang="es-MX" sz="2000" dirty="0" err="1"/>
                        <a:t>integer</a:t>
                      </a:r>
                      <a:r>
                        <a:rPr lang="es-MX" sz="2000" dirty="0"/>
                        <a:t> (as in Java)</a:t>
                      </a:r>
                    </a:p>
                    <a:p>
                      <a:endParaRPr lang="es-MX" dirty="0"/>
                    </a:p>
                  </a:txBody>
                  <a:tcPr/>
                </a:tc>
                <a:tc>
                  <a:txBody>
                    <a:bodyPr/>
                    <a:lstStyle/>
                    <a:p>
                      <a:r>
                        <a:rPr lang="es-MX" sz="2000" b="0" dirty="0" err="1">
                          <a:solidFill>
                            <a:schemeClr val="bg1"/>
                          </a:solidFill>
                        </a:rPr>
                        <a:t>varint</a:t>
                      </a:r>
                      <a:endParaRPr lang="es-MX" sz="2000" b="0" dirty="0">
                        <a:solidFill>
                          <a:schemeClr val="bg1"/>
                        </a:solidFill>
                      </a:endParaRPr>
                    </a:p>
                    <a:p>
                      <a:r>
                        <a:rPr lang="es-MX" sz="2000" dirty="0"/>
                        <a:t>A variable </a:t>
                      </a:r>
                      <a:r>
                        <a:rPr lang="es-MX" sz="2000" dirty="0" err="1"/>
                        <a:t>precision</a:t>
                      </a:r>
                      <a:r>
                        <a:rPr lang="es-MX" sz="2000" dirty="0"/>
                        <a:t> </a:t>
                      </a:r>
                      <a:r>
                        <a:rPr lang="es-MX" sz="2000" dirty="0" err="1"/>
                        <a:t>signed</a:t>
                      </a:r>
                      <a:r>
                        <a:rPr lang="es-MX" sz="2000" dirty="0"/>
                        <a:t> </a:t>
                      </a:r>
                      <a:r>
                        <a:rPr lang="es-MX" sz="2000" dirty="0" err="1"/>
                        <a:t>integer</a:t>
                      </a:r>
                      <a:r>
                        <a:rPr lang="es-MX" sz="2000" dirty="0"/>
                        <a:t> (</a:t>
                      </a:r>
                      <a:r>
                        <a:rPr lang="es-MX" sz="2000" dirty="0" err="1"/>
                        <a:t>equivalent</a:t>
                      </a:r>
                      <a:r>
                        <a:rPr lang="es-MX" sz="2000" dirty="0"/>
                        <a:t> to </a:t>
                      </a:r>
                      <a:r>
                        <a:rPr lang="es-MX" sz="2000" dirty="0" err="1"/>
                        <a:t>java.math.BigInteger</a:t>
                      </a:r>
                      <a:r>
                        <a:rPr lang="es-MX" sz="2000" dirty="0"/>
                        <a:t>)</a:t>
                      </a:r>
                    </a:p>
                    <a:p>
                      <a:endParaRPr lang="es-MX" sz="2000" dirty="0"/>
                    </a:p>
                    <a:p>
                      <a:r>
                        <a:rPr lang="es-MX" sz="2000" b="0" dirty="0" err="1">
                          <a:solidFill>
                            <a:schemeClr val="bg1"/>
                          </a:solidFill>
                        </a:rPr>
                        <a:t>float</a:t>
                      </a:r>
                      <a:endParaRPr lang="es-MX" sz="2000" b="0" dirty="0">
                        <a:solidFill>
                          <a:schemeClr val="bg1"/>
                        </a:solidFill>
                      </a:endParaRPr>
                    </a:p>
                    <a:p>
                      <a:r>
                        <a:rPr lang="es-MX" sz="2000" dirty="0"/>
                        <a:t>A 32-bit IEEE-754 </a:t>
                      </a:r>
                      <a:r>
                        <a:rPr lang="es-MX" sz="2000" dirty="0" err="1"/>
                        <a:t>floating</a:t>
                      </a:r>
                      <a:r>
                        <a:rPr lang="es-MX" sz="2000" dirty="0"/>
                        <a:t> </a:t>
                      </a:r>
                      <a:r>
                        <a:rPr lang="es-MX" sz="2000" dirty="0" err="1"/>
                        <a:t>point</a:t>
                      </a:r>
                      <a:r>
                        <a:rPr lang="es-MX" sz="2000" dirty="0"/>
                        <a:t> (as in Java)</a:t>
                      </a:r>
                    </a:p>
                    <a:p>
                      <a:endParaRPr lang="es-MX" sz="2000" dirty="0"/>
                    </a:p>
                    <a:p>
                      <a:r>
                        <a:rPr lang="es-MX" sz="2000" b="0" dirty="0" err="1">
                          <a:solidFill>
                            <a:schemeClr val="bg1"/>
                          </a:solidFill>
                        </a:rPr>
                        <a:t>double</a:t>
                      </a:r>
                      <a:endParaRPr lang="es-MX" sz="2000" b="0" dirty="0">
                        <a:solidFill>
                          <a:schemeClr val="bg1"/>
                        </a:solidFill>
                      </a:endParaRPr>
                    </a:p>
                    <a:p>
                      <a:r>
                        <a:rPr lang="es-MX" sz="2000" dirty="0"/>
                        <a:t>A 64-bit IEEE-754 </a:t>
                      </a:r>
                      <a:r>
                        <a:rPr lang="es-MX" sz="2000" dirty="0" err="1"/>
                        <a:t>floating</a:t>
                      </a:r>
                      <a:r>
                        <a:rPr lang="es-MX" sz="2000" dirty="0"/>
                        <a:t> </a:t>
                      </a:r>
                      <a:r>
                        <a:rPr lang="es-MX" sz="2000" dirty="0" err="1"/>
                        <a:t>point</a:t>
                      </a:r>
                      <a:r>
                        <a:rPr lang="es-MX" sz="2000" dirty="0"/>
                        <a:t> (as in Java)</a:t>
                      </a:r>
                    </a:p>
                    <a:p>
                      <a:endParaRPr lang="es-MX" sz="2000" dirty="0"/>
                    </a:p>
                    <a:p>
                      <a:r>
                        <a:rPr lang="es-MX" sz="2000" b="1" dirty="0">
                          <a:solidFill>
                            <a:schemeClr val="bg1"/>
                          </a:solidFill>
                        </a:rPr>
                        <a:t>decimal</a:t>
                      </a:r>
                    </a:p>
                    <a:p>
                      <a:r>
                        <a:rPr lang="es-MX" sz="2000" dirty="0"/>
                        <a:t>A variable </a:t>
                      </a:r>
                      <a:r>
                        <a:rPr lang="es-MX" sz="2000" dirty="0" err="1"/>
                        <a:t>precision</a:t>
                      </a:r>
                      <a:r>
                        <a:rPr lang="es-MX" sz="2000" dirty="0"/>
                        <a:t> decimal (</a:t>
                      </a:r>
                      <a:r>
                        <a:rPr lang="es-MX" sz="2000" dirty="0" err="1"/>
                        <a:t>equivalent</a:t>
                      </a:r>
                      <a:r>
                        <a:rPr lang="es-MX" sz="2000" dirty="0"/>
                        <a:t> to </a:t>
                      </a:r>
                      <a:r>
                        <a:rPr lang="es-MX" sz="2000" dirty="0" err="1"/>
                        <a:t>java.math.BigDecimal</a:t>
                      </a:r>
                      <a:r>
                        <a:rPr lang="es-MX" sz="2000" dirty="0"/>
                        <a:t>)</a:t>
                      </a:r>
                    </a:p>
                    <a:p>
                      <a:endParaRPr lang="es-MX" dirty="0"/>
                    </a:p>
                  </a:txBody>
                  <a:tcPr/>
                </a:tc>
                <a:extLst>
                  <a:ext uri="{0D108BD9-81ED-4DB2-BD59-A6C34878D82A}">
                    <a16:rowId xmlns:a16="http://schemas.microsoft.com/office/drawing/2014/main" val="31677719"/>
                  </a:ext>
                </a:extLst>
              </a:tr>
            </a:tbl>
          </a:graphicData>
        </a:graphic>
      </p:graphicFrame>
    </p:spTree>
    <p:extLst>
      <p:ext uri="{BB962C8B-B14F-4D97-AF65-F5344CB8AC3E}">
        <p14:creationId xmlns:p14="http://schemas.microsoft.com/office/powerpoint/2010/main" val="31695435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4F3D8A-8E2A-4CC5-7DAC-89FF7EBEC9A8}"/>
              </a:ext>
            </a:extLst>
          </p:cNvPr>
          <p:cNvSpPr>
            <a:spLocks noGrp="1"/>
          </p:cNvSpPr>
          <p:nvPr>
            <p:ph type="title"/>
          </p:nvPr>
        </p:nvSpPr>
        <p:spPr/>
        <p:txBody>
          <a:bodyPr/>
          <a:lstStyle/>
          <a:p>
            <a:r>
              <a:rPr lang="es-MX" dirty="0"/>
              <a:t>Textual Data Types</a:t>
            </a:r>
          </a:p>
        </p:txBody>
      </p:sp>
      <p:sp>
        <p:nvSpPr>
          <p:cNvPr id="3" name="Marcador de contenido 2">
            <a:extLst>
              <a:ext uri="{FF2B5EF4-FFF2-40B4-BE49-F238E27FC236}">
                <a16:creationId xmlns:a16="http://schemas.microsoft.com/office/drawing/2014/main" id="{B1BF8BC5-81FF-24DC-6810-AB00192F36AE}"/>
              </a:ext>
            </a:extLst>
          </p:cNvPr>
          <p:cNvSpPr>
            <a:spLocks noGrp="1"/>
          </p:cNvSpPr>
          <p:nvPr>
            <p:ph idx="1"/>
          </p:nvPr>
        </p:nvSpPr>
        <p:spPr>
          <a:xfrm>
            <a:off x="2855640" y="1628800"/>
            <a:ext cx="5545832" cy="4351338"/>
          </a:xfrm>
        </p:spPr>
        <p:txBody>
          <a:bodyPr/>
          <a:lstStyle/>
          <a:p>
            <a:pPr marL="0" indent="0">
              <a:buNone/>
            </a:pPr>
            <a:r>
              <a:rPr lang="en-US" dirty="0"/>
              <a:t>text, varchar</a:t>
            </a:r>
          </a:p>
          <a:p>
            <a:pPr marL="457200" lvl="1" indent="0">
              <a:buNone/>
            </a:pPr>
            <a:r>
              <a:rPr lang="en-US" dirty="0"/>
              <a:t>Synonyms for a UTF-8 character string</a:t>
            </a:r>
          </a:p>
          <a:p>
            <a:pPr marL="0" indent="0">
              <a:buNone/>
            </a:pPr>
            <a:endParaRPr lang="en-US" dirty="0"/>
          </a:p>
          <a:p>
            <a:pPr marL="0" indent="0">
              <a:buNone/>
            </a:pPr>
            <a:r>
              <a:rPr lang="en-US" dirty="0"/>
              <a:t>ascii</a:t>
            </a:r>
          </a:p>
          <a:p>
            <a:pPr marL="457200" lvl="1" indent="0">
              <a:buNone/>
            </a:pPr>
            <a:r>
              <a:rPr lang="en-US" dirty="0"/>
              <a:t>An ASCII character string</a:t>
            </a:r>
            <a:endParaRPr lang="es-MX" dirty="0"/>
          </a:p>
        </p:txBody>
      </p:sp>
    </p:spTree>
    <p:extLst>
      <p:ext uri="{BB962C8B-B14F-4D97-AF65-F5344CB8AC3E}">
        <p14:creationId xmlns:p14="http://schemas.microsoft.com/office/powerpoint/2010/main" val="29671095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54F950-BBDD-7AEB-7470-8D3832D691D3}"/>
              </a:ext>
            </a:extLst>
          </p:cNvPr>
          <p:cNvSpPr>
            <a:spLocks noGrp="1"/>
          </p:cNvSpPr>
          <p:nvPr>
            <p:ph type="title"/>
          </p:nvPr>
        </p:nvSpPr>
        <p:spPr/>
        <p:txBody>
          <a:bodyPr/>
          <a:lstStyle/>
          <a:p>
            <a:r>
              <a:rPr lang="en-US" dirty="0"/>
              <a:t>Time Data Types</a:t>
            </a:r>
            <a:endParaRPr lang="es-MX" dirty="0"/>
          </a:p>
        </p:txBody>
      </p:sp>
      <p:sp>
        <p:nvSpPr>
          <p:cNvPr id="3" name="Marcador de contenido 2">
            <a:extLst>
              <a:ext uri="{FF2B5EF4-FFF2-40B4-BE49-F238E27FC236}">
                <a16:creationId xmlns:a16="http://schemas.microsoft.com/office/drawing/2014/main" id="{80393D2A-FB36-6172-E150-983A96A47170}"/>
              </a:ext>
            </a:extLst>
          </p:cNvPr>
          <p:cNvSpPr>
            <a:spLocks noGrp="1"/>
          </p:cNvSpPr>
          <p:nvPr>
            <p:ph idx="1"/>
          </p:nvPr>
        </p:nvSpPr>
        <p:spPr/>
        <p:txBody>
          <a:bodyPr>
            <a:normAutofit/>
          </a:bodyPr>
          <a:lstStyle/>
          <a:p>
            <a:pPr marL="0" indent="0">
              <a:buNone/>
            </a:pPr>
            <a:r>
              <a:rPr lang="en-US" dirty="0">
                <a:solidFill>
                  <a:schemeClr val="accent2"/>
                </a:solidFill>
              </a:rPr>
              <a:t>timestamp</a:t>
            </a:r>
          </a:p>
          <a:p>
            <a:pPr marL="457200" lvl="1" indent="0">
              <a:buNone/>
            </a:pPr>
            <a:r>
              <a:rPr lang="en-US" dirty="0"/>
              <a:t>The time can be encoded as a 64-bit signed integer, but it is typically much more useful to input a timestamp using one of several supported ISO 8601 date formats.</a:t>
            </a:r>
          </a:p>
          <a:p>
            <a:pPr marL="0" indent="0">
              <a:buNone/>
            </a:pPr>
            <a:r>
              <a:rPr lang="en-US" b="1" dirty="0">
                <a:solidFill>
                  <a:schemeClr val="accent2"/>
                </a:solidFill>
              </a:rPr>
              <a:t>date, time</a:t>
            </a:r>
          </a:p>
          <a:p>
            <a:pPr marL="457200" lvl="1" indent="0">
              <a:buNone/>
            </a:pPr>
            <a:r>
              <a:rPr lang="en-US" dirty="0"/>
              <a:t>The 2.2 release introduced date and time types that allowed these to be represented independently; that is, a date without a time, and a time of day without reference to a specific date. As with timestamp, these types support ISO 8601 formats.</a:t>
            </a:r>
          </a:p>
          <a:p>
            <a:endParaRPr lang="en-US" dirty="0"/>
          </a:p>
        </p:txBody>
      </p:sp>
    </p:spTree>
    <p:extLst>
      <p:ext uri="{BB962C8B-B14F-4D97-AF65-F5344CB8AC3E}">
        <p14:creationId xmlns:p14="http://schemas.microsoft.com/office/powerpoint/2010/main" val="9736892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6A8ABC-C755-FE95-9CF7-7DBA4BA23353}"/>
              </a:ext>
            </a:extLst>
          </p:cNvPr>
          <p:cNvSpPr>
            <a:spLocks noGrp="1"/>
          </p:cNvSpPr>
          <p:nvPr>
            <p:ph type="title"/>
          </p:nvPr>
        </p:nvSpPr>
        <p:spPr/>
        <p:txBody>
          <a:bodyPr/>
          <a:lstStyle/>
          <a:p>
            <a:r>
              <a:rPr lang="en-US" dirty="0"/>
              <a:t>Identity Data Types</a:t>
            </a:r>
            <a:endParaRPr lang="es-MX" dirty="0"/>
          </a:p>
        </p:txBody>
      </p:sp>
      <p:sp>
        <p:nvSpPr>
          <p:cNvPr id="3" name="Marcador de contenido 2">
            <a:extLst>
              <a:ext uri="{FF2B5EF4-FFF2-40B4-BE49-F238E27FC236}">
                <a16:creationId xmlns:a16="http://schemas.microsoft.com/office/drawing/2014/main" id="{B58D47C3-4D7D-C7E6-8464-43A2F8FB98B6}"/>
              </a:ext>
            </a:extLst>
          </p:cNvPr>
          <p:cNvSpPr>
            <a:spLocks noGrp="1"/>
          </p:cNvSpPr>
          <p:nvPr>
            <p:ph idx="1"/>
          </p:nvPr>
        </p:nvSpPr>
        <p:spPr/>
        <p:txBody>
          <a:bodyPr/>
          <a:lstStyle/>
          <a:p>
            <a:pPr marL="0" indent="0">
              <a:buNone/>
            </a:pPr>
            <a:r>
              <a:rPr lang="en-US" b="1" dirty="0" err="1">
                <a:solidFill>
                  <a:schemeClr val="accent2"/>
                </a:solidFill>
              </a:rPr>
              <a:t>uuid</a:t>
            </a:r>
            <a:endParaRPr lang="en-US" b="1" dirty="0">
              <a:solidFill>
                <a:schemeClr val="accent2"/>
              </a:solidFill>
            </a:endParaRPr>
          </a:p>
          <a:p>
            <a:pPr marL="457200" lvl="1" indent="0">
              <a:buNone/>
            </a:pPr>
            <a:r>
              <a:rPr lang="en-US" dirty="0"/>
              <a:t>A universally unique identifier (UUID) is a 128-bit value in which the bits conform to one of several types, of which the most commonly used are known as Type 1 and Type 4. The CQL </a:t>
            </a:r>
            <a:r>
              <a:rPr lang="en-US" dirty="0" err="1"/>
              <a:t>uuid</a:t>
            </a:r>
            <a:r>
              <a:rPr lang="en-US" dirty="0"/>
              <a:t> type is a Type 4 UUID, which is based entirely on random numbers. UUIDs are typically represented as dash-separated sequences of hex digits. </a:t>
            </a:r>
          </a:p>
          <a:p>
            <a:pPr marL="0" indent="0">
              <a:buNone/>
            </a:pPr>
            <a:r>
              <a:rPr lang="en-US" b="1" dirty="0" err="1">
                <a:solidFill>
                  <a:schemeClr val="accent2"/>
                </a:solidFill>
              </a:rPr>
              <a:t>timeuuid</a:t>
            </a:r>
            <a:endParaRPr lang="en-US" b="1" dirty="0">
              <a:solidFill>
                <a:schemeClr val="accent2"/>
              </a:solidFill>
            </a:endParaRPr>
          </a:p>
          <a:p>
            <a:pPr marL="457200" lvl="1" indent="0">
              <a:buNone/>
            </a:pPr>
            <a:r>
              <a:rPr lang="en-US" dirty="0"/>
              <a:t>This is a Type 1 UUID, which is based on the MAC address of the computer, the system time, and a sequence number used to prevent duplicates. This type is frequently used as a conflict-free timestamp. </a:t>
            </a:r>
            <a:endParaRPr lang="es-MX" dirty="0"/>
          </a:p>
        </p:txBody>
      </p:sp>
    </p:spTree>
    <p:extLst>
      <p:ext uri="{BB962C8B-B14F-4D97-AF65-F5344CB8AC3E}">
        <p14:creationId xmlns:p14="http://schemas.microsoft.com/office/powerpoint/2010/main" val="4256228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6A611-5F4C-91FA-1365-B237D67306E6}"/>
              </a:ext>
            </a:extLst>
          </p:cNvPr>
          <p:cNvSpPr>
            <a:spLocks noGrp="1"/>
          </p:cNvSpPr>
          <p:nvPr>
            <p:ph type="title"/>
          </p:nvPr>
        </p:nvSpPr>
        <p:spPr/>
        <p:txBody>
          <a:bodyPr/>
          <a:lstStyle/>
          <a:p>
            <a:r>
              <a:rPr lang="es-MX" dirty="0"/>
              <a:t>Una clasificación de modelos NOSQL</a:t>
            </a:r>
          </a:p>
        </p:txBody>
      </p:sp>
      <p:sp>
        <p:nvSpPr>
          <p:cNvPr id="3" name="Marcador de contenido 2">
            <a:extLst>
              <a:ext uri="{FF2B5EF4-FFF2-40B4-BE49-F238E27FC236}">
                <a16:creationId xmlns:a16="http://schemas.microsoft.com/office/drawing/2014/main" id="{9EE6A0D6-7738-52D5-0A14-19CEFDDD7EA3}"/>
              </a:ext>
            </a:extLst>
          </p:cNvPr>
          <p:cNvSpPr>
            <a:spLocks noGrp="1"/>
          </p:cNvSpPr>
          <p:nvPr>
            <p:ph idx="1"/>
          </p:nvPr>
        </p:nvSpPr>
        <p:spPr/>
        <p:txBody>
          <a:bodyPr>
            <a:normAutofit/>
          </a:bodyPr>
          <a:lstStyle/>
          <a:p>
            <a:pPr marL="0" indent="0">
              <a:buNone/>
            </a:pPr>
            <a:r>
              <a:rPr lang="es-MX" dirty="0" err="1"/>
              <a:t>Document</a:t>
            </a:r>
            <a:r>
              <a:rPr lang="es-MX" dirty="0"/>
              <a:t> </a:t>
            </a:r>
            <a:r>
              <a:rPr lang="es-MX" dirty="0" err="1"/>
              <a:t>stores</a:t>
            </a:r>
            <a:endParaRPr lang="es-MX" dirty="0"/>
          </a:p>
          <a:p>
            <a:pPr marL="457200" lvl="1" indent="0">
              <a:buNone/>
            </a:pPr>
            <a:r>
              <a:rPr lang="es-ES" dirty="0"/>
              <a:t>La unidad básica de almacenamiento en una base de datos de documentos es el documento completo, a menudo almacenado en un formato como JSON, XML o YAML. Las bases de datos de documentos populares incluyen MongoDB, </a:t>
            </a:r>
            <a:r>
              <a:rPr lang="es-ES" dirty="0" err="1"/>
              <a:t>CouchDB</a:t>
            </a:r>
            <a:r>
              <a:rPr lang="es-ES" dirty="0"/>
              <a:t> y varias ofertas de nube pública.</a:t>
            </a:r>
            <a:endParaRPr lang="es-MX" dirty="0"/>
          </a:p>
          <a:p>
            <a:r>
              <a:rPr lang="es-MX" sz="1400" dirty="0" err="1"/>
              <a:t>Graph</a:t>
            </a:r>
            <a:r>
              <a:rPr lang="es-MX" sz="1400" dirty="0"/>
              <a:t> </a:t>
            </a:r>
            <a:r>
              <a:rPr lang="es-MX" sz="1400" dirty="0" err="1"/>
              <a:t>databases</a:t>
            </a:r>
            <a:endParaRPr lang="es-MX" sz="1400" dirty="0"/>
          </a:p>
          <a:p>
            <a:r>
              <a:rPr lang="es-MX" sz="1400" dirty="0" err="1"/>
              <a:t>Object</a:t>
            </a:r>
            <a:r>
              <a:rPr lang="es-MX" sz="1400" dirty="0"/>
              <a:t> </a:t>
            </a:r>
            <a:r>
              <a:rPr lang="es-MX" sz="1400" dirty="0" err="1"/>
              <a:t>databases</a:t>
            </a:r>
            <a:endParaRPr lang="es-MX" sz="1400" dirty="0"/>
          </a:p>
          <a:p>
            <a:r>
              <a:rPr lang="es-MX" sz="1400" dirty="0"/>
              <a:t>XML </a:t>
            </a:r>
            <a:r>
              <a:rPr lang="es-MX" sz="1400" dirty="0" err="1"/>
              <a:t>databases</a:t>
            </a:r>
            <a:endParaRPr lang="es-MX" sz="1400" dirty="0"/>
          </a:p>
          <a:p>
            <a:r>
              <a:rPr lang="es-MX" sz="1400" dirty="0" err="1"/>
              <a:t>Multimodel</a:t>
            </a:r>
            <a:r>
              <a:rPr lang="es-MX" sz="1400" dirty="0"/>
              <a:t> </a:t>
            </a:r>
            <a:r>
              <a:rPr lang="es-MX" sz="1400" dirty="0" err="1"/>
              <a:t>databases</a:t>
            </a:r>
            <a:endParaRPr lang="es-MX" sz="1400" dirty="0"/>
          </a:p>
        </p:txBody>
      </p:sp>
    </p:spTree>
    <p:extLst>
      <p:ext uri="{BB962C8B-B14F-4D97-AF65-F5344CB8AC3E}">
        <p14:creationId xmlns:p14="http://schemas.microsoft.com/office/powerpoint/2010/main" val="10398974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5E2559-4560-942E-4495-E7B0E4691655}"/>
              </a:ext>
            </a:extLst>
          </p:cNvPr>
          <p:cNvSpPr>
            <a:spLocks noGrp="1"/>
          </p:cNvSpPr>
          <p:nvPr>
            <p:ph type="title"/>
          </p:nvPr>
        </p:nvSpPr>
        <p:spPr/>
        <p:txBody>
          <a:bodyPr/>
          <a:lstStyle/>
          <a:p>
            <a:r>
              <a:rPr lang="es-MX" dirty="0" err="1"/>
              <a:t>Other</a:t>
            </a:r>
            <a:r>
              <a:rPr lang="es-MX" dirty="0"/>
              <a:t> Simple Data Types</a:t>
            </a:r>
          </a:p>
        </p:txBody>
      </p:sp>
      <p:sp>
        <p:nvSpPr>
          <p:cNvPr id="3" name="Marcador de contenido 2">
            <a:extLst>
              <a:ext uri="{FF2B5EF4-FFF2-40B4-BE49-F238E27FC236}">
                <a16:creationId xmlns:a16="http://schemas.microsoft.com/office/drawing/2014/main" id="{8D3A1A27-6900-F422-6122-9AC99D3B70C7}"/>
              </a:ext>
            </a:extLst>
          </p:cNvPr>
          <p:cNvSpPr>
            <a:spLocks noGrp="1"/>
          </p:cNvSpPr>
          <p:nvPr>
            <p:ph idx="1"/>
          </p:nvPr>
        </p:nvSpPr>
        <p:spPr/>
        <p:txBody>
          <a:bodyPr>
            <a:normAutofit fontScale="92500" lnSpcReduction="20000"/>
          </a:bodyPr>
          <a:lstStyle/>
          <a:p>
            <a:r>
              <a:rPr lang="en-US" b="1" dirty="0" err="1">
                <a:solidFill>
                  <a:schemeClr val="accent2"/>
                </a:solidFill>
              </a:rPr>
              <a:t>boolean</a:t>
            </a:r>
            <a:endParaRPr lang="en-US" b="1" dirty="0">
              <a:solidFill>
                <a:schemeClr val="accent2"/>
              </a:solidFill>
            </a:endParaRPr>
          </a:p>
          <a:p>
            <a:pPr lvl="1"/>
            <a:r>
              <a:rPr lang="en-US" dirty="0"/>
              <a:t>This is a simple true/false value</a:t>
            </a:r>
          </a:p>
          <a:p>
            <a:r>
              <a:rPr lang="en-US" b="1" dirty="0">
                <a:solidFill>
                  <a:schemeClr val="accent2"/>
                </a:solidFill>
              </a:rPr>
              <a:t>blob</a:t>
            </a:r>
          </a:p>
          <a:p>
            <a:pPr lvl="1"/>
            <a:r>
              <a:rPr lang="en-US" dirty="0"/>
              <a:t>The CQL blob type is useful for storing media or other binary file types. Cassandra does not validate or examine the bytes in a blob.</a:t>
            </a:r>
          </a:p>
          <a:p>
            <a:r>
              <a:rPr lang="es-MX" b="1" dirty="0" err="1">
                <a:solidFill>
                  <a:schemeClr val="accent2"/>
                </a:solidFill>
              </a:rPr>
              <a:t>inet</a:t>
            </a:r>
            <a:endParaRPr lang="es-MX" b="1" dirty="0">
              <a:solidFill>
                <a:schemeClr val="accent2"/>
              </a:solidFill>
            </a:endParaRPr>
          </a:p>
          <a:p>
            <a:pPr lvl="1"/>
            <a:r>
              <a:rPr lang="es-MX" dirty="0" err="1"/>
              <a:t>This</a:t>
            </a:r>
            <a:r>
              <a:rPr lang="es-MX" dirty="0"/>
              <a:t> </a:t>
            </a:r>
            <a:r>
              <a:rPr lang="es-MX" dirty="0" err="1"/>
              <a:t>type</a:t>
            </a:r>
            <a:r>
              <a:rPr lang="es-MX" dirty="0"/>
              <a:t> </a:t>
            </a:r>
            <a:r>
              <a:rPr lang="es-MX" dirty="0" err="1"/>
              <a:t>represents</a:t>
            </a:r>
            <a:r>
              <a:rPr lang="es-MX" dirty="0"/>
              <a:t> IPv4 </a:t>
            </a:r>
            <a:r>
              <a:rPr lang="es-MX" dirty="0" err="1"/>
              <a:t>or</a:t>
            </a:r>
            <a:r>
              <a:rPr lang="es-MX" dirty="0"/>
              <a:t> IPv6 internet </a:t>
            </a:r>
            <a:r>
              <a:rPr lang="es-MX" dirty="0" err="1"/>
              <a:t>addresses</a:t>
            </a:r>
            <a:r>
              <a:rPr lang="es-MX" dirty="0"/>
              <a:t>. </a:t>
            </a:r>
            <a:r>
              <a:rPr lang="es-MX" dirty="0" err="1"/>
              <a:t>cqlsh</a:t>
            </a:r>
            <a:r>
              <a:rPr lang="es-MX" dirty="0"/>
              <a:t> </a:t>
            </a:r>
            <a:r>
              <a:rPr lang="es-MX" dirty="0" err="1"/>
              <a:t>accepts</a:t>
            </a:r>
            <a:r>
              <a:rPr lang="es-MX" dirty="0"/>
              <a:t> </a:t>
            </a:r>
            <a:r>
              <a:rPr lang="es-MX" dirty="0" err="1"/>
              <a:t>any</a:t>
            </a:r>
            <a:r>
              <a:rPr lang="es-MX" dirty="0"/>
              <a:t> legal </a:t>
            </a:r>
            <a:r>
              <a:rPr lang="es-MX" dirty="0" err="1"/>
              <a:t>format</a:t>
            </a:r>
            <a:r>
              <a:rPr lang="es-MX" dirty="0"/>
              <a:t> for </a:t>
            </a:r>
            <a:r>
              <a:rPr lang="es-MX" dirty="0" err="1"/>
              <a:t>defining</a:t>
            </a:r>
            <a:r>
              <a:rPr lang="es-MX" dirty="0"/>
              <a:t> IPv4 </a:t>
            </a:r>
            <a:r>
              <a:rPr lang="es-MX" dirty="0" err="1"/>
              <a:t>addresses</a:t>
            </a:r>
            <a:r>
              <a:rPr lang="es-MX" dirty="0"/>
              <a:t>, </a:t>
            </a:r>
            <a:r>
              <a:rPr lang="es-MX" dirty="0" err="1"/>
              <a:t>including</a:t>
            </a:r>
            <a:r>
              <a:rPr lang="es-MX" dirty="0"/>
              <a:t> </a:t>
            </a:r>
            <a:r>
              <a:rPr lang="es-MX" dirty="0" err="1"/>
              <a:t>dotted</a:t>
            </a:r>
            <a:r>
              <a:rPr lang="es-MX" dirty="0"/>
              <a:t> </a:t>
            </a:r>
            <a:r>
              <a:rPr lang="es-MX" dirty="0" err="1"/>
              <a:t>or</a:t>
            </a:r>
            <a:r>
              <a:rPr lang="es-MX" dirty="0"/>
              <a:t> </a:t>
            </a:r>
            <a:r>
              <a:rPr lang="es-MX" dirty="0" err="1"/>
              <a:t>nondotted</a:t>
            </a:r>
            <a:r>
              <a:rPr lang="es-MX" dirty="0"/>
              <a:t> </a:t>
            </a:r>
            <a:r>
              <a:rPr lang="es-MX" dirty="0" err="1"/>
              <a:t>representations</a:t>
            </a:r>
            <a:r>
              <a:rPr lang="es-MX" dirty="0"/>
              <a:t> </a:t>
            </a:r>
            <a:r>
              <a:rPr lang="es-MX" dirty="0" err="1"/>
              <a:t>containing</a:t>
            </a:r>
            <a:r>
              <a:rPr lang="es-MX" dirty="0"/>
              <a:t> decimal, octal, </a:t>
            </a:r>
            <a:r>
              <a:rPr lang="es-MX" dirty="0" err="1"/>
              <a:t>or</a:t>
            </a:r>
            <a:r>
              <a:rPr lang="es-MX" dirty="0"/>
              <a:t> hexadecimal </a:t>
            </a:r>
            <a:r>
              <a:rPr lang="es-MX" dirty="0" err="1"/>
              <a:t>values</a:t>
            </a:r>
            <a:r>
              <a:rPr lang="es-MX" dirty="0"/>
              <a:t>.</a:t>
            </a:r>
          </a:p>
          <a:p>
            <a:r>
              <a:rPr lang="en-US" b="1" dirty="0">
                <a:solidFill>
                  <a:schemeClr val="accent2"/>
                </a:solidFill>
              </a:rPr>
              <a:t>counter</a:t>
            </a:r>
          </a:p>
          <a:p>
            <a:pPr lvl="1"/>
            <a:r>
              <a:rPr lang="en-US" dirty="0"/>
              <a:t>The counter data type provides a 64-bit signed integer, whose value cannot be set directly, but only incremented or decremented. Cassandra is one of the few databases that provides race-free increments across data centers.</a:t>
            </a:r>
            <a:endParaRPr lang="es-MX" dirty="0"/>
          </a:p>
          <a:p>
            <a:endParaRPr lang="es-MX" dirty="0"/>
          </a:p>
        </p:txBody>
      </p:sp>
    </p:spTree>
    <p:extLst>
      <p:ext uri="{BB962C8B-B14F-4D97-AF65-F5344CB8AC3E}">
        <p14:creationId xmlns:p14="http://schemas.microsoft.com/office/powerpoint/2010/main" val="27913745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3CE30C-E4EF-9D65-F12B-77D50DA3B426}"/>
              </a:ext>
            </a:extLst>
          </p:cNvPr>
          <p:cNvSpPr>
            <a:spLocks noGrp="1"/>
          </p:cNvSpPr>
          <p:nvPr>
            <p:ph type="title"/>
          </p:nvPr>
        </p:nvSpPr>
        <p:spPr/>
        <p:txBody>
          <a:bodyPr/>
          <a:lstStyle/>
          <a:p>
            <a:r>
              <a:rPr lang="es-MX" dirty="0" err="1"/>
              <a:t>Collections</a:t>
            </a:r>
            <a:endParaRPr lang="es-MX" dirty="0"/>
          </a:p>
        </p:txBody>
      </p:sp>
      <p:sp>
        <p:nvSpPr>
          <p:cNvPr id="3" name="Marcador de contenido 2">
            <a:extLst>
              <a:ext uri="{FF2B5EF4-FFF2-40B4-BE49-F238E27FC236}">
                <a16:creationId xmlns:a16="http://schemas.microsoft.com/office/drawing/2014/main" id="{F0D9C731-8A1D-6A92-1ADF-154F6DC81DEA}"/>
              </a:ext>
            </a:extLst>
          </p:cNvPr>
          <p:cNvSpPr>
            <a:spLocks noGrp="1"/>
          </p:cNvSpPr>
          <p:nvPr>
            <p:ph idx="1"/>
          </p:nvPr>
        </p:nvSpPr>
        <p:spPr/>
        <p:txBody>
          <a:bodyPr>
            <a:normAutofit lnSpcReduction="10000"/>
          </a:bodyPr>
          <a:lstStyle/>
          <a:p>
            <a:r>
              <a:rPr lang="en-US" dirty="0"/>
              <a:t>CQL provides three collection types to help you with these situations: sets, lists, and maps.</a:t>
            </a:r>
          </a:p>
          <a:p>
            <a:r>
              <a:rPr lang="en-US" b="1" dirty="0">
                <a:solidFill>
                  <a:schemeClr val="accent2"/>
                </a:solidFill>
              </a:rPr>
              <a:t>set</a:t>
            </a:r>
          </a:p>
          <a:p>
            <a:pPr lvl="1"/>
            <a:r>
              <a:rPr lang="en-US" dirty="0"/>
              <a:t>The set data type stores a collection of elements. The elements are unordered when stored, but are returned in sorted order.</a:t>
            </a:r>
          </a:p>
          <a:p>
            <a:r>
              <a:rPr lang="en-US" b="1" dirty="0">
                <a:solidFill>
                  <a:schemeClr val="accent2"/>
                </a:solidFill>
              </a:rPr>
              <a:t>list</a:t>
            </a:r>
          </a:p>
          <a:p>
            <a:pPr lvl="1"/>
            <a:r>
              <a:rPr lang="en-US" dirty="0"/>
              <a:t>The list data type contains an ordered list of elements. By default, the values are stored in order of insertion.</a:t>
            </a:r>
          </a:p>
          <a:p>
            <a:r>
              <a:rPr lang="en-US" b="1" dirty="0">
                <a:solidFill>
                  <a:schemeClr val="accent2"/>
                </a:solidFill>
              </a:rPr>
              <a:t>map</a:t>
            </a:r>
          </a:p>
          <a:p>
            <a:pPr lvl="1"/>
            <a:r>
              <a:rPr lang="en-US" dirty="0"/>
              <a:t>The map data type contains a collection of key-value pairs. The keys and the values can be of any type except counter.</a:t>
            </a:r>
            <a:endParaRPr lang="es-MX" dirty="0"/>
          </a:p>
        </p:txBody>
      </p:sp>
    </p:spTree>
    <p:extLst>
      <p:ext uri="{BB962C8B-B14F-4D97-AF65-F5344CB8AC3E}">
        <p14:creationId xmlns:p14="http://schemas.microsoft.com/office/powerpoint/2010/main" val="14403960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E08520-1308-466E-8534-B8B8CD3F758B}"/>
              </a:ext>
            </a:extLst>
          </p:cNvPr>
          <p:cNvSpPr>
            <a:spLocks noGrp="1"/>
          </p:cNvSpPr>
          <p:nvPr>
            <p:ph type="title"/>
          </p:nvPr>
        </p:nvSpPr>
        <p:spPr/>
        <p:txBody>
          <a:bodyPr/>
          <a:lstStyle/>
          <a:p>
            <a:r>
              <a:rPr lang="es-MX" dirty="0" err="1"/>
              <a:t>Tuples</a:t>
            </a:r>
            <a:endParaRPr lang="es-MX" dirty="0"/>
          </a:p>
        </p:txBody>
      </p:sp>
      <p:sp>
        <p:nvSpPr>
          <p:cNvPr id="3" name="Marcador de contenido 2">
            <a:extLst>
              <a:ext uri="{FF2B5EF4-FFF2-40B4-BE49-F238E27FC236}">
                <a16:creationId xmlns:a16="http://schemas.microsoft.com/office/drawing/2014/main" id="{497CE70C-3DCC-AD48-0351-E6DBA3C8E46F}"/>
              </a:ext>
            </a:extLst>
          </p:cNvPr>
          <p:cNvSpPr>
            <a:spLocks noGrp="1"/>
          </p:cNvSpPr>
          <p:nvPr>
            <p:ph idx="1"/>
          </p:nvPr>
        </p:nvSpPr>
        <p:spPr/>
        <p:txBody>
          <a:bodyPr/>
          <a:lstStyle/>
          <a:p>
            <a:r>
              <a:rPr lang="en-US" dirty="0"/>
              <a:t>Cassandra provides two different ways to manage more complex data structures: </a:t>
            </a:r>
            <a:r>
              <a:rPr lang="en-US" b="1" dirty="0">
                <a:solidFill>
                  <a:schemeClr val="accent2"/>
                </a:solidFill>
              </a:rPr>
              <a:t>tuples</a:t>
            </a:r>
            <a:r>
              <a:rPr lang="en-US" dirty="0"/>
              <a:t> and </a:t>
            </a:r>
            <a:r>
              <a:rPr lang="en-US" b="1" dirty="0">
                <a:solidFill>
                  <a:schemeClr val="accent2"/>
                </a:solidFill>
              </a:rPr>
              <a:t>user-defined types</a:t>
            </a:r>
            <a:r>
              <a:rPr lang="en-US" dirty="0"/>
              <a:t>.</a:t>
            </a:r>
          </a:p>
          <a:p>
            <a:r>
              <a:rPr lang="en-US" dirty="0">
                <a:solidFill>
                  <a:schemeClr val="accent2"/>
                </a:solidFill>
              </a:rPr>
              <a:t>Tuples</a:t>
            </a:r>
            <a:r>
              <a:rPr lang="en-US" dirty="0"/>
              <a:t> provides a way to have a fixed-length set of values of various types.</a:t>
            </a:r>
          </a:p>
          <a:p>
            <a:endParaRPr lang="en-US" dirty="0"/>
          </a:p>
          <a:p>
            <a:endParaRPr lang="es-MX" dirty="0"/>
          </a:p>
        </p:txBody>
      </p:sp>
      <p:pic>
        <p:nvPicPr>
          <p:cNvPr id="5" name="Imagen 4">
            <a:extLst>
              <a:ext uri="{FF2B5EF4-FFF2-40B4-BE49-F238E27FC236}">
                <a16:creationId xmlns:a16="http://schemas.microsoft.com/office/drawing/2014/main" id="{7498C3E6-377B-2141-1AC7-524FC692DAD9}"/>
              </a:ext>
            </a:extLst>
          </p:cNvPr>
          <p:cNvPicPr>
            <a:picLocks noChangeAspect="1"/>
          </p:cNvPicPr>
          <p:nvPr/>
        </p:nvPicPr>
        <p:blipFill>
          <a:blip r:embed="rId2"/>
          <a:stretch>
            <a:fillRect/>
          </a:stretch>
        </p:blipFill>
        <p:spPr>
          <a:xfrm>
            <a:off x="2495600" y="3491706"/>
            <a:ext cx="6896100" cy="1019175"/>
          </a:xfrm>
          <a:prstGeom prst="rect">
            <a:avLst/>
          </a:prstGeom>
        </p:spPr>
      </p:pic>
      <p:pic>
        <p:nvPicPr>
          <p:cNvPr id="7" name="Imagen 6">
            <a:extLst>
              <a:ext uri="{FF2B5EF4-FFF2-40B4-BE49-F238E27FC236}">
                <a16:creationId xmlns:a16="http://schemas.microsoft.com/office/drawing/2014/main" id="{3C5FA7B9-9A4B-F85F-04AC-0059C06F5ECF}"/>
              </a:ext>
            </a:extLst>
          </p:cNvPr>
          <p:cNvPicPr>
            <a:picLocks noChangeAspect="1"/>
          </p:cNvPicPr>
          <p:nvPr/>
        </p:nvPicPr>
        <p:blipFill>
          <a:blip r:embed="rId3"/>
          <a:stretch>
            <a:fillRect/>
          </a:stretch>
        </p:blipFill>
        <p:spPr>
          <a:xfrm>
            <a:off x="1343472" y="4673939"/>
            <a:ext cx="9696450" cy="1485900"/>
          </a:xfrm>
          <a:prstGeom prst="rect">
            <a:avLst/>
          </a:prstGeom>
        </p:spPr>
      </p:pic>
    </p:spTree>
    <p:extLst>
      <p:ext uri="{BB962C8B-B14F-4D97-AF65-F5344CB8AC3E}">
        <p14:creationId xmlns:p14="http://schemas.microsoft.com/office/powerpoint/2010/main" val="8314796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2187D5-63F1-8332-165E-850DB02D4B18}"/>
              </a:ext>
            </a:extLst>
          </p:cNvPr>
          <p:cNvSpPr>
            <a:spLocks noGrp="1"/>
          </p:cNvSpPr>
          <p:nvPr>
            <p:ph type="title"/>
          </p:nvPr>
        </p:nvSpPr>
        <p:spPr/>
        <p:txBody>
          <a:bodyPr/>
          <a:lstStyle/>
          <a:p>
            <a:r>
              <a:rPr lang="es-MX" dirty="0" err="1"/>
              <a:t>But</a:t>
            </a:r>
            <a:endParaRPr lang="es-MX" dirty="0"/>
          </a:p>
        </p:txBody>
      </p:sp>
      <p:sp>
        <p:nvSpPr>
          <p:cNvPr id="3" name="Marcador de contenido 2">
            <a:extLst>
              <a:ext uri="{FF2B5EF4-FFF2-40B4-BE49-F238E27FC236}">
                <a16:creationId xmlns:a16="http://schemas.microsoft.com/office/drawing/2014/main" id="{7156A190-8D32-E710-A7A0-F362CC2A291E}"/>
              </a:ext>
            </a:extLst>
          </p:cNvPr>
          <p:cNvSpPr>
            <a:spLocks noGrp="1"/>
          </p:cNvSpPr>
          <p:nvPr>
            <p:ph idx="1"/>
          </p:nvPr>
        </p:nvSpPr>
        <p:spPr/>
        <p:txBody>
          <a:bodyPr/>
          <a:lstStyle/>
          <a:p>
            <a:r>
              <a:rPr lang="en-US" dirty="0"/>
              <a:t>There is also no way to update individual fields of a tuple; the entire tuple must be updated. For these reasons, tuples are infrequently used in practice, because Cassandra offers an alternative that provides a way to name and access each value, with user defined types.</a:t>
            </a:r>
          </a:p>
          <a:p>
            <a:endParaRPr lang="es-MX" dirty="0"/>
          </a:p>
        </p:txBody>
      </p:sp>
    </p:spTree>
    <p:extLst>
      <p:ext uri="{BB962C8B-B14F-4D97-AF65-F5344CB8AC3E}">
        <p14:creationId xmlns:p14="http://schemas.microsoft.com/office/powerpoint/2010/main" val="35425926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3059EE-AC74-5697-4194-FC50A7689666}"/>
              </a:ext>
            </a:extLst>
          </p:cNvPr>
          <p:cNvSpPr>
            <a:spLocks noGrp="1"/>
          </p:cNvSpPr>
          <p:nvPr>
            <p:ph type="title"/>
          </p:nvPr>
        </p:nvSpPr>
        <p:spPr/>
        <p:txBody>
          <a:bodyPr/>
          <a:lstStyle/>
          <a:p>
            <a:r>
              <a:rPr lang="es-MX" dirty="0" err="1"/>
              <a:t>User</a:t>
            </a:r>
            <a:r>
              <a:rPr lang="es-MX" dirty="0"/>
              <a:t> </a:t>
            </a:r>
            <a:r>
              <a:rPr lang="es-MX" dirty="0" err="1"/>
              <a:t>Defined</a:t>
            </a:r>
            <a:r>
              <a:rPr lang="es-MX" dirty="0"/>
              <a:t> Types</a:t>
            </a:r>
          </a:p>
        </p:txBody>
      </p:sp>
      <p:sp>
        <p:nvSpPr>
          <p:cNvPr id="3" name="Marcador de contenido 2">
            <a:extLst>
              <a:ext uri="{FF2B5EF4-FFF2-40B4-BE49-F238E27FC236}">
                <a16:creationId xmlns:a16="http://schemas.microsoft.com/office/drawing/2014/main" id="{8309C653-8129-BD7B-DDF8-7D9E18B20AB1}"/>
              </a:ext>
            </a:extLst>
          </p:cNvPr>
          <p:cNvSpPr>
            <a:spLocks noGrp="1"/>
          </p:cNvSpPr>
          <p:nvPr>
            <p:ph idx="1"/>
          </p:nvPr>
        </p:nvSpPr>
        <p:spPr/>
        <p:txBody>
          <a:bodyPr/>
          <a:lstStyle/>
          <a:p>
            <a:pPr marL="0" indent="0">
              <a:buNone/>
            </a:pPr>
            <a:r>
              <a:rPr lang="en-US" dirty="0"/>
              <a:t>Cassandra gives you a way to define your own types to extend its data model. </a:t>
            </a:r>
          </a:p>
          <a:p>
            <a:pPr marL="0" indent="0">
              <a:buNone/>
            </a:pPr>
            <a:r>
              <a:rPr lang="en-US" dirty="0"/>
              <a:t>These user-defined types (UDTs) are easier to use than tuples since you can specify the values by name rather than position. </a:t>
            </a:r>
          </a:p>
          <a:p>
            <a:pPr marL="0" indent="0">
              <a:buNone/>
            </a:pPr>
            <a:r>
              <a:rPr lang="en-US" dirty="0"/>
              <a:t>Create your own address type:</a:t>
            </a:r>
          </a:p>
          <a:p>
            <a:endParaRPr lang="es-MX" dirty="0"/>
          </a:p>
        </p:txBody>
      </p:sp>
      <p:pic>
        <p:nvPicPr>
          <p:cNvPr id="5" name="Imagen 4">
            <a:extLst>
              <a:ext uri="{FF2B5EF4-FFF2-40B4-BE49-F238E27FC236}">
                <a16:creationId xmlns:a16="http://schemas.microsoft.com/office/drawing/2014/main" id="{7FF78C60-9F66-6DC2-70C6-E3EFC911D530}"/>
              </a:ext>
            </a:extLst>
          </p:cNvPr>
          <p:cNvPicPr>
            <a:picLocks noChangeAspect="1"/>
          </p:cNvPicPr>
          <p:nvPr/>
        </p:nvPicPr>
        <p:blipFill>
          <a:blip r:embed="rId2"/>
          <a:stretch>
            <a:fillRect/>
          </a:stretch>
        </p:blipFill>
        <p:spPr>
          <a:xfrm>
            <a:off x="5814996" y="3789040"/>
            <a:ext cx="6379046" cy="2522860"/>
          </a:xfrm>
          <a:prstGeom prst="rect">
            <a:avLst/>
          </a:prstGeom>
        </p:spPr>
      </p:pic>
    </p:spTree>
    <p:extLst>
      <p:ext uri="{BB962C8B-B14F-4D97-AF65-F5344CB8AC3E}">
        <p14:creationId xmlns:p14="http://schemas.microsoft.com/office/powerpoint/2010/main" val="27713189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EA70F1-6945-57A1-B346-9B42370031EF}"/>
              </a:ext>
            </a:extLst>
          </p:cNvPr>
          <p:cNvSpPr>
            <a:spLocks noGrp="1"/>
          </p:cNvSpPr>
          <p:nvPr>
            <p:ph type="title"/>
          </p:nvPr>
        </p:nvSpPr>
        <p:spPr>
          <a:xfrm>
            <a:off x="1919536" y="576263"/>
            <a:ext cx="10515600" cy="2852737"/>
          </a:xfrm>
        </p:spPr>
        <p:txBody>
          <a:bodyPr/>
          <a:lstStyle/>
          <a:p>
            <a:r>
              <a:rPr lang="es-MX" dirty="0" err="1"/>
              <a:t>Let’s</a:t>
            </a:r>
            <a:r>
              <a:rPr lang="es-MX" dirty="0"/>
              <a:t> </a:t>
            </a:r>
            <a:r>
              <a:rPr lang="es-MX" dirty="0" err="1"/>
              <a:t>write</a:t>
            </a:r>
            <a:r>
              <a:rPr lang="es-MX" dirty="0"/>
              <a:t> </a:t>
            </a:r>
            <a:r>
              <a:rPr lang="es-MX" dirty="0" err="1"/>
              <a:t>some</a:t>
            </a:r>
            <a:r>
              <a:rPr lang="es-MX" dirty="0"/>
              <a:t> code</a:t>
            </a:r>
          </a:p>
        </p:txBody>
      </p:sp>
    </p:spTree>
    <p:extLst>
      <p:ext uri="{BB962C8B-B14F-4D97-AF65-F5344CB8AC3E}">
        <p14:creationId xmlns:p14="http://schemas.microsoft.com/office/powerpoint/2010/main" val="38334067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868553-9AC9-08D3-BEFD-12B62747F27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Create and describe keyspace</a:t>
            </a:r>
          </a:p>
        </p:txBody>
      </p:sp>
      <p:pic>
        <p:nvPicPr>
          <p:cNvPr id="5" name="Imagen 4" descr="Texto&#10;&#10;Descripción generada automáticamente">
            <a:extLst>
              <a:ext uri="{FF2B5EF4-FFF2-40B4-BE49-F238E27FC236}">
                <a16:creationId xmlns:a16="http://schemas.microsoft.com/office/drawing/2014/main" id="{A8F2A347-40C7-467F-20EE-0E9C44242088}"/>
              </a:ext>
            </a:extLst>
          </p:cNvPr>
          <p:cNvPicPr>
            <a:picLocks noChangeAspect="1"/>
          </p:cNvPicPr>
          <p:nvPr/>
        </p:nvPicPr>
        <p:blipFill>
          <a:blip r:embed="rId2"/>
          <a:stretch>
            <a:fillRect/>
          </a:stretch>
        </p:blipFill>
        <p:spPr>
          <a:xfrm>
            <a:off x="643467" y="2631875"/>
            <a:ext cx="10905066" cy="2480902"/>
          </a:xfrm>
          <a:prstGeom prst="rect">
            <a:avLst/>
          </a:prstGeom>
        </p:spPr>
      </p:pic>
    </p:spTree>
    <p:extLst>
      <p:ext uri="{BB962C8B-B14F-4D97-AF65-F5344CB8AC3E}">
        <p14:creationId xmlns:p14="http://schemas.microsoft.com/office/powerpoint/2010/main" val="18864869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A96914-110F-8430-1827-4F5AAA3555F8}"/>
              </a:ext>
            </a:extLst>
          </p:cNvPr>
          <p:cNvSpPr>
            <a:spLocks noGrp="1"/>
          </p:cNvSpPr>
          <p:nvPr>
            <p:ph type="title"/>
          </p:nvPr>
        </p:nvSpPr>
        <p:spPr/>
        <p:txBody>
          <a:bodyPr/>
          <a:lstStyle/>
          <a:p>
            <a:r>
              <a:rPr lang="en-US" dirty="0"/>
              <a:t>Create a table in your </a:t>
            </a:r>
            <a:r>
              <a:rPr lang="en-US" dirty="0" err="1"/>
              <a:t>keyspace</a:t>
            </a:r>
            <a:endParaRPr lang="es-MX" dirty="0"/>
          </a:p>
        </p:txBody>
      </p:sp>
      <p:pic>
        <p:nvPicPr>
          <p:cNvPr id="5" name="Imagen 4">
            <a:extLst>
              <a:ext uri="{FF2B5EF4-FFF2-40B4-BE49-F238E27FC236}">
                <a16:creationId xmlns:a16="http://schemas.microsoft.com/office/drawing/2014/main" id="{9302F0C7-25CA-C0DF-2E0B-7BB74D914F5E}"/>
              </a:ext>
            </a:extLst>
          </p:cNvPr>
          <p:cNvPicPr>
            <a:picLocks noChangeAspect="1"/>
          </p:cNvPicPr>
          <p:nvPr/>
        </p:nvPicPr>
        <p:blipFill>
          <a:blip r:embed="rId2"/>
          <a:stretch>
            <a:fillRect/>
          </a:stretch>
        </p:blipFill>
        <p:spPr>
          <a:xfrm>
            <a:off x="47328" y="1412776"/>
            <a:ext cx="12192000" cy="1363725"/>
          </a:xfrm>
          <a:prstGeom prst="rect">
            <a:avLst/>
          </a:prstGeom>
        </p:spPr>
      </p:pic>
      <p:pic>
        <p:nvPicPr>
          <p:cNvPr id="7" name="Imagen 6">
            <a:extLst>
              <a:ext uri="{FF2B5EF4-FFF2-40B4-BE49-F238E27FC236}">
                <a16:creationId xmlns:a16="http://schemas.microsoft.com/office/drawing/2014/main" id="{B8883C2C-9322-6F73-9E80-C327F32413A5}"/>
              </a:ext>
            </a:extLst>
          </p:cNvPr>
          <p:cNvPicPr>
            <a:picLocks noChangeAspect="1"/>
          </p:cNvPicPr>
          <p:nvPr/>
        </p:nvPicPr>
        <p:blipFill>
          <a:blip r:embed="rId3"/>
          <a:stretch>
            <a:fillRect/>
          </a:stretch>
        </p:blipFill>
        <p:spPr>
          <a:xfrm>
            <a:off x="2855640" y="2924944"/>
            <a:ext cx="5879976" cy="2910757"/>
          </a:xfrm>
          <a:prstGeom prst="rect">
            <a:avLst/>
          </a:prstGeom>
        </p:spPr>
      </p:pic>
    </p:spTree>
    <p:extLst>
      <p:ext uri="{BB962C8B-B14F-4D97-AF65-F5344CB8AC3E}">
        <p14:creationId xmlns:p14="http://schemas.microsoft.com/office/powerpoint/2010/main" val="26269045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0DDA9C-C8AB-51D9-7329-71C67FF1B2D5}"/>
              </a:ext>
            </a:extLst>
          </p:cNvPr>
          <p:cNvSpPr>
            <a:spLocks noGrp="1"/>
          </p:cNvSpPr>
          <p:nvPr>
            <p:ph type="title"/>
          </p:nvPr>
        </p:nvSpPr>
        <p:spPr/>
        <p:txBody>
          <a:bodyPr/>
          <a:lstStyle/>
          <a:p>
            <a:r>
              <a:rPr lang="en-US" dirty="0"/>
              <a:t>Writing and Reading Data in </a:t>
            </a:r>
            <a:r>
              <a:rPr lang="en-US" dirty="0" err="1"/>
              <a:t>cqlsh</a:t>
            </a:r>
            <a:endParaRPr lang="es-MX" dirty="0"/>
          </a:p>
        </p:txBody>
      </p:sp>
      <p:pic>
        <p:nvPicPr>
          <p:cNvPr id="5" name="Imagen 4">
            <a:extLst>
              <a:ext uri="{FF2B5EF4-FFF2-40B4-BE49-F238E27FC236}">
                <a16:creationId xmlns:a16="http://schemas.microsoft.com/office/drawing/2014/main" id="{D9E6738C-02A3-E170-B85D-162E283103C1}"/>
              </a:ext>
            </a:extLst>
          </p:cNvPr>
          <p:cNvPicPr>
            <a:picLocks noChangeAspect="1"/>
          </p:cNvPicPr>
          <p:nvPr/>
        </p:nvPicPr>
        <p:blipFill>
          <a:blip r:embed="rId2"/>
          <a:stretch>
            <a:fillRect/>
          </a:stretch>
        </p:blipFill>
        <p:spPr>
          <a:xfrm>
            <a:off x="695400" y="1556792"/>
            <a:ext cx="10375329" cy="4062119"/>
          </a:xfrm>
          <a:prstGeom prst="rect">
            <a:avLst/>
          </a:prstGeom>
        </p:spPr>
      </p:pic>
    </p:spTree>
    <p:extLst>
      <p:ext uri="{BB962C8B-B14F-4D97-AF65-F5344CB8AC3E}">
        <p14:creationId xmlns:p14="http://schemas.microsoft.com/office/powerpoint/2010/main" val="17034297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70A6A-A0AD-9C57-23D4-F2AA2F6CE5BF}"/>
              </a:ext>
            </a:extLst>
          </p:cNvPr>
          <p:cNvSpPr>
            <a:spLocks noGrp="1"/>
          </p:cNvSpPr>
          <p:nvPr>
            <p:ph type="title"/>
          </p:nvPr>
        </p:nvSpPr>
        <p:spPr/>
        <p:txBody>
          <a:bodyPr/>
          <a:lstStyle/>
          <a:p>
            <a:r>
              <a:rPr lang="en-US" dirty="0"/>
              <a:t>What happens when you only specify one of the values? </a:t>
            </a:r>
            <a:endParaRPr lang="es-MX" dirty="0"/>
          </a:p>
        </p:txBody>
      </p:sp>
      <p:pic>
        <p:nvPicPr>
          <p:cNvPr id="5" name="Imagen 4">
            <a:extLst>
              <a:ext uri="{FF2B5EF4-FFF2-40B4-BE49-F238E27FC236}">
                <a16:creationId xmlns:a16="http://schemas.microsoft.com/office/drawing/2014/main" id="{D7490CE8-090F-8E3A-AFB2-339D05AFEF5E}"/>
              </a:ext>
            </a:extLst>
          </p:cNvPr>
          <p:cNvPicPr>
            <a:picLocks noChangeAspect="1"/>
          </p:cNvPicPr>
          <p:nvPr/>
        </p:nvPicPr>
        <p:blipFill>
          <a:blip r:embed="rId2"/>
          <a:stretch>
            <a:fillRect/>
          </a:stretch>
        </p:blipFill>
        <p:spPr>
          <a:xfrm>
            <a:off x="479376" y="2276872"/>
            <a:ext cx="11544300" cy="3267075"/>
          </a:xfrm>
          <a:prstGeom prst="rect">
            <a:avLst/>
          </a:prstGeom>
        </p:spPr>
      </p:pic>
    </p:spTree>
    <p:extLst>
      <p:ext uri="{BB962C8B-B14F-4D97-AF65-F5344CB8AC3E}">
        <p14:creationId xmlns:p14="http://schemas.microsoft.com/office/powerpoint/2010/main" val="2065604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6A611-5F4C-91FA-1365-B237D67306E6}"/>
              </a:ext>
            </a:extLst>
          </p:cNvPr>
          <p:cNvSpPr>
            <a:spLocks noGrp="1"/>
          </p:cNvSpPr>
          <p:nvPr>
            <p:ph type="title"/>
          </p:nvPr>
        </p:nvSpPr>
        <p:spPr/>
        <p:txBody>
          <a:bodyPr/>
          <a:lstStyle/>
          <a:p>
            <a:r>
              <a:rPr lang="es-MX" dirty="0"/>
              <a:t>Una clasificación de modelos NOSQL</a:t>
            </a:r>
          </a:p>
        </p:txBody>
      </p:sp>
      <p:sp>
        <p:nvSpPr>
          <p:cNvPr id="3" name="Marcador de contenido 2">
            <a:extLst>
              <a:ext uri="{FF2B5EF4-FFF2-40B4-BE49-F238E27FC236}">
                <a16:creationId xmlns:a16="http://schemas.microsoft.com/office/drawing/2014/main" id="{9EE6A0D6-7738-52D5-0A14-19CEFDDD7EA3}"/>
              </a:ext>
            </a:extLst>
          </p:cNvPr>
          <p:cNvSpPr>
            <a:spLocks noGrp="1"/>
          </p:cNvSpPr>
          <p:nvPr>
            <p:ph idx="1"/>
          </p:nvPr>
        </p:nvSpPr>
        <p:spPr/>
        <p:txBody>
          <a:bodyPr>
            <a:normAutofit/>
          </a:bodyPr>
          <a:lstStyle/>
          <a:p>
            <a:pPr marL="0" indent="0">
              <a:buNone/>
            </a:pPr>
            <a:r>
              <a:rPr lang="es-MX" dirty="0" err="1"/>
              <a:t>Graph</a:t>
            </a:r>
            <a:r>
              <a:rPr lang="es-MX" dirty="0"/>
              <a:t> </a:t>
            </a:r>
            <a:r>
              <a:rPr lang="es-MX" dirty="0" err="1"/>
              <a:t>databases</a:t>
            </a:r>
            <a:endParaRPr lang="es-MX" dirty="0"/>
          </a:p>
          <a:p>
            <a:pPr marL="457200" lvl="1" indent="0">
              <a:buNone/>
            </a:pPr>
            <a:r>
              <a:rPr lang="es-ES" dirty="0"/>
              <a:t>Las bases de datos de grafos representan los datos como un gráfico: una red de nodos y aristas que conectan los nodos. Tanto los nodos como las aristas pueden tener propiedades. Debido a que otorgan mayor importancia a las relaciones, las bases de datos de grafos como Neo4j, </a:t>
            </a:r>
            <a:r>
              <a:rPr lang="es-ES" dirty="0" err="1"/>
              <a:t>JanusGraph</a:t>
            </a:r>
            <a:r>
              <a:rPr lang="es-ES" dirty="0"/>
              <a:t> y </a:t>
            </a:r>
            <a:r>
              <a:rPr lang="es-ES" dirty="0" err="1"/>
              <a:t>DataStax</a:t>
            </a:r>
            <a:r>
              <a:rPr lang="es-ES" dirty="0"/>
              <a:t> </a:t>
            </a:r>
            <a:r>
              <a:rPr lang="es-ES" dirty="0" err="1"/>
              <a:t>Graph</a:t>
            </a:r>
            <a:r>
              <a:rPr lang="es-ES" dirty="0"/>
              <a:t> han demostrado ser populares para crear redes sociales y aplicaciones de web semántica.</a:t>
            </a:r>
            <a:endParaRPr lang="es-MX" dirty="0"/>
          </a:p>
          <a:p>
            <a:r>
              <a:rPr lang="es-MX" sz="1400" dirty="0" err="1"/>
              <a:t>Object</a:t>
            </a:r>
            <a:r>
              <a:rPr lang="es-MX" sz="1400" dirty="0"/>
              <a:t> </a:t>
            </a:r>
            <a:r>
              <a:rPr lang="es-MX" sz="1400" dirty="0" err="1"/>
              <a:t>databases</a:t>
            </a:r>
            <a:endParaRPr lang="es-MX" sz="1400" dirty="0"/>
          </a:p>
          <a:p>
            <a:r>
              <a:rPr lang="es-MX" sz="1400" dirty="0"/>
              <a:t>XML </a:t>
            </a:r>
            <a:r>
              <a:rPr lang="es-MX" sz="1400" dirty="0" err="1"/>
              <a:t>databases</a:t>
            </a:r>
            <a:endParaRPr lang="es-MX" sz="1400" dirty="0"/>
          </a:p>
          <a:p>
            <a:r>
              <a:rPr lang="es-MX" sz="1400" dirty="0" err="1"/>
              <a:t>Multimodel</a:t>
            </a:r>
            <a:r>
              <a:rPr lang="es-MX" sz="1400" dirty="0"/>
              <a:t> </a:t>
            </a:r>
            <a:r>
              <a:rPr lang="es-MX" sz="1400" dirty="0" err="1"/>
              <a:t>databases</a:t>
            </a:r>
            <a:endParaRPr lang="es-MX" sz="1400" dirty="0"/>
          </a:p>
        </p:txBody>
      </p:sp>
    </p:spTree>
    <p:extLst>
      <p:ext uri="{BB962C8B-B14F-4D97-AF65-F5344CB8AC3E}">
        <p14:creationId xmlns:p14="http://schemas.microsoft.com/office/powerpoint/2010/main" val="24644451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6F12E-E26C-BDDD-3385-52E57F876857}"/>
              </a:ext>
            </a:extLst>
          </p:cNvPr>
          <p:cNvSpPr>
            <a:spLocks noGrp="1"/>
          </p:cNvSpPr>
          <p:nvPr>
            <p:ph type="title"/>
          </p:nvPr>
        </p:nvSpPr>
        <p:spPr/>
        <p:txBody>
          <a:bodyPr/>
          <a:lstStyle/>
          <a:p>
            <a:r>
              <a:rPr lang="en-US" dirty="0"/>
              <a:t>What happens when you only specify one of the values? </a:t>
            </a:r>
            <a:endParaRPr lang="es-MX" dirty="0"/>
          </a:p>
        </p:txBody>
      </p:sp>
      <p:pic>
        <p:nvPicPr>
          <p:cNvPr id="5" name="Imagen 4">
            <a:extLst>
              <a:ext uri="{FF2B5EF4-FFF2-40B4-BE49-F238E27FC236}">
                <a16:creationId xmlns:a16="http://schemas.microsoft.com/office/drawing/2014/main" id="{0CC49419-5266-D9F3-7482-31A9FFC4D6A9}"/>
              </a:ext>
            </a:extLst>
          </p:cNvPr>
          <p:cNvPicPr>
            <a:picLocks noChangeAspect="1"/>
          </p:cNvPicPr>
          <p:nvPr/>
        </p:nvPicPr>
        <p:blipFill>
          <a:blip r:embed="rId2"/>
          <a:stretch>
            <a:fillRect/>
          </a:stretch>
        </p:blipFill>
        <p:spPr>
          <a:xfrm>
            <a:off x="0" y="1844824"/>
            <a:ext cx="12192000" cy="1396129"/>
          </a:xfrm>
          <a:prstGeom prst="rect">
            <a:avLst/>
          </a:prstGeom>
        </p:spPr>
      </p:pic>
      <p:sp>
        <p:nvSpPr>
          <p:cNvPr id="7" name="CuadroTexto 6">
            <a:extLst>
              <a:ext uri="{FF2B5EF4-FFF2-40B4-BE49-F238E27FC236}">
                <a16:creationId xmlns:a16="http://schemas.microsoft.com/office/drawing/2014/main" id="{BF4A26B8-C7D2-4827-F902-D7B61976DA55}"/>
              </a:ext>
            </a:extLst>
          </p:cNvPr>
          <p:cNvSpPr txBox="1"/>
          <p:nvPr/>
        </p:nvSpPr>
        <p:spPr>
          <a:xfrm>
            <a:off x="1343472" y="3429000"/>
            <a:ext cx="9361040" cy="2246769"/>
          </a:xfrm>
          <a:prstGeom prst="rect">
            <a:avLst/>
          </a:prstGeom>
          <a:noFill/>
        </p:spPr>
        <p:txBody>
          <a:bodyPr wrap="square">
            <a:spAutoFit/>
          </a:bodyPr>
          <a:lstStyle/>
          <a:p>
            <a:r>
              <a:rPr lang="en-US" sz="2800" b="1" dirty="0">
                <a:solidFill>
                  <a:schemeClr val="accent2"/>
                </a:solidFill>
              </a:rPr>
              <a:t>This behavior might not seem intuitive at first, but it has to do with the composition of the primary key you used for this table. This is your first clue that there might be something a bit different about accessing data in Cassandra as compared to what you might be used to in SQL.</a:t>
            </a:r>
            <a:endParaRPr lang="es-MX" sz="2800" b="1" dirty="0">
              <a:solidFill>
                <a:schemeClr val="accent2"/>
              </a:solidFill>
            </a:endParaRPr>
          </a:p>
        </p:txBody>
      </p:sp>
    </p:spTree>
    <p:extLst>
      <p:ext uri="{BB962C8B-B14F-4D97-AF65-F5344CB8AC3E}">
        <p14:creationId xmlns:p14="http://schemas.microsoft.com/office/powerpoint/2010/main" val="38217918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90EFFC-AB0E-56A1-0D56-1D268E9510A8}"/>
              </a:ext>
            </a:extLst>
          </p:cNvPr>
          <p:cNvSpPr>
            <a:spLocks noGrp="1"/>
          </p:cNvSpPr>
          <p:nvPr>
            <p:ph type="title"/>
          </p:nvPr>
        </p:nvSpPr>
        <p:spPr/>
        <p:txBody>
          <a:bodyPr>
            <a:normAutofit fontScale="90000"/>
          </a:bodyPr>
          <a:lstStyle/>
          <a:p>
            <a:r>
              <a:rPr lang="en-US" dirty="0"/>
              <a:t> Let’s add another user with the same </a:t>
            </a:r>
            <a:r>
              <a:rPr lang="en-US" dirty="0" err="1"/>
              <a:t>last_name</a:t>
            </a:r>
            <a:r>
              <a:rPr lang="en-US" dirty="0"/>
              <a:t> and then repeat the SELECT command</a:t>
            </a:r>
            <a:endParaRPr lang="es-MX" dirty="0"/>
          </a:p>
        </p:txBody>
      </p:sp>
      <p:pic>
        <p:nvPicPr>
          <p:cNvPr id="5" name="Marcador de contenido 4">
            <a:extLst>
              <a:ext uri="{FF2B5EF4-FFF2-40B4-BE49-F238E27FC236}">
                <a16:creationId xmlns:a16="http://schemas.microsoft.com/office/drawing/2014/main" id="{AA2D0E44-3695-9C7E-1BF5-4D2E9BD33754}"/>
              </a:ext>
            </a:extLst>
          </p:cNvPr>
          <p:cNvPicPr>
            <a:picLocks noGrp="1" noChangeAspect="1"/>
          </p:cNvPicPr>
          <p:nvPr>
            <p:ph idx="1"/>
          </p:nvPr>
        </p:nvPicPr>
        <p:blipFill>
          <a:blip r:embed="rId2"/>
          <a:stretch>
            <a:fillRect/>
          </a:stretch>
        </p:blipFill>
        <p:spPr>
          <a:xfrm>
            <a:off x="838200" y="2167783"/>
            <a:ext cx="10515600" cy="3667022"/>
          </a:xfrm>
        </p:spPr>
      </p:pic>
    </p:spTree>
    <p:extLst>
      <p:ext uri="{BB962C8B-B14F-4D97-AF65-F5344CB8AC3E}">
        <p14:creationId xmlns:p14="http://schemas.microsoft.com/office/powerpoint/2010/main" val="14006528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670476-2D04-F884-D47C-4B6E6A837A31}"/>
              </a:ext>
            </a:extLst>
          </p:cNvPr>
          <p:cNvSpPr>
            <a:spLocks noGrp="1"/>
          </p:cNvSpPr>
          <p:nvPr>
            <p:ph type="title"/>
          </p:nvPr>
        </p:nvSpPr>
        <p:spPr/>
        <p:txBody>
          <a:bodyPr>
            <a:normAutofit/>
          </a:bodyPr>
          <a:lstStyle/>
          <a:p>
            <a:r>
              <a:rPr lang="en-US" sz="3600" dirty="0"/>
              <a:t>When you add a new row to the table, you are not required to provide values for nonprimary key columns. </a:t>
            </a:r>
            <a:endParaRPr lang="es-MX" sz="3600" dirty="0"/>
          </a:p>
        </p:txBody>
      </p:sp>
      <p:pic>
        <p:nvPicPr>
          <p:cNvPr id="5" name="Imagen 4">
            <a:extLst>
              <a:ext uri="{FF2B5EF4-FFF2-40B4-BE49-F238E27FC236}">
                <a16:creationId xmlns:a16="http://schemas.microsoft.com/office/drawing/2014/main" id="{66045F8F-DDDC-DA08-3515-32F1CAA76614}"/>
              </a:ext>
            </a:extLst>
          </p:cNvPr>
          <p:cNvPicPr>
            <a:picLocks noChangeAspect="1"/>
          </p:cNvPicPr>
          <p:nvPr/>
        </p:nvPicPr>
        <p:blipFill>
          <a:blip r:embed="rId2"/>
          <a:stretch>
            <a:fillRect/>
          </a:stretch>
        </p:blipFill>
        <p:spPr>
          <a:xfrm>
            <a:off x="1033462" y="1916832"/>
            <a:ext cx="10125075" cy="857250"/>
          </a:xfrm>
          <a:prstGeom prst="rect">
            <a:avLst/>
          </a:prstGeom>
        </p:spPr>
      </p:pic>
      <p:pic>
        <p:nvPicPr>
          <p:cNvPr id="7" name="Imagen 6">
            <a:extLst>
              <a:ext uri="{FF2B5EF4-FFF2-40B4-BE49-F238E27FC236}">
                <a16:creationId xmlns:a16="http://schemas.microsoft.com/office/drawing/2014/main" id="{EE86D970-FEB3-645A-8FB7-8D8E24CA49B6}"/>
              </a:ext>
            </a:extLst>
          </p:cNvPr>
          <p:cNvPicPr>
            <a:picLocks noChangeAspect="1"/>
          </p:cNvPicPr>
          <p:nvPr/>
        </p:nvPicPr>
        <p:blipFill>
          <a:blip r:embed="rId3"/>
          <a:stretch>
            <a:fillRect/>
          </a:stretch>
        </p:blipFill>
        <p:spPr>
          <a:xfrm>
            <a:off x="1115222" y="2839560"/>
            <a:ext cx="10043315" cy="3525447"/>
          </a:xfrm>
          <a:prstGeom prst="rect">
            <a:avLst/>
          </a:prstGeom>
        </p:spPr>
      </p:pic>
    </p:spTree>
    <p:extLst>
      <p:ext uri="{BB962C8B-B14F-4D97-AF65-F5344CB8AC3E}">
        <p14:creationId xmlns:p14="http://schemas.microsoft.com/office/powerpoint/2010/main" val="17835375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9B7D87B-30DF-6510-A4D0-4F22528D0B6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Using the ALTER TABLE command</a:t>
            </a:r>
          </a:p>
        </p:txBody>
      </p:sp>
      <p:pic>
        <p:nvPicPr>
          <p:cNvPr id="5" name="Marcador de contenido 4">
            <a:extLst>
              <a:ext uri="{FF2B5EF4-FFF2-40B4-BE49-F238E27FC236}">
                <a16:creationId xmlns:a16="http://schemas.microsoft.com/office/drawing/2014/main" id="{F1509F91-3D8F-B21B-1274-8EBCEFE11154}"/>
              </a:ext>
            </a:extLst>
          </p:cNvPr>
          <p:cNvPicPr>
            <a:picLocks noGrp="1" noChangeAspect="1"/>
          </p:cNvPicPr>
          <p:nvPr>
            <p:ph idx="1"/>
          </p:nvPr>
        </p:nvPicPr>
        <p:blipFill>
          <a:blip r:embed="rId2"/>
          <a:stretch>
            <a:fillRect/>
          </a:stretch>
        </p:blipFill>
        <p:spPr>
          <a:xfrm>
            <a:off x="1870809" y="1396589"/>
            <a:ext cx="9447560" cy="4912732"/>
          </a:xfrm>
          <a:prstGeom prst="rect">
            <a:avLst/>
          </a:prstGeom>
        </p:spPr>
      </p:pic>
    </p:spTree>
    <p:extLst>
      <p:ext uri="{BB962C8B-B14F-4D97-AF65-F5344CB8AC3E}">
        <p14:creationId xmlns:p14="http://schemas.microsoft.com/office/powerpoint/2010/main" val="15153029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448B6D-1098-DBF6-FFBC-DB5C7035B8B8}"/>
              </a:ext>
            </a:extLst>
          </p:cNvPr>
          <p:cNvSpPr>
            <a:spLocks noGrp="1"/>
          </p:cNvSpPr>
          <p:nvPr>
            <p:ph type="title"/>
          </p:nvPr>
        </p:nvSpPr>
        <p:spPr/>
        <p:txBody>
          <a:bodyPr>
            <a:normAutofit fontScale="90000"/>
          </a:bodyPr>
          <a:lstStyle/>
          <a:p>
            <a:r>
              <a:rPr lang="en-US" dirty="0"/>
              <a:t> Let’s write some additional rows, populate different columns for each, and read the results:</a:t>
            </a:r>
            <a:endParaRPr lang="es-MX" dirty="0"/>
          </a:p>
        </p:txBody>
      </p:sp>
      <p:pic>
        <p:nvPicPr>
          <p:cNvPr id="5" name="Marcador de contenido 4">
            <a:extLst>
              <a:ext uri="{FF2B5EF4-FFF2-40B4-BE49-F238E27FC236}">
                <a16:creationId xmlns:a16="http://schemas.microsoft.com/office/drawing/2014/main" id="{F5B7E6A0-F0B1-63B2-025A-9B0CDDB1FC82}"/>
              </a:ext>
            </a:extLst>
          </p:cNvPr>
          <p:cNvPicPr>
            <a:picLocks noGrp="1" noChangeAspect="1"/>
          </p:cNvPicPr>
          <p:nvPr>
            <p:ph idx="1"/>
          </p:nvPr>
        </p:nvPicPr>
        <p:blipFill>
          <a:blip r:embed="rId2"/>
          <a:stretch>
            <a:fillRect/>
          </a:stretch>
        </p:blipFill>
        <p:spPr>
          <a:xfrm>
            <a:off x="1016964" y="1825625"/>
            <a:ext cx="10158072" cy="4351338"/>
          </a:xfrm>
        </p:spPr>
      </p:pic>
    </p:spTree>
    <p:extLst>
      <p:ext uri="{BB962C8B-B14F-4D97-AF65-F5344CB8AC3E}">
        <p14:creationId xmlns:p14="http://schemas.microsoft.com/office/powerpoint/2010/main" val="19311251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434957-3D64-2073-B840-04518D132885}"/>
              </a:ext>
            </a:extLst>
          </p:cNvPr>
          <p:cNvSpPr>
            <a:spLocks noGrp="1"/>
          </p:cNvSpPr>
          <p:nvPr>
            <p:ph type="title"/>
          </p:nvPr>
        </p:nvSpPr>
        <p:spPr>
          <a:xfrm>
            <a:off x="838200" y="0"/>
            <a:ext cx="10515600" cy="1325563"/>
          </a:xfrm>
        </p:spPr>
        <p:txBody>
          <a:bodyPr/>
          <a:lstStyle/>
          <a:p>
            <a:r>
              <a:rPr lang="en-US" dirty="0"/>
              <a:t>Was this the result that you expected? </a:t>
            </a:r>
            <a:endParaRPr lang="es-MX" dirty="0"/>
          </a:p>
        </p:txBody>
      </p:sp>
      <p:sp>
        <p:nvSpPr>
          <p:cNvPr id="3" name="Marcador de contenido 2">
            <a:extLst>
              <a:ext uri="{FF2B5EF4-FFF2-40B4-BE49-F238E27FC236}">
                <a16:creationId xmlns:a16="http://schemas.microsoft.com/office/drawing/2014/main" id="{4C1453EB-24A5-DE4E-8B18-33F9FCF5230B}"/>
              </a:ext>
            </a:extLst>
          </p:cNvPr>
          <p:cNvSpPr>
            <a:spLocks noGrp="1"/>
          </p:cNvSpPr>
          <p:nvPr>
            <p:ph idx="1"/>
          </p:nvPr>
        </p:nvSpPr>
        <p:spPr>
          <a:xfrm>
            <a:off x="695400" y="1346163"/>
            <a:ext cx="5257800" cy="4351338"/>
          </a:xfrm>
        </p:spPr>
        <p:txBody>
          <a:bodyPr>
            <a:normAutofit fontScale="92500" lnSpcReduction="10000"/>
          </a:bodyPr>
          <a:lstStyle/>
          <a:p>
            <a:pPr marL="0" indent="0">
              <a:buNone/>
            </a:pPr>
            <a:r>
              <a:rPr lang="en-US" dirty="0"/>
              <a:t>If you’re following closely, you may have noticed that both of the INSERT statements here specify a previous row uniquely identified by the primary key columns </a:t>
            </a:r>
            <a:r>
              <a:rPr lang="en-US" dirty="0" err="1"/>
              <a:t>first_name</a:t>
            </a:r>
            <a:r>
              <a:rPr lang="en-US" dirty="0"/>
              <a:t> and </a:t>
            </a:r>
            <a:r>
              <a:rPr lang="en-US" dirty="0" err="1"/>
              <a:t>last_name</a:t>
            </a:r>
            <a:r>
              <a:rPr lang="en-US" dirty="0"/>
              <a:t>. </a:t>
            </a:r>
          </a:p>
          <a:p>
            <a:pPr marL="0" indent="0">
              <a:buNone/>
            </a:pPr>
            <a:r>
              <a:rPr lang="en-US" dirty="0"/>
              <a:t>As a result, Cassandra has faithfully updated the row you indicated, and your SELECT will only return the single row that matches that primary key. The two INSERT statements have only served to first set and then overwrite the </a:t>
            </a:r>
            <a:r>
              <a:rPr lang="en-US" dirty="0" err="1"/>
              <a:t>middle_initial</a:t>
            </a:r>
            <a:r>
              <a:rPr lang="en-US" dirty="0"/>
              <a:t>.</a:t>
            </a:r>
            <a:endParaRPr lang="es-MX" dirty="0"/>
          </a:p>
        </p:txBody>
      </p:sp>
      <p:pic>
        <p:nvPicPr>
          <p:cNvPr id="4" name="Marcador de contenido 4">
            <a:extLst>
              <a:ext uri="{FF2B5EF4-FFF2-40B4-BE49-F238E27FC236}">
                <a16:creationId xmlns:a16="http://schemas.microsoft.com/office/drawing/2014/main" id="{8483A37C-9A29-1DCB-DE27-3310AA25FBF3}"/>
              </a:ext>
            </a:extLst>
          </p:cNvPr>
          <p:cNvPicPr>
            <a:picLocks noChangeAspect="1"/>
          </p:cNvPicPr>
          <p:nvPr/>
        </p:nvPicPr>
        <p:blipFill>
          <a:blip r:embed="rId2"/>
          <a:stretch>
            <a:fillRect/>
          </a:stretch>
        </p:blipFill>
        <p:spPr>
          <a:xfrm>
            <a:off x="6234220" y="1556792"/>
            <a:ext cx="5883520" cy="3888432"/>
          </a:xfrm>
          <a:prstGeom prst="rect">
            <a:avLst/>
          </a:prstGeom>
        </p:spPr>
      </p:pic>
    </p:spTree>
    <p:extLst>
      <p:ext uri="{BB962C8B-B14F-4D97-AF65-F5344CB8AC3E}">
        <p14:creationId xmlns:p14="http://schemas.microsoft.com/office/powerpoint/2010/main" val="4551060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CA357-719F-F4EA-A463-7DC0E451078C}"/>
              </a:ext>
            </a:extLst>
          </p:cNvPr>
          <p:cNvSpPr>
            <a:spLocks noGrp="1"/>
          </p:cNvSpPr>
          <p:nvPr>
            <p:ph type="title"/>
          </p:nvPr>
        </p:nvSpPr>
        <p:spPr/>
        <p:txBody>
          <a:bodyPr/>
          <a:lstStyle/>
          <a:p>
            <a:r>
              <a:rPr lang="es-MX" dirty="0"/>
              <a:t>INSERT, UPDATE, AND UPSERT</a:t>
            </a:r>
          </a:p>
        </p:txBody>
      </p:sp>
      <p:sp>
        <p:nvSpPr>
          <p:cNvPr id="3" name="Marcador de contenido 2">
            <a:extLst>
              <a:ext uri="{FF2B5EF4-FFF2-40B4-BE49-F238E27FC236}">
                <a16:creationId xmlns:a16="http://schemas.microsoft.com/office/drawing/2014/main" id="{5EE66E0E-2A8F-2DE2-AD07-BC9ECB337306}"/>
              </a:ext>
            </a:extLst>
          </p:cNvPr>
          <p:cNvSpPr>
            <a:spLocks noGrp="1"/>
          </p:cNvSpPr>
          <p:nvPr>
            <p:ph idx="1"/>
          </p:nvPr>
        </p:nvSpPr>
        <p:spPr/>
        <p:txBody>
          <a:bodyPr/>
          <a:lstStyle/>
          <a:p>
            <a:pPr algn="l" fontAlgn="base"/>
            <a:r>
              <a:rPr lang="en-US" i="0" dirty="0">
                <a:effectLst/>
                <a:latin typeface="Noto serif" panose="02020600060500020200" pitchFamily="18" charset="0"/>
              </a:rPr>
              <a:t>Because Cassandra uses an append model, there is no fundamental difference between the insert and update operations. </a:t>
            </a:r>
          </a:p>
          <a:p>
            <a:pPr algn="l" fontAlgn="base"/>
            <a:r>
              <a:rPr lang="en-US" i="0" dirty="0">
                <a:effectLst/>
                <a:latin typeface="Noto serif" panose="02020600060500020200" pitchFamily="18" charset="0"/>
              </a:rPr>
              <a:t>If you insert a row that has the same primary key as an existing row, the row is replaced. </a:t>
            </a:r>
          </a:p>
          <a:p>
            <a:pPr algn="l" fontAlgn="base"/>
            <a:r>
              <a:rPr lang="en-US" i="0" dirty="0">
                <a:effectLst/>
                <a:latin typeface="Noto serif" panose="02020600060500020200" pitchFamily="18" charset="0"/>
              </a:rPr>
              <a:t>If you update a row and the primary key does not exist, Cassandra creates it.</a:t>
            </a:r>
          </a:p>
          <a:p>
            <a:pPr algn="l" fontAlgn="base"/>
            <a:r>
              <a:rPr lang="en-US" i="0" dirty="0">
                <a:effectLst/>
                <a:latin typeface="Noto serif" panose="02020600060500020200" pitchFamily="18" charset="0"/>
              </a:rPr>
              <a:t>For this reason, it is often said that Cassandra supports </a:t>
            </a:r>
            <a:r>
              <a:rPr lang="en-US" i="1" dirty="0" err="1">
                <a:effectLst/>
                <a:latin typeface="inherit"/>
              </a:rPr>
              <a:t>upsert</a:t>
            </a:r>
            <a:r>
              <a:rPr lang="en-US" i="0" dirty="0">
                <a:effectLst/>
                <a:latin typeface="Noto serif" panose="02020600060500020200" pitchFamily="18" charset="0"/>
              </a:rPr>
              <a:t>, meaning that inserts and updates are treated the same</a:t>
            </a:r>
          </a:p>
          <a:p>
            <a:endParaRPr lang="es-MX" dirty="0"/>
          </a:p>
        </p:txBody>
      </p:sp>
    </p:spTree>
    <p:extLst>
      <p:ext uri="{BB962C8B-B14F-4D97-AF65-F5344CB8AC3E}">
        <p14:creationId xmlns:p14="http://schemas.microsoft.com/office/powerpoint/2010/main" val="16273731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922092-EBCD-B310-775E-A1CF2A8D509E}"/>
              </a:ext>
            </a:extLst>
          </p:cNvPr>
          <p:cNvSpPr>
            <a:spLocks noGrp="1"/>
          </p:cNvSpPr>
          <p:nvPr>
            <p:ph type="title"/>
          </p:nvPr>
        </p:nvSpPr>
        <p:spPr/>
        <p:txBody>
          <a:bodyPr/>
          <a:lstStyle/>
          <a:p>
            <a:r>
              <a:rPr lang="en-US" dirty="0"/>
              <a:t>Visualize the data you’ve inserted up to this point</a:t>
            </a:r>
            <a:endParaRPr lang="es-MX" dirty="0"/>
          </a:p>
        </p:txBody>
      </p:sp>
      <p:pic>
        <p:nvPicPr>
          <p:cNvPr id="5" name="Marcador de contenido 4">
            <a:extLst>
              <a:ext uri="{FF2B5EF4-FFF2-40B4-BE49-F238E27FC236}">
                <a16:creationId xmlns:a16="http://schemas.microsoft.com/office/drawing/2014/main" id="{CBFC5FE7-B7C5-C360-9560-08ED2C2782BF}"/>
              </a:ext>
            </a:extLst>
          </p:cNvPr>
          <p:cNvPicPr>
            <a:picLocks noGrp="1" noChangeAspect="1"/>
          </p:cNvPicPr>
          <p:nvPr>
            <p:ph idx="1"/>
          </p:nvPr>
        </p:nvPicPr>
        <p:blipFill>
          <a:blip r:embed="rId2"/>
          <a:stretch>
            <a:fillRect/>
          </a:stretch>
        </p:blipFill>
        <p:spPr>
          <a:xfrm>
            <a:off x="2796673" y="2542973"/>
            <a:ext cx="8324936" cy="3833668"/>
          </a:xfrm>
        </p:spPr>
      </p:pic>
      <p:pic>
        <p:nvPicPr>
          <p:cNvPr id="7" name="Imagen 6">
            <a:extLst>
              <a:ext uri="{FF2B5EF4-FFF2-40B4-BE49-F238E27FC236}">
                <a16:creationId xmlns:a16="http://schemas.microsoft.com/office/drawing/2014/main" id="{79CF3839-ED69-4C30-ABDE-E32BC0BC42E0}"/>
              </a:ext>
            </a:extLst>
          </p:cNvPr>
          <p:cNvPicPr>
            <a:picLocks noChangeAspect="1"/>
          </p:cNvPicPr>
          <p:nvPr/>
        </p:nvPicPr>
        <p:blipFill>
          <a:blip r:embed="rId3"/>
          <a:stretch>
            <a:fillRect/>
          </a:stretch>
        </p:blipFill>
        <p:spPr>
          <a:xfrm>
            <a:off x="5087888" y="1021874"/>
            <a:ext cx="6053881" cy="1472566"/>
          </a:xfrm>
          <a:prstGeom prst="rect">
            <a:avLst/>
          </a:prstGeom>
        </p:spPr>
      </p:pic>
    </p:spTree>
    <p:extLst>
      <p:ext uri="{BB962C8B-B14F-4D97-AF65-F5344CB8AC3E}">
        <p14:creationId xmlns:p14="http://schemas.microsoft.com/office/powerpoint/2010/main" val="15873505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FAC2B-B026-240B-76D0-097B6B3F0795}"/>
              </a:ext>
            </a:extLst>
          </p:cNvPr>
          <p:cNvSpPr>
            <a:spLocks noGrp="1"/>
          </p:cNvSpPr>
          <p:nvPr>
            <p:ph type="title"/>
          </p:nvPr>
        </p:nvSpPr>
        <p:spPr/>
        <p:txBody>
          <a:bodyPr/>
          <a:lstStyle/>
          <a:p>
            <a:r>
              <a:rPr lang="es-MX" dirty="0"/>
              <a:t>Viendo los </a:t>
            </a:r>
            <a:r>
              <a:rPr lang="es-MX" dirty="0" err="1"/>
              <a:t>timestamps</a:t>
            </a:r>
            <a:br>
              <a:rPr lang="es-MX" dirty="0"/>
            </a:br>
            <a:endParaRPr lang="es-MX" dirty="0"/>
          </a:p>
        </p:txBody>
      </p:sp>
      <p:pic>
        <p:nvPicPr>
          <p:cNvPr id="5" name="Marcador de contenido 4">
            <a:extLst>
              <a:ext uri="{FF2B5EF4-FFF2-40B4-BE49-F238E27FC236}">
                <a16:creationId xmlns:a16="http://schemas.microsoft.com/office/drawing/2014/main" id="{C361FBCB-B770-8E9D-EA86-F18EB3D0ACC4}"/>
              </a:ext>
            </a:extLst>
          </p:cNvPr>
          <p:cNvPicPr>
            <a:picLocks noGrp="1" noChangeAspect="1"/>
          </p:cNvPicPr>
          <p:nvPr>
            <p:ph idx="1"/>
          </p:nvPr>
        </p:nvPicPr>
        <p:blipFill>
          <a:blip r:embed="rId2"/>
          <a:stretch>
            <a:fillRect/>
          </a:stretch>
        </p:blipFill>
        <p:spPr>
          <a:xfrm>
            <a:off x="839317" y="1091675"/>
            <a:ext cx="10515600" cy="3417169"/>
          </a:xfrm>
        </p:spPr>
      </p:pic>
      <p:sp>
        <p:nvSpPr>
          <p:cNvPr id="6" name="CuadroTexto 5">
            <a:extLst>
              <a:ext uri="{FF2B5EF4-FFF2-40B4-BE49-F238E27FC236}">
                <a16:creationId xmlns:a16="http://schemas.microsoft.com/office/drawing/2014/main" id="{E182EA78-3765-DCBE-B03B-08DE53A9164C}"/>
              </a:ext>
            </a:extLst>
          </p:cNvPr>
          <p:cNvSpPr txBox="1"/>
          <p:nvPr/>
        </p:nvSpPr>
        <p:spPr>
          <a:xfrm>
            <a:off x="807159" y="4773729"/>
            <a:ext cx="10729192" cy="1200329"/>
          </a:xfrm>
          <a:prstGeom prst="rect">
            <a:avLst/>
          </a:prstGeom>
          <a:noFill/>
        </p:spPr>
        <p:txBody>
          <a:bodyPr wrap="square" rtlCol="0">
            <a:spAutoFit/>
          </a:bodyPr>
          <a:lstStyle/>
          <a:p>
            <a:r>
              <a:rPr lang="en-US" sz="2400" dirty="0"/>
              <a:t>As you might expect, there is no timestamp for a column that has not been set. You might expect that if you ask for the timestamp on </a:t>
            </a:r>
            <a:r>
              <a:rPr lang="en-US" sz="2400" dirty="0" err="1"/>
              <a:t>first_name</a:t>
            </a:r>
            <a:r>
              <a:rPr lang="en-US" sz="2400" dirty="0"/>
              <a:t> or </a:t>
            </a:r>
            <a:r>
              <a:rPr lang="en-US" sz="2400" dirty="0" err="1"/>
              <a:t>last_name</a:t>
            </a:r>
            <a:r>
              <a:rPr lang="en-US" sz="2400" dirty="0"/>
              <a:t>, you’d get a similar result to the values obtained for the title column.</a:t>
            </a:r>
            <a:endParaRPr lang="es-MX" sz="2400" dirty="0"/>
          </a:p>
        </p:txBody>
      </p:sp>
    </p:spTree>
    <p:extLst>
      <p:ext uri="{BB962C8B-B14F-4D97-AF65-F5344CB8AC3E}">
        <p14:creationId xmlns:p14="http://schemas.microsoft.com/office/powerpoint/2010/main" val="22350196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E1A4AF-AF42-989E-5F2F-9EE2C07225A7}"/>
              </a:ext>
            </a:extLst>
          </p:cNvPr>
          <p:cNvSpPr>
            <a:spLocks noGrp="1"/>
          </p:cNvSpPr>
          <p:nvPr>
            <p:ph type="title"/>
          </p:nvPr>
        </p:nvSpPr>
        <p:spPr/>
        <p:txBody>
          <a:bodyPr/>
          <a:lstStyle/>
          <a:p>
            <a:r>
              <a:rPr lang="en-US" dirty="0"/>
              <a:t>You’re not allowed to ask for the timestamp on primary key columns:</a:t>
            </a:r>
            <a:endParaRPr lang="es-MX" dirty="0"/>
          </a:p>
        </p:txBody>
      </p:sp>
      <p:pic>
        <p:nvPicPr>
          <p:cNvPr id="5" name="Marcador de contenido 4">
            <a:extLst>
              <a:ext uri="{FF2B5EF4-FFF2-40B4-BE49-F238E27FC236}">
                <a16:creationId xmlns:a16="http://schemas.microsoft.com/office/drawing/2014/main" id="{340D7CA4-7F42-7298-7DE5-FED9586008D0}"/>
              </a:ext>
            </a:extLst>
          </p:cNvPr>
          <p:cNvPicPr>
            <a:picLocks noGrp="1" noChangeAspect="1"/>
          </p:cNvPicPr>
          <p:nvPr>
            <p:ph idx="1"/>
          </p:nvPr>
        </p:nvPicPr>
        <p:blipFill>
          <a:blip r:embed="rId2"/>
          <a:stretch>
            <a:fillRect/>
          </a:stretch>
        </p:blipFill>
        <p:spPr>
          <a:xfrm>
            <a:off x="816904" y="2132856"/>
            <a:ext cx="10515600" cy="1058766"/>
          </a:xfrm>
        </p:spPr>
      </p:pic>
    </p:spTree>
    <p:extLst>
      <p:ext uri="{BB962C8B-B14F-4D97-AF65-F5344CB8AC3E}">
        <p14:creationId xmlns:p14="http://schemas.microsoft.com/office/powerpoint/2010/main" val="133464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6A611-5F4C-91FA-1365-B237D67306E6}"/>
              </a:ext>
            </a:extLst>
          </p:cNvPr>
          <p:cNvSpPr>
            <a:spLocks noGrp="1"/>
          </p:cNvSpPr>
          <p:nvPr>
            <p:ph type="title"/>
          </p:nvPr>
        </p:nvSpPr>
        <p:spPr/>
        <p:txBody>
          <a:bodyPr/>
          <a:lstStyle/>
          <a:p>
            <a:r>
              <a:rPr lang="es-MX" dirty="0"/>
              <a:t>Una clasificación de modelos NOSQL</a:t>
            </a:r>
          </a:p>
        </p:txBody>
      </p:sp>
      <p:sp>
        <p:nvSpPr>
          <p:cNvPr id="3" name="Marcador de contenido 2">
            <a:extLst>
              <a:ext uri="{FF2B5EF4-FFF2-40B4-BE49-F238E27FC236}">
                <a16:creationId xmlns:a16="http://schemas.microsoft.com/office/drawing/2014/main" id="{9EE6A0D6-7738-52D5-0A14-19CEFDDD7EA3}"/>
              </a:ext>
            </a:extLst>
          </p:cNvPr>
          <p:cNvSpPr>
            <a:spLocks noGrp="1"/>
          </p:cNvSpPr>
          <p:nvPr>
            <p:ph idx="1"/>
          </p:nvPr>
        </p:nvSpPr>
        <p:spPr/>
        <p:txBody>
          <a:bodyPr>
            <a:normAutofit/>
          </a:bodyPr>
          <a:lstStyle/>
          <a:p>
            <a:pPr marL="0" indent="0">
              <a:buNone/>
            </a:pPr>
            <a:r>
              <a:rPr lang="es-MX" dirty="0" err="1"/>
              <a:t>Object</a:t>
            </a:r>
            <a:r>
              <a:rPr lang="es-MX" dirty="0"/>
              <a:t> </a:t>
            </a:r>
            <a:r>
              <a:rPr lang="es-MX" dirty="0" err="1"/>
              <a:t>databases</a:t>
            </a:r>
            <a:endParaRPr lang="es-MX" dirty="0"/>
          </a:p>
          <a:p>
            <a:pPr marL="457200" lvl="1" indent="0">
              <a:buNone/>
            </a:pPr>
            <a:r>
              <a:rPr lang="es-ES" dirty="0"/>
              <a:t>Las bases de datos de objetos almacenan datos no en términos de relaciones, columnas y filas, sino en términos de objetos tal como se entienden desde la disciplina de la programación orientada a objetos. Esto facilita el uso de estas bases de datos desde aplicaciones orientadas a objetos. Las bases de datos de objetos como db4o e </a:t>
            </a:r>
            <a:r>
              <a:rPr lang="es-ES" dirty="0" err="1"/>
              <a:t>InterSystems</a:t>
            </a:r>
            <a:r>
              <a:rPr lang="es-ES" dirty="0"/>
              <a:t> Caché le permiten evitar técnicas como procedimientos almacenados y herramientas de mapeo relacional de objetos (ORM). La base de datos de objetos más utilizada es el Servicio de almacenamiento simple (S3) de Amazon Web </a:t>
            </a:r>
            <a:r>
              <a:rPr lang="es-ES" dirty="0" err="1"/>
              <a:t>Services</a:t>
            </a:r>
            <a:r>
              <a:rPr lang="es-ES" dirty="0"/>
              <a:t>.</a:t>
            </a:r>
            <a:endParaRPr lang="es-MX" dirty="0"/>
          </a:p>
          <a:p>
            <a:r>
              <a:rPr lang="es-MX" sz="1400" dirty="0"/>
              <a:t>XML </a:t>
            </a:r>
            <a:r>
              <a:rPr lang="es-MX" sz="1400" dirty="0" err="1"/>
              <a:t>databases</a:t>
            </a:r>
            <a:endParaRPr lang="es-MX" sz="1400" dirty="0"/>
          </a:p>
          <a:p>
            <a:r>
              <a:rPr lang="es-MX" sz="1400" dirty="0" err="1"/>
              <a:t>Multimodel</a:t>
            </a:r>
            <a:r>
              <a:rPr lang="es-MX" sz="1400" dirty="0"/>
              <a:t> </a:t>
            </a:r>
            <a:r>
              <a:rPr lang="es-MX" sz="1400" dirty="0" err="1"/>
              <a:t>databases</a:t>
            </a:r>
            <a:endParaRPr lang="es-MX" sz="1400" dirty="0"/>
          </a:p>
        </p:txBody>
      </p:sp>
    </p:spTree>
    <p:extLst>
      <p:ext uri="{BB962C8B-B14F-4D97-AF65-F5344CB8AC3E}">
        <p14:creationId xmlns:p14="http://schemas.microsoft.com/office/powerpoint/2010/main" val="19090932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A2C224-0ED8-FCD7-996B-FAF07DA44608}"/>
              </a:ext>
            </a:extLst>
          </p:cNvPr>
          <p:cNvSpPr>
            <a:spLocks noGrp="1"/>
          </p:cNvSpPr>
          <p:nvPr>
            <p:ph type="title"/>
          </p:nvPr>
        </p:nvSpPr>
        <p:spPr/>
        <p:txBody>
          <a:bodyPr/>
          <a:lstStyle/>
          <a:p>
            <a:r>
              <a:rPr lang="es-MX" dirty="0" err="1"/>
              <a:t>Specify</a:t>
            </a:r>
            <a:r>
              <a:rPr lang="es-MX" dirty="0"/>
              <a:t> a </a:t>
            </a:r>
            <a:r>
              <a:rPr lang="es-MX" dirty="0" err="1"/>
              <a:t>timestamp</a:t>
            </a:r>
            <a:r>
              <a:rPr lang="es-MX" dirty="0"/>
              <a:t> </a:t>
            </a:r>
            <a:r>
              <a:rPr lang="es-MX" dirty="0" err="1"/>
              <a:t>when</a:t>
            </a:r>
            <a:r>
              <a:rPr lang="es-MX" dirty="0"/>
              <a:t> </a:t>
            </a:r>
            <a:r>
              <a:rPr lang="es-MX" dirty="0" err="1"/>
              <a:t>writing</a:t>
            </a:r>
            <a:endParaRPr lang="es-MX" dirty="0"/>
          </a:p>
        </p:txBody>
      </p:sp>
      <p:sp>
        <p:nvSpPr>
          <p:cNvPr id="3" name="Marcador de contenido 2">
            <a:extLst>
              <a:ext uri="{FF2B5EF4-FFF2-40B4-BE49-F238E27FC236}">
                <a16:creationId xmlns:a16="http://schemas.microsoft.com/office/drawing/2014/main" id="{AC556D91-3926-1CBD-E19C-64AD94DF06C8}"/>
              </a:ext>
            </a:extLst>
          </p:cNvPr>
          <p:cNvSpPr>
            <a:spLocks noGrp="1"/>
          </p:cNvSpPr>
          <p:nvPr>
            <p:ph idx="1"/>
          </p:nvPr>
        </p:nvSpPr>
        <p:spPr/>
        <p:txBody>
          <a:bodyPr/>
          <a:lstStyle/>
          <a:p>
            <a:r>
              <a:rPr lang="en-US" dirty="0"/>
              <a:t>Cassandra also allows you to specify a timestamp you want to use when performing writes. </a:t>
            </a:r>
          </a:p>
          <a:p>
            <a:r>
              <a:rPr lang="en-US" dirty="0"/>
              <a:t>To do this, you’ll use </a:t>
            </a:r>
            <a:r>
              <a:rPr lang="en-US" b="1" dirty="0">
                <a:solidFill>
                  <a:schemeClr val="accent2"/>
                </a:solidFill>
              </a:rPr>
              <a:t>the CQL UPDATE </a:t>
            </a:r>
            <a:r>
              <a:rPr lang="en-US" dirty="0"/>
              <a:t>. Use the optional </a:t>
            </a:r>
            <a:r>
              <a:rPr lang="en-US" b="1" dirty="0">
                <a:solidFill>
                  <a:schemeClr val="accent2"/>
                </a:solidFill>
              </a:rPr>
              <a:t>USING TIMESTAMP</a:t>
            </a:r>
            <a:r>
              <a:rPr lang="en-US" dirty="0"/>
              <a:t> option to manually set a timestamp (note that the timestamp must be later than the one from your SELECT command, or the UPDATE will be ignored):</a:t>
            </a:r>
            <a:endParaRPr lang="es-MX" dirty="0"/>
          </a:p>
        </p:txBody>
      </p:sp>
    </p:spTree>
    <p:extLst>
      <p:ext uri="{BB962C8B-B14F-4D97-AF65-F5344CB8AC3E}">
        <p14:creationId xmlns:p14="http://schemas.microsoft.com/office/powerpoint/2010/main" val="2110645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C5882F-E0D8-D4E2-C287-487037F0A0F2}"/>
              </a:ext>
            </a:extLst>
          </p:cNvPr>
          <p:cNvSpPr>
            <a:spLocks noGrp="1"/>
          </p:cNvSpPr>
          <p:nvPr>
            <p:ph type="title"/>
          </p:nvPr>
        </p:nvSpPr>
        <p:spPr/>
        <p:txBody>
          <a:bodyPr/>
          <a:lstStyle/>
          <a:p>
            <a:r>
              <a:rPr lang="es-MX" dirty="0"/>
              <a:t>USING TIMESTAMP</a:t>
            </a:r>
          </a:p>
        </p:txBody>
      </p:sp>
      <p:pic>
        <p:nvPicPr>
          <p:cNvPr id="5" name="Marcador de contenido 4">
            <a:extLst>
              <a:ext uri="{FF2B5EF4-FFF2-40B4-BE49-F238E27FC236}">
                <a16:creationId xmlns:a16="http://schemas.microsoft.com/office/drawing/2014/main" id="{47B991BD-58C8-A1A9-50D2-0FF1F43D2851}"/>
              </a:ext>
            </a:extLst>
          </p:cNvPr>
          <p:cNvPicPr>
            <a:picLocks noGrp="1" noChangeAspect="1"/>
          </p:cNvPicPr>
          <p:nvPr>
            <p:ph idx="1"/>
          </p:nvPr>
        </p:nvPicPr>
        <p:blipFill>
          <a:blip r:embed="rId2"/>
          <a:stretch>
            <a:fillRect/>
          </a:stretch>
        </p:blipFill>
        <p:spPr>
          <a:xfrm>
            <a:off x="335359" y="1690688"/>
            <a:ext cx="11729595" cy="2890440"/>
          </a:xfrm>
        </p:spPr>
      </p:pic>
    </p:spTree>
    <p:extLst>
      <p:ext uri="{BB962C8B-B14F-4D97-AF65-F5344CB8AC3E}">
        <p14:creationId xmlns:p14="http://schemas.microsoft.com/office/powerpoint/2010/main" val="13634341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C6ABD1-7AD8-338B-5863-407CF6502E5D}"/>
              </a:ext>
            </a:extLst>
          </p:cNvPr>
          <p:cNvSpPr>
            <a:spLocks noGrp="1"/>
          </p:cNvSpPr>
          <p:nvPr>
            <p:ph type="title"/>
          </p:nvPr>
        </p:nvSpPr>
        <p:spPr/>
        <p:txBody>
          <a:bodyPr/>
          <a:lstStyle/>
          <a:p>
            <a:r>
              <a:rPr lang="es-MX" dirty="0"/>
              <a:t>Time to </a:t>
            </a:r>
            <a:r>
              <a:rPr lang="es-MX" dirty="0" err="1"/>
              <a:t>live</a:t>
            </a:r>
            <a:r>
              <a:rPr lang="es-MX" dirty="0"/>
              <a:t> (TTL)</a:t>
            </a:r>
          </a:p>
        </p:txBody>
      </p:sp>
      <p:sp>
        <p:nvSpPr>
          <p:cNvPr id="3" name="Marcador de contenido 2">
            <a:extLst>
              <a:ext uri="{FF2B5EF4-FFF2-40B4-BE49-F238E27FC236}">
                <a16:creationId xmlns:a16="http://schemas.microsoft.com/office/drawing/2014/main" id="{8DB2E6DC-75E9-E58A-9DB2-8315FF97E4D3}"/>
              </a:ext>
            </a:extLst>
          </p:cNvPr>
          <p:cNvSpPr>
            <a:spLocks noGrp="1"/>
          </p:cNvSpPr>
          <p:nvPr>
            <p:ph idx="1"/>
          </p:nvPr>
        </p:nvSpPr>
        <p:spPr/>
        <p:txBody>
          <a:bodyPr/>
          <a:lstStyle/>
          <a:p>
            <a:r>
              <a:rPr lang="en-US" dirty="0"/>
              <a:t>Let’s show this by adding the TTL() function to a SELECT command in </a:t>
            </a:r>
            <a:r>
              <a:rPr lang="en-US" dirty="0" err="1"/>
              <a:t>cqlsh</a:t>
            </a:r>
            <a:r>
              <a:rPr lang="en-US" dirty="0"/>
              <a:t> to see the TTL value for Mary’s title:</a:t>
            </a:r>
          </a:p>
          <a:p>
            <a:endParaRPr lang="es-MX" dirty="0"/>
          </a:p>
        </p:txBody>
      </p:sp>
      <p:pic>
        <p:nvPicPr>
          <p:cNvPr id="5" name="Imagen 4">
            <a:extLst>
              <a:ext uri="{FF2B5EF4-FFF2-40B4-BE49-F238E27FC236}">
                <a16:creationId xmlns:a16="http://schemas.microsoft.com/office/drawing/2014/main" id="{692B1A5C-D4B2-C2D7-F253-D77D62712077}"/>
              </a:ext>
            </a:extLst>
          </p:cNvPr>
          <p:cNvPicPr>
            <a:picLocks noChangeAspect="1"/>
          </p:cNvPicPr>
          <p:nvPr/>
        </p:nvPicPr>
        <p:blipFill>
          <a:blip r:embed="rId2"/>
          <a:stretch>
            <a:fillRect/>
          </a:stretch>
        </p:blipFill>
        <p:spPr>
          <a:xfrm>
            <a:off x="0" y="2924944"/>
            <a:ext cx="12192000" cy="2676670"/>
          </a:xfrm>
          <a:prstGeom prst="rect">
            <a:avLst/>
          </a:prstGeom>
        </p:spPr>
      </p:pic>
    </p:spTree>
    <p:extLst>
      <p:ext uri="{BB962C8B-B14F-4D97-AF65-F5344CB8AC3E}">
        <p14:creationId xmlns:p14="http://schemas.microsoft.com/office/powerpoint/2010/main" val="13194515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754101-774D-EDE4-380A-CEC390CD5F18}"/>
              </a:ext>
            </a:extLst>
          </p:cNvPr>
          <p:cNvSpPr>
            <a:spLocks noGrp="1"/>
          </p:cNvSpPr>
          <p:nvPr>
            <p:ph type="title"/>
          </p:nvPr>
        </p:nvSpPr>
        <p:spPr/>
        <p:txBody>
          <a:bodyPr>
            <a:noAutofit/>
          </a:bodyPr>
          <a:lstStyle/>
          <a:p>
            <a:r>
              <a:rPr lang="en-US" sz="3200" dirty="0"/>
              <a:t>Let’s set the TTL on the </a:t>
            </a:r>
            <a:r>
              <a:rPr lang="en-US" sz="3200" dirty="0" err="1"/>
              <a:t>middle_initial</a:t>
            </a:r>
            <a:r>
              <a:rPr lang="en-US" sz="3200" dirty="0"/>
              <a:t> column to an hour (3,600 seconds) by adding the USING TTL option to your UPDATE command:</a:t>
            </a:r>
            <a:endParaRPr lang="es-MX" sz="3200" dirty="0"/>
          </a:p>
        </p:txBody>
      </p:sp>
      <p:pic>
        <p:nvPicPr>
          <p:cNvPr id="5" name="Marcador de contenido 4">
            <a:extLst>
              <a:ext uri="{FF2B5EF4-FFF2-40B4-BE49-F238E27FC236}">
                <a16:creationId xmlns:a16="http://schemas.microsoft.com/office/drawing/2014/main" id="{D2AA16F8-0273-9FA0-9A19-D5692EFD4632}"/>
              </a:ext>
            </a:extLst>
          </p:cNvPr>
          <p:cNvPicPr>
            <a:picLocks noGrp="1" noChangeAspect="1"/>
          </p:cNvPicPr>
          <p:nvPr>
            <p:ph idx="1"/>
          </p:nvPr>
        </p:nvPicPr>
        <p:blipFill>
          <a:blip r:embed="rId2"/>
          <a:stretch>
            <a:fillRect/>
          </a:stretch>
        </p:blipFill>
        <p:spPr>
          <a:xfrm>
            <a:off x="911424" y="1988840"/>
            <a:ext cx="10515600" cy="612019"/>
          </a:xfrm>
        </p:spPr>
      </p:pic>
      <p:pic>
        <p:nvPicPr>
          <p:cNvPr id="7" name="Imagen 6">
            <a:extLst>
              <a:ext uri="{FF2B5EF4-FFF2-40B4-BE49-F238E27FC236}">
                <a16:creationId xmlns:a16="http://schemas.microsoft.com/office/drawing/2014/main" id="{A9727DBF-C17D-7CAB-0F30-4E5BE1CEF7B3}"/>
              </a:ext>
            </a:extLst>
          </p:cNvPr>
          <p:cNvPicPr>
            <a:picLocks noChangeAspect="1"/>
          </p:cNvPicPr>
          <p:nvPr/>
        </p:nvPicPr>
        <p:blipFill>
          <a:blip r:embed="rId3"/>
          <a:stretch>
            <a:fillRect/>
          </a:stretch>
        </p:blipFill>
        <p:spPr>
          <a:xfrm>
            <a:off x="0" y="2996952"/>
            <a:ext cx="12192000" cy="2934398"/>
          </a:xfrm>
          <a:prstGeom prst="rect">
            <a:avLst/>
          </a:prstGeom>
        </p:spPr>
      </p:pic>
    </p:spTree>
    <p:extLst>
      <p:ext uri="{BB962C8B-B14F-4D97-AF65-F5344CB8AC3E}">
        <p14:creationId xmlns:p14="http://schemas.microsoft.com/office/powerpoint/2010/main" val="29677033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964997-D5BA-65A3-5985-CA7770F5773D}"/>
              </a:ext>
            </a:extLst>
          </p:cNvPr>
          <p:cNvSpPr>
            <a:spLocks noGrp="1"/>
          </p:cNvSpPr>
          <p:nvPr>
            <p:ph type="title"/>
          </p:nvPr>
        </p:nvSpPr>
        <p:spPr>
          <a:xfrm>
            <a:off x="551384" y="404663"/>
            <a:ext cx="2449488" cy="3341787"/>
          </a:xfrm>
        </p:spPr>
        <p:txBody>
          <a:bodyPr>
            <a:noAutofit/>
          </a:bodyPr>
          <a:lstStyle/>
          <a:p>
            <a:r>
              <a:rPr lang="en-US" sz="3200" dirty="0"/>
              <a:t>Try inserting a row using TTL of 60 seconds and check that the row is initially there:</a:t>
            </a:r>
            <a:endParaRPr lang="es-MX" sz="3200" dirty="0"/>
          </a:p>
        </p:txBody>
      </p:sp>
      <p:pic>
        <p:nvPicPr>
          <p:cNvPr id="5" name="Marcador de contenido 4">
            <a:extLst>
              <a:ext uri="{FF2B5EF4-FFF2-40B4-BE49-F238E27FC236}">
                <a16:creationId xmlns:a16="http://schemas.microsoft.com/office/drawing/2014/main" id="{52C01C91-8EAC-CF7C-1F76-33BE1BA15391}"/>
              </a:ext>
            </a:extLst>
          </p:cNvPr>
          <p:cNvPicPr>
            <a:picLocks noGrp="1" noChangeAspect="1"/>
          </p:cNvPicPr>
          <p:nvPr>
            <p:ph idx="1"/>
          </p:nvPr>
        </p:nvPicPr>
        <p:blipFill>
          <a:blip r:embed="rId2"/>
          <a:stretch>
            <a:fillRect/>
          </a:stretch>
        </p:blipFill>
        <p:spPr>
          <a:xfrm>
            <a:off x="3647728" y="404663"/>
            <a:ext cx="8352928" cy="5811791"/>
          </a:xfrm>
        </p:spPr>
      </p:pic>
    </p:spTree>
    <p:extLst>
      <p:ext uri="{BB962C8B-B14F-4D97-AF65-F5344CB8AC3E}">
        <p14:creationId xmlns:p14="http://schemas.microsoft.com/office/powerpoint/2010/main" val="2501121495"/>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18475</TotalTime>
  <Words>5999</Words>
  <Application>Microsoft Office PowerPoint</Application>
  <PresentationFormat>Panorámica</PresentationFormat>
  <Paragraphs>354</Paragraphs>
  <Slides>94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94</vt:i4>
      </vt:variant>
    </vt:vector>
  </HeadingPairs>
  <TitlesOfParts>
    <vt:vector size="102" baseType="lpstr">
      <vt:lpstr>Arial</vt:lpstr>
      <vt:lpstr>Calibri</vt:lpstr>
      <vt:lpstr>Calibri Light</vt:lpstr>
      <vt:lpstr>Cascadia Code Light</vt:lpstr>
      <vt:lpstr>inherit</vt:lpstr>
      <vt:lpstr>Noto serif</vt:lpstr>
      <vt:lpstr>OpenSans</vt:lpstr>
      <vt:lpstr>Office Theme</vt:lpstr>
      <vt:lpstr> </vt:lpstr>
      <vt:lpstr>Introducción</vt:lpstr>
      <vt:lpstr>Recordemos: NoSQL</vt:lpstr>
      <vt:lpstr>Una clasificación de modelos NOSQL</vt:lpstr>
      <vt:lpstr>Una clasificación de modelos NOSQL</vt:lpstr>
      <vt:lpstr>Una clasificación de modelos NOSQL</vt:lpstr>
      <vt:lpstr>Una clasificación de modelos NOSQL</vt:lpstr>
      <vt:lpstr>Una clasificación de modelos NOSQL</vt:lpstr>
      <vt:lpstr>Una clasificación de modelos NOSQL</vt:lpstr>
      <vt:lpstr>Una clasificación de modelos NOSQL</vt:lpstr>
      <vt:lpstr>Una clasificación de modelos NOSQL</vt:lpstr>
      <vt:lpstr>Presentación de PowerPoint</vt:lpstr>
      <vt:lpstr>Apache Cassandra en 50 palabras o menos</vt:lpstr>
      <vt:lpstr>Cassandra: Distributed</vt:lpstr>
      <vt:lpstr>Cassandra: Decentralized</vt:lpstr>
      <vt:lpstr>Cassandra: Elastic Scalability</vt:lpstr>
      <vt:lpstr>Cassandra: High Availability and Fault Tolerance</vt:lpstr>
      <vt:lpstr>Cassandra: Tuneable Consistency</vt:lpstr>
      <vt:lpstr>Un compromiso inevitable</vt:lpstr>
      <vt:lpstr>Una clasificación aceptable de consistencia</vt:lpstr>
      <vt:lpstr>Una clasificación aceptable de consistencia</vt:lpstr>
      <vt:lpstr>Una clasificación aceptable de consistencia</vt:lpstr>
      <vt:lpstr>Una clasificación aceptable de consistencia</vt:lpstr>
      <vt:lpstr>Puntos notables de Apache Cassandra</vt:lpstr>
      <vt:lpstr>Resumiendo: ¿Qué es Apache Cassandra?</vt:lpstr>
      <vt:lpstr>Features importantes</vt:lpstr>
      <vt:lpstr>Features importantes</vt:lpstr>
      <vt:lpstr>Features importantes</vt:lpstr>
      <vt:lpstr>Arquitectura de Cassandra</vt:lpstr>
      <vt:lpstr>Distribución de nodos en cluster</vt:lpstr>
      <vt:lpstr>Replicación de datos</vt:lpstr>
      <vt:lpstr>Replicación de datos</vt:lpstr>
      <vt:lpstr>Componentes de Cassandra</vt:lpstr>
      <vt:lpstr>Cassandra Query Language</vt:lpstr>
      <vt:lpstr>Operaciones de escritura</vt:lpstr>
      <vt:lpstr>Operaciones de lectura</vt:lpstr>
      <vt:lpstr>Modelo de datos</vt:lpstr>
      <vt:lpstr>Modelo de datos</vt:lpstr>
      <vt:lpstr>Modelo de datos</vt:lpstr>
      <vt:lpstr>Modelo de datos</vt:lpstr>
      <vt:lpstr>Modelo de datos: Columna</vt:lpstr>
      <vt:lpstr>Modelo de datos: Fila</vt:lpstr>
      <vt:lpstr>Modelo de datos: Familia de columnas</vt:lpstr>
      <vt:lpstr>Modelo de datos: Keyspace</vt:lpstr>
      <vt:lpstr>Modelo de datos: keyspace y el esquema</vt:lpstr>
      <vt:lpstr>Modelo de datos: super columna y familia de super columnas</vt:lpstr>
      <vt:lpstr>Cassandra’s Data Model</vt:lpstr>
      <vt:lpstr>The simplest data store</vt:lpstr>
      <vt:lpstr>Let’s add a second dimension to this list: names to match the values.</vt:lpstr>
      <vt:lpstr>This is an improvement because you can know the names of your values. So if you decided that your map would hold user information, you could have column names like first_name, last_name, phone, email, and so on. This is a somewhat richer structure to work with.</vt:lpstr>
      <vt:lpstr>Enough?</vt:lpstr>
      <vt:lpstr> The contents of a simple row</vt:lpstr>
      <vt:lpstr>Cassandra tables</vt:lpstr>
      <vt:lpstr>Some people have a second phone number and some don’t</vt:lpstr>
      <vt:lpstr>What about primary keys in Cassandra</vt:lpstr>
      <vt:lpstr>Partitions and partition keys</vt:lpstr>
      <vt:lpstr>Putting these concepts all together, we have the basic Cassandra data structures:</vt:lpstr>
      <vt:lpstr>Clusters</vt:lpstr>
      <vt:lpstr>Keyspaces</vt:lpstr>
      <vt:lpstr>Tables</vt:lpstr>
      <vt:lpstr>Columns</vt:lpstr>
      <vt:lpstr>Timestamps</vt:lpstr>
      <vt:lpstr>Time to live (TTL)</vt:lpstr>
      <vt:lpstr>CQL Types</vt:lpstr>
      <vt:lpstr>CQL Types</vt:lpstr>
      <vt:lpstr>Numeric Data Types</vt:lpstr>
      <vt:lpstr>Textual Data Types</vt:lpstr>
      <vt:lpstr>Time Data Types</vt:lpstr>
      <vt:lpstr>Identity Data Types</vt:lpstr>
      <vt:lpstr>Other Simple Data Types</vt:lpstr>
      <vt:lpstr>Collections</vt:lpstr>
      <vt:lpstr>Tuples</vt:lpstr>
      <vt:lpstr>But</vt:lpstr>
      <vt:lpstr>User Defined Types</vt:lpstr>
      <vt:lpstr>Let’s write some code</vt:lpstr>
      <vt:lpstr>Create and describe keyspace</vt:lpstr>
      <vt:lpstr>Create a table in your keyspace</vt:lpstr>
      <vt:lpstr>Writing and Reading Data in cqlsh</vt:lpstr>
      <vt:lpstr>What happens when you only specify one of the values? </vt:lpstr>
      <vt:lpstr>What happens when you only specify one of the values? </vt:lpstr>
      <vt:lpstr> Let’s add another user with the same last_name and then repeat the SELECT command</vt:lpstr>
      <vt:lpstr>When you add a new row to the table, you are not required to provide values for nonprimary key columns. </vt:lpstr>
      <vt:lpstr>Using the ALTER TABLE command</vt:lpstr>
      <vt:lpstr> Let’s write some additional rows, populate different columns for each, and read the results:</vt:lpstr>
      <vt:lpstr>Was this the result that you expected? </vt:lpstr>
      <vt:lpstr>INSERT, UPDATE, AND UPSERT</vt:lpstr>
      <vt:lpstr>Visualize the data you’ve inserted up to this point</vt:lpstr>
      <vt:lpstr>Viendo los timestamps </vt:lpstr>
      <vt:lpstr>You’re not allowed to ask for the timestamp on primary key columns:</vt:lpstr>
      <vt:lpstr>Specify a timestamp when writing</vt:lpstr>
      <vt:lpstr>USING TIMESTAMP</vt:lpstr>
      <vt:lpstr>Time to live (TTL)</vt:lpstr>
      <vt:lpstr>Let’s set the TTL on the middle_initial column to an hour (3,600 seconds) by adding the USING TTL option to your UPDATE command:</vt:lpstr>
      <vt:lpstr>Try inserting a row using TTL of 60 seconds and check that the row is initially there: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Herramientas de Visualización Luis Fernando Franco Jiménez</dc:title>
  <dc:creator>Franco Jimenez Luis Fernando</dc:creator>
  <cp:lastModifiedBy>Jorge Ferro</cp:lastModifiedBy>
  <cp:revision>30</cp:revision>
  <dcterms:created xsi:type="dcterms:W3CDTF">2020-03-27T18:17:54Z</dcterms:created>
  <dcterms:modified xsi:type="dcterms:W3CDTF">2023-07-24T17:22:07Z</dcterms:modified>
</cp:coreProperties>
</file>