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7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4" r:id="rId16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7" d="100"/>
          <a:sy n="77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523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590675" y="1987254"/>
            <a:ext cx="9525000" cy="27311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90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Memória Mario Bros</a:t>
            </a:r>
            <a:endParaRPr lang="en-US" sz="9000" dirty="0"/>
          </a:p>
        </p:txBody>
      </p:sp>
      <p:sp>
        <p:nvSpPr>
          <p:cNvPr id="3" name="Text 1"/>
          <p:cNvSpPr/>
          <p:nvPr/>
        </p:nvSpPr>
        <p:spPr>
          <a:xfrm>
            <a:off x="1397956" y="6645893"/>
            <a:ext cx="8858250" cy="288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Explorando lógica e gráficos com um jogo clássico.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477288"/>
            <a:ext cx="1317307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Variáveis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de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Controle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046575" y="3104650"/>
            <a:ext cx="13173075" cy="5334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tentativas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: Suas chances antes de reiniciar o tabuleiro.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1046575" y="3688077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erros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Quantas vezes o tabuleiro foi resetado.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1046573" y="4271505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vitorias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Total de jogos que você completou com sucesso.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1046572" y="4870317"/>
            <a:ext cx="1317307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Controle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Monitoram seu progresso e desempenho geral.</a:t>
            </a:r>
            <a:endParaRPr lang="en-US" sz="3000" dirty="0"/>
          </a:p>
        </p:txBody>
      </p:sp>
      <p:sp>
        <p:nvSpPr>
          <p:cNvPr id="7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0" name="Imagem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256" y="6044632"/>
            <a:ext cx="8754697" cy="210531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Embaralhando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as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Cartas</a:t>
            </a:r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Distribui</a:t>
            </a: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tipos de cartas aleatoriamente no tabuleiro.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algoritmo Fisher-Yates para sorteio justo.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Inicializa</a:t>
            </a: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cartas: viradas para baixo e não encontradas.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53342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Define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posições X e Y para cada carta.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F4571BAF-CC8E-463D-AA95-E69B052FFD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230" y="1457326"/>
            <a:ext cx="7001852" cy="69906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6572250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Interação com o Mouse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285875" y="3985022"/>
            <a:ext cx="6572250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verificar_clique_carta</a:t>
            </a:r>
            <a:r>
              <a:rPr lang="en-US" sz="285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é essencial para a interação do jogador. Ela detecta a posição do mouse e verifica se o clique ocorreu sobre uma carta válida e não virada. Se sim, a carta é revelada, seu índice é armazenado e um som de virada é reproduzido.</a:t>
            </a:r>
            <a:endParaRPr lang="en-US" sz="2850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133" y="2127379"/>
            <a:ext cx="6820852" cy="60395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Verificação de Combinação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9639300" y="1933575"/>
            <a:ext cx="7362825" cy="134084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48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Gerenciamento da Espera</a:t>
            </a:r>
            <a:endParaRPr lang="en-US" sz="4800" dirty="0"/>
          </a:p>
        </p:txBody>
      </p:sp>
      <p:sp>
        <p:nvSpPr>
          <p:cNvPr id="4" name="Text 2"/>
          <p:cNvSpPr/>
          <p:nvPr/>
        </p:nvSpPr>
        <p:spPr>
          <a:xfrm>
            <a:off x="1285875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verificar_combinacao</a:t>
            </a:r>
            <a:r>
              <a:rPr lang="en-US" sz="285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é chamada quando duas cartas são viradas. Ela compara os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tipos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</a:t>
            </a:r>
            <a:r>
              <a:rPr lang="en-US" sz="285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id_tipos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)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das duas cartas para determinar se formam um par. Se os tipos são iguais, as cartas são marcadas como encontradas; caso contrário, o jogo entra em um estado de espera.</a:t>
            </a:r>
            <a:endParaRPr lang="en-US" sz="2850" dirty="0"/>
          </a:p>
        </p:txBody>
      </p:sp>
      <p:sp>
        <p:nvSpPr>
          <p:cNvPr id="5" name="Text 3"/>
          <p:cNvSpPr/>
          <p:nvPr/>
        </p:nvSpPr>
        <p:spPr>
          <a:xfrm>
            <a:off x="9639300" y="3607891"/>
            <a:ext cx="7362825" cy="40525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processar_espera</a:t>
            </a:r>
            <a:r>
              <a:rPr lang="en-US" sz="285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lida com o tempo que as cartas erradas ficam visíveis. Após o </a:t>
            </a:r>
            <a:r>
              <a:rPr lang="en-US" sz="285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TEMPO_ESPERA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definido, ela desvira as cartas e decrementa o contador de </a:t>
            </a:r>
            <a:r>
              <a:rPr lang="en-US" sz="285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tentativas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Se as tentativas chegam a zero, o tabuleiro é reiniciado, e um som de erro é reproduzido, indicando o fim da rodada atual de tentativas.</a:t>
            </a:r>
            <a:endParaRPr lang="en-US" sz="2850" dirty="0"/>
          </a:p>
        </p:txBody>
      </p:sp>
      <p:sp>
        <p:nvSpPr>
          <p:cNvPr id="7" name="Shape 4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8" name="Shape 5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62225" y="2600325"/>
            <a:ext cx="13173075" cy="100583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Renderização Visual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2562225" y="3939480"/>
            <a:ext cx="13173075" cy="26671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renderização visual é crucial para a experiência do jogador. 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b="1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desenhar_carta</a:t>
            </a:r>
            <a:r>
              <a:rPr lang="en-US" sz="300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exibe cada carta, mostrando sua frente se virada ou encontrada, ou seu verso com base no seu estado. Já a </a:t>
            </a:r>
            <a:r>
              <a:rPr lang="en-US" sz="3000" b="1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desenhar_interface</a:t>
            </a:r>
            <a:r>
              <a:rPr lang="en-US" sz="3000" b="1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300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apresenta o placar do jogo, incluindo tentativas restantes, erros e vitórias, além de mensagens importantes ao jogador.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Conclusão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19621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Compreendemos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o uso de bibliotecas e constantes.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8486775" y="34099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estrutura de dados (arrays) e variáveis de controle.</a:t>
            </a:r>
            <a:endParaRPr lang="en-US" sz="3000" dirty="0"/>
          </a:p>
        </p:txBody>
      </p:sp>
      <p:sp>
        <p:nvSpPr>
          <p:cNvPr id="5" name="Text 3"/>
          <p:cNvSpPr/>
          <p:nvPr/>
        </p:nvSpPr>
        <p:spPr>
          <a:xfrm>
            <a:off x="8486775" y="48577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Analisamos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lógica de interação e verificação de pares.</a:t>
            </a:r>
            <a:endParaRPr lang="en-US" sz="3000" dirty="0"/>
          </a:p>
        </p:txBody>
      </p:sp>
      <p:sp>
        <p:nvSpPr>
          <p:cNvPr id="6" name="Text 4"/>
          <p:cNvSpPr/>
          <p:nvPr/>
        </p:nvSpPr>
        <p:spPr>
          <a:xfrm>
            <a:off x="8486775" y="6305550"/>
            <a:ext cx="8524875" cy="285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Apreciamos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a importância da renderização visual e sonora.</a:t>
            </a:r>
            <a:endParaRPr lang="en-US" sz="3000" dirty="0"/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04975" y="2914650"/>
            <a:ext cx="5429250" cy="100581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Sumário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8486775" y="29146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Introdução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ao Projeto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8486775" y="38290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b="1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Componentes</a:t>
            </a:r>
            <a:r>
              <a:rPr lang="en-US" sz="3000" b="1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Essenciais do Código</a:t>
            </a:r>
            <a:endParaRPr lang="en-US" sz="3000" b="1" dirty="0">
              <a:latin typeface="Arial Black" panose="020B0A040201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486775" y="4743450"/>
            <a:ext cx="8524875" cy="5331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Estrutura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de Dados e Lógica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486775" y="56578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Interação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 Renderização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8486775" y="6572250"/>
            <a:ext cx="8524875" cy="53319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Desafios</a:t>
            </a:r>
            <a:r>
              <a:rPr lang="en-US" sz="3000" dirty="0">
                <a:solidFill>
                  <a:srgbClr val="FFFFFF"/>
                </a:solidFill>
                <a:latin typeface="Arial Black" panose="020B0A04020102020204" pitchFamily="34" charset="0"/>
                <a:ea typeface="Quicksand" pitchFamily="34" charset="-122"/>
                <a:cs typeface="Quicksand" pitchFamily="34" charset="-120"/>
              </a:rPr>
              <a:t> e Aprendizados</a:t>
            </a:r>
            <a:endParaRPr lang="en-US" sz="3000" dirty="0">
              <a:latin typeface="Arial Black" panose="020B0A04020102020204" pitchFamily="34" charset="0"/>
            </a:endParaRPr>
          </a:p>
        </p:txBody>
      </p:sp>
      <p:sp>
        <p:nvSpPr>
          <p:cNvPr id="8" name="Shape 6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639300" y="1933575"/>
            <a:ext cx="7362825" cy="122813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 da Memória SMB3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9639300" y="3985022"/>
            <a:ext cx="7362825" cy="181049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Este projeto é um Jogo da Memória interativo. Ele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explora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2850" dirty="0" err="1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lógica</a:t>
            </a:r>
            <a:r>
              <a:rPr lang="en-US" sz="2850" dirty="0" smtClean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de programação e interface gráfica, utilizando elementos do universo Super Mario Bros 3.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B7EC025-1932-4136-AD31-20B7C7911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006" y="1381125"/>
            <a:ext cx="7668695" cy="478221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Bibliotecas Essenciais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9850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Graficos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Gerencia a janela e exibe elementos visuais.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54328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Teclado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Mouse:  Capturam interações do usuário (cliques, teclas).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8806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Util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 Oferece funções de tempo e sorteio de cartas.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8328422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Sons:  Reproduz efeitos sonoros e músicas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B2D87BB4-DE3F-4FBE-BE2D-20110081E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31" y="1304925"/>
            <a:ext cx="7224960" cy="702349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3153" y="872836"/>
            <a:ext cx="10008294" cy="222337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 Principal: </a:t>
            </a:r>
            <a:r>
              <a:rPr lang="en-US" sz="720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720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endParaRPr lang="en-US" sz="7200" dirty="0"/>
          </a:p>
        </p:txBody>
      </p:sp>
      <p:sp>
        <p:nvSpPr>
          <p:cNvPr id="3" name="Text 1"/>
          <p:cNvSpPr/>
          <p:nvPr/>
        </p:nvSpPr>
        <p:spPr>
          <a:xfrm>
            <a:off x="420569" y="3379680"/>
            <a:ext cx="9793461" cy="42541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300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inicio</a:t>
            </a:r>
            <a:r>
              <a:rPr lang="en-US" sz="300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 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atua como o ponto de entrada do programa, onde a execução se inicia. Ela é responsável por inicializar o modo gráfico, carregar recursos como as imagens das cartas (card_back.png) e os sons do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jogo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(vira.mp3). </a:t>
            </a:r>
          </a:p>
          <a:p>
            <a:pPr marL="0" indent="0" algn="l">
              <a:buNone/>
            </a:pPr>
            <a:endParaRPr lang="en-US" sz="300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Além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disso, configura o estado inicial do jogo e executa o loop principal que mantém o jogo ativo até o usuário sair.</a:t>
            </a:r>
            <a:endParaRPr lang="en-US" sz="3000" dirty="0"/>
          </a:p>
        </p:txBody>
      </p:sp>
      <p:sp>
        <p:nvSpPr>
          <p:cNvPr id="4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1041206" y="872836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272B525-574E-497B-9A50-27FCEF926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3008" y="3545935"/>
            <a:ext cx="7478169" cy="492511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92477" y="383190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do Jogo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595555" y="3731734"/>
            <a:ext cx="7156667" cy="538455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Constantes são valores fixos que não mudam durante a execução do programa.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definem parâmetros essenciais do jogo,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como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LARGURA_JANELA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TAMANHO_CARTA_L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consistência visual e funcional. 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Usá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-las facilita a manutenção e futuras alterações, pois basta mudar um valor para atualizar o jogo.</a:t>
            </a:r>
            <a:endParaRPr lang="en-US" sz="2850" dirty="0"/>
          </a:p>
        </p:txBody>
      </p:sp>
      <p:pic>
        <p:nvPicPr>
          <p:cNvPr id="5" name="Image 1" descr="https://storage.googleapis.com/teachy-classroom-contents/images-v2/ebf8b10f-8f75-4634-978c-9382a3edf089/generated/v2_0_7.png?X-Goog-Algorithm=GOOG4-RSA-SHA256&amp;X-Goog-Credential=teachy-k8s-prod-sa%40teachy-375121.iam.gserviceaccount.com%2F20250813%2Fauto%2Fstorage%2Fgoog4_request&amp;X-Goog-Date=20250813T184644Z&amp;X-Goog-Expires=900&amp;X-Goog-SignedHeaders=host&amp;response-content-type=application%2Fpdf&amp;response-content-disposition=inline&amp;X-Goog-Signature=80ecc39b614b05d378515fac6ba43b8c8dc9b92f839419c7539e881a45920a936b88d2fede42e01169d4018f0325787880a8adcdc501bf5b2686ae8e91073643dd1749597a8d98923dacfc84500deb2376c2efcff321ff849ec234efe94ae8b1fe1efc50206ba97d41ba89b8b4fffd85de38d49390c73a8b00cd8648ad1f4fc9f06d19f97b63c60c6e2d0b77c739c41c83d756f9cf52a172ae317e2a6f25431e354b3a02c67629ec9c132b5a3b33f68c0d3d226bbd06134fb0add6d1e53a43299d88ec61a6c4e8810a744f0ed4931f3cce87b03317835d40a1d3ca8999992e5ec6e327a8e3355a663d1228a6f178fad8186e2373b29431a6ec36f131d645594a"/>
          <p:cNvPicPr>
            <a:picLocks noChangeAspect="1"/>
          </p:cNvPicPr>
          <p:nvPr/>
        </p:nvPicPr>
        <p:blipFill>
          <a:blip r:embed="rId3"/>
          <a:srcRect t="25382" b="25382"/>
          <a:stretch/>
        </p:blipFill>
        <p:spPr>
          <a:xfrm>
            <a:off x="9098980" y="4197928"/>
            <a:ext cx="7810500" cy="51054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75DFC68-F74B-413F-A45A-6698A1BEC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55302" y="1881576"/>
            <a:ext cx="10297857" cy="185015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478847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Recursos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 smtClean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Visuais</a:t>
            </a:r>
            <a:r>
              <a:rPr lang="en-US" sz="6150" b="1" dirty="0" smtClean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 Sonoros</a:t>
            </a:r>
            <a:endParaRPr lang="en-US" sz="6150" dirty="0"/>
          </a:p>
        </p:txBody>
      </p:sp>
      <p:sp>
        <p:nvSpPr>
          <p:cNvPr id="3" name="Text 1"/>
          <p:cNvSpPr/>
          <p:nvPr/>
        </p:nvSpPr>
        <p:spPr>
          <a:xfrm>
            <a:off x="1382857" y="2616886"/>
            <a:ext cx="7362825" cy="658532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No início do programa, todas as imagens dos elementos do jogo, como o verso da carta e os ícones (flor, cogumelo), são carregadas usando a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função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g.carregar_imagem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(). </a:t>
            </a:r>
          </a:p>
          <a:p>
            <a:pPr marL="0" indent="0" algn="l">
              <a:buNone/>
            </a:pPr>
            <a:endParaRPr lang="en-US" sz="2850" b="1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Essas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imagens são redimensionadas para um tamanho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padrão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g.redimensionar_imagem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garantindo uniformidade visual. Da mesma forma, os arquivos de áudio para efeitos sonoros são carregados com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s.carregar_som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()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, preparando o jogo para interações sonoras.</a:t>
            </a:r>
            <a:endParaRPr lang="en-US" sz="285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752A4E6-44EC-4334-9796-786C0EEE9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9850" y="2757154"/>
            <a:ext cx="7810500" cy="47726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639300" y="1933575"/>
            <a:ext cx="7362825" cy="8590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Arrays de Cartas</a:t>
            </a:r>
            <a:endParaRPr lang="en-US" sz="6150" dirty="0"/>
          </a:p>
        </p:txBody>
      </p:sp>
      <p:sp>
        <p:nvSpPr>
          <p:cNvPr id="4" name="Text 1"/>
          <p:cNvSpPr/>
          <p:nvPr/>
        </p:nvSpPr>
        <p:spPr>
          <a:xfrm>
            <a:off x="9639300" y="31259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id_tipos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Guarda o ID (tipo) de cada carta (ex: 1 para flor).</a:t>
            </a:r>
            <a:endParaRPr lang="en-US" sz="3000" dirty="0"/>
          </a:p>
        </p:txBody>
      </p:sp>
      <p:sp>
        <p:nvSpPr>
          <p:cNvPr id="5" name="Text 2"/>
          <p:cNvSpPr/>
          <p:nvPr/>
        </p:nvSpPr>
        <p:spPr>
          <a:xfrm>
            <a:off x="9639300" y="45737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viradas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Estado booleano: verdadeiro se a carta está virada.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9639300" y="60215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</a:t>
            </a:r>
            <a:r>
              <a:rPr lang="en-US" sz="300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encontradas</a:t>
            </a: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: Booleano: verdadeiro se o par já foi descoberto.</a:t>
            </a:r>
            <a:endParaRPr lang="en-US" sz="3000" dirty="0"/>
          </a:p>
        </p:txBody>
      </p:sp>
      <p:sp>
        <p:nvSpPr>
          <p:cNvPr id="7" name="Text 4"/>
          <p:cNvSpPr/>
          <p:nvPr/>
        </p:nvSpPr>
        <p:spPr>
          <a:xfrm>
            <a:off x="9639300" y="7469386"/>
            <a:ext cx="7362825" cy="106684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• Arrays paralelos: Controlam o estado e lógica do jogo.</a:t>
            </a:r>
            <a:endParaRPr lang="en-US" sz="3000" dirty="0"/>
          </a:p>
        </p:txBody>
      </p:sp>
      <p:sp>
        <p:nvSpPr>
          <p:cNvPr id="8" name="Shape 5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B48968-758E-4B36-9C1E-53B4EA0D49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90" y="1210789"/>
            <a:ext cx="8472931" cy="53285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85875" y="1304925"/>
            <a:ext cx="7362825" cy="171810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Posicionamento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no</a:t>
            </a:r>
            <a:r>
              <a:rPr lang="en-US" sz="61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6150" b="1" dirty="0" err="1">
                <a:solidFill>
                  <a:srgbClr val="FFEAAB"/>
                </a:solidFill>
                <a:latin typeface="Quicksand" pitchFamily="34" charset="0"/>
                <a:ea typeface="Quicksand" pitchFamily="34" charset="-122"/>
              </a:rPr>
              <a:t>Tabuleiro</a:t>
            </a:r>
            <a:endParaRPr lang="en-US" sz="6150" b="1" dirty="0">
              <a:solidFill>
                <a:srgbClr val="FFEAAB"/>
              </a:solidFill>
              <a:latin typeface="Quicksand" pitchFamily="34" charset="0"/>
              <a:ea typeface="Quicksand" pitchFamily="34" charset="-122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85874" y="3652511"/>
            <a:ext cx="7362825" cy="438312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Os arrays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y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guardam as coordenadas de cada carta na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tela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Elas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são calculadas para formar um grid, usando o índice da carta para determinar a linha e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coluna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.</a:t>
            </a:r>
          </a:p>
          <a:p>
            <a:pPr marL="0" indent="0" algn="l">
              <a:buNone/>
            </a:pPr>
            <a:endParaRPr lang="en-US" sz="2850" dirty="0">
              <a:solidFill>
                <a:srgbClr val="FFFFFF"/>
              </a:solidFill>
              <a:latin typeface="Quicksand" pitchFamily="34" charset="0"/>
              <a:ea typeface="Quicksand" pitchFamily="34" charset="-122"/>
              <a:cs typeface="Quicksand" pitchFamily="34" charset="-120"/>
            </a:endParaRPr>
          </a:p>
          <a:p>
            <a:pPr marL="0" indent="0" algn="l">
              <a:buNone/>
            </a:pP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Por exemplo,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pos_x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% 6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para a coluna e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pos_y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[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]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usa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</a:t>
            </a:r>
            <a:r>
              <a:rPr lang="en-US" sz="2850" b="1" dirty="0" err="1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i</a:t>
            </a:r>
            <a:r>
              <a:rPr lang="en-US" sz="2850" b="1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 / </a:t>
            </a:r>
            <a:r>
              <a:rPr lang="en-US" sz="2850" dirty="0">
                <a:solidFill>
                  <a:srgbClr val="FFFFFF"/>
                </a:solidFill>
                <a:latin typeface="Quicksand" pitchFamily="34" charset="0"/>
                <a:ea typeface="Quicksand" pitchFamily="34" charset="-122"/>
                <a:cs typeface="Quicksand" pitchFamily="34" charset="-120"/>
              </a:rPr>
              <a:t>6 para a linha, organizando o tabuleiro.</a:t>
            </a:r>
            <a:endParaRPr lang="en-US" sz="2850" dirty="0"/>
          </a:p>
        </p:txBody>
      </p:sp>
      <p:sp>
        <p:nvSpPr>
          <p:cNvPr id="6" name="Shape 2"/>
          <p:cNvSpPr/>
          <p:nvPr/>
        </p:nvSpPr>
        <p:spPr>
          <a:xfrm>
            <a:off x="1285875" y="9029700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9877425" y="1304925"/>
            <a:ext cx="5857875" cy="152400"/>
          </a:xfrm>
          <a:prstGeom prst="rect">
            <a:avLst/>
          </a:prstGeom>
          <a:solidFill>
            <a:srgbClr val="FFE080"/>
          </a:solidFill>
          <a:ln w="12700">
            <a:solidFill>
              <a:srgbClr val="FFE080"/>
            </a:solidFill>
            <a:prstDash val="solid"/>
          </a:ln>
        </p:spPr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07DF7004-C0C0-4241-B3B8-39B233C2D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3494589"/>
            <a:ext cx="8402538" cy="4698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832</Words>
  <Application>Microsoft Office PowerPoint</Application>
  <PresentationFormat>Personalizar</PresentationFormat>
  <Paragraphs>78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Arial Black</vt:lpstr>
      <vt:lpstr>Calibri</vt:lpstr>
      <vt:lpstr>Quicksand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Usuário</cp:lastModifiedBy>
  <cp:revision>15</cp:revision>
  <dcterms:created xsi:type="dcterms:W3CDTF">2025-08-13T18:46:49Z</dcterms:created>
  <dcterms:modified xsi:type="dcterms:W3CDTF">2025-08-14T03:35:45Z</dcterms:modified>
</cp:coreProperties>
</file>