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2" r:id="rId4"/>
    <p:sldId id="257" r:id="rId5"/>
    <p:sldId id="261" r:id="rId6"/>
    <p:sldId id="265" r:id="rId7"/>
    <p:sldId id="266" r:id="rId8"/>
    <p:sldId id="264" r:id="rId9"/>
    <p:sldId id="260" r:id="rId10"/>
    <p:sldId id="267" r:id="rId11"/>
    <p:sldId id="270" r:id="rId12"/>
    <p:sldId id="271" r:id="rId13"/>
    <p:sldId id="268" r:id="rId14"/>
    <p:sldId id="26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A4A78-DA16-4B60-96B7-E67BEDE84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cap="none" dirty="0"/>
              <a:t>Implement Edge Detection on Images using HOG Algorithm with Some Noise Filters</a:t>
            </a:r>
            <a:br>
              <a:rPr lang="en-US" altLang="zh-TW" sz="4000" cap="none" dirty="0"/>
            </a:br>
            <a:br>
              <a:rPr lang="en-US" altLang="zh-TW" sz="4000" cap="none" dirty="0"/>
            </a:br>
            <a:r>
              <a:rPr lang="zh-TW" altLang="en-US" sz="4000" b="1" dirty="0"/>
              <a:t>利用方向梯度直方圖演算法及雜訊濾波器實現圖像邊緣檢測</a:t>
            </a:r>
            <a:br>
              <a:rPr lang="zh-TW" altLang="en-US" b="1" dirty="0"/>
            </a:br>
            <a:endParaRPr lang="zh-TW" altLang="en-US" sz="4000" cap="none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F88331-36E6-4206-A458-94AE62D24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Team Members: </a:t>
            </a:r>
            <a:r>
              <a:rPr lang="zh-TW" altLang="en-US" dirty="0"/>
              <a:t>林暄傑、劉亦傑、謝霖泳</a:t>
            </a:r>
          </a:p>
        </p:txBody>
      </p:sp>
    </p:spTree>
    <p:extLst>
      <p:ext uri="{BB962C8B-B14F-4D97-AF65-F5344CB8AC3E}">
        <p14:creationId xmlns:p14="http://schemas.microsoft.com/office/powerpoint/2010/main" val="3638370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0279E-C67D-44F7-9194-8D1AD5C4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APR Result</a:t>
            </a:r>
            <a:endParaRPr lang="zh-TW" altLang="en-US" cap="none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9078ECF-C2D7-4EC3-95ED-0CCF5E66C8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routing</a:t>
            </a:r>
            <a:endParaRPr lang="zh-TW" altLang="en-US" sz="28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1EB0D74-E8C0-4597-8E83-6169DC2E14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PNA voltage drop</a:t>
            </a:r>
            <a:endParaRPr lang="zh-TW" altLang="en-US" sz="2800" dirty="0"/>
          </a:p>
        </p:txBody>
      </p:sp>
      <p:pic>
        <p:nvPicPr>
          <p:cNvPr id="9" name="圖片 8" descr="https://lh5.googleusercontent.com/Y_JgjAMKoTVywNnodfqo1hqp6_dUaDLCH_goQGmZjMX-HALV8nkFZIO5Ln2D5KShYMl6VePftWDjH4p6a9tW0BGSybEMRtT-6keZTIPiH4X3djx4UnL-dd1jTIEGIXDJ_lxznucZ">
            <a:extLst>
              <a:ext uri="{FF2B5EF4-FFF2-40B4-BE49-F238E27FC236}">
                <a16:creationId xmlns:a16="http://schemas.microsoft.com/office/drawing/2014/main" id="{2E0CA991-4E09-4B1F-8E13-D0A3BC234A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24" y="3020211"/>
            <a:ext cx="3192503" cy="3181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lh5.googleusercontent.com/iFfEOPHfrX7RQdpusqb1-0EihsEyaPulvULBvvjFaYYEj1gy7dtjmNGa974OVdysJZLchmyNWYpPmf5zw12BAcZNPb46jv7G3HTaFFEL2jooTn49OsmU1v_M9NX8wkZZiwidsrpd">
            <a:extLst>
              <a:ext uri="{FF2B5EF4-FFF2-40B4-BE49-F238E27FC236}">
                <a16:creationId xmlns:a16="http://schemas.microsoft.com/office/drawing/2014/main" id="{5D24A172-01C8-452E-9223-ED9E51C4E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31" y="2912153"/>
            <a:ext cx="3192503" cy="32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80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0279E-C67D-44F7-9194-8D1AD5C4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DRC/LVS Report</a:t>
            </a:r>
            <a:endParaRPr lang="zh-TW" altLang="en-US" cap="none" dirty="0"/>
          </a:p>
        </p:txBody>
      </p:sp>
      <p:pic>
        <p:nvPicPr>
          <p:cNvPr id="10" name="內容版面配置區 9" descr="https://lh6.googleusercontent.com/8_y9qv6LY_rw-6I9buWN9pXd_l28ZKBdOeYz1fr5tPJBZBPs3wgbJp1UOU8hM_xNMokZPOFvsps2S-rsOOLDyodSoOk7h5eUXX7VNTniLYaXtjBOohXt6O2Gdxa0UuZdGLaGigtj">
            <a:extLst>
              <a:ext uri="{FF2B5EF4-FFF2-40B4-BE49-F238E27FC236}">
                <a16:creationId xmlns:a16="http://schemas.microsoft.com/office/drawing/2014/main" id="{E7FFE4DD-5539-430F-9AA0-530F0F63F2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34" y="1990184"/>
            <a:ext cx="5609732" cy="3626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231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0279E-C67D-44F7-9194-8D1AD5C4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Prime Time Result</a:t>
            </a:r>
            <a:endParaRPr lang="zh-TW" altLang="en-US" cap="none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3A2D53C8-9A2F-4067-A01E-4FEB94CBA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532416"/>
              </p:ext>
            </p:extLst>
          </p:nvPr>
        </p:nvGraphicFramePr>
        <p:xfrm>
          <a:off x="2749119" y="1874517"/>
          <a:ext cx="6693761" cy="3875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7149">
                  <a:extLst>
                    <a:ext uri="{9D8B030D-6E8A-4147-A177-3AD203B41FA5}">
                      <a16:colId xmlns:a16="http://schemas.microsoft.com/office/drawing/2014/main" val="124818277"/>
                    </a:ext>
                  </a:extLst>
                </a:gridCol>
                <a:gridCol w="1306484">
                  <a:extLst>
                    <a:ext uri="{9D8B030D-6E8A-4147-A177-3AD203B41FA5}">
                      <a16:colId xmlns:a16="http://schemas.microsoft.com/office/drawing/2014/main" val="1893686315"/>
                    </a:ext>
                  </a:extLst>
                </a:gridCol>
                <a:gridCol w="1595064">
                  <a:extLst>
                    <a:ext uri="{9D8B030D-6E8A-4147-A177-3AD203B41FA5}">
                      <a16:colId xmlns:a16="http://schemas.microsoft.com/office/drawing/2014/main" val="1120502321"/>
                    </a:ext>
                  </a:extLst>
                </a:gridCol>
                <a:gridCol w="1595064">
                  <a:extLst>
                    <a:ext uri="{9D8B030D-6E8A-4147-A177-3AD203B41FA5}">
                      <a16:colId xmlns:a16="http://schemas.microsoft.com/office/drawing/2014/main" val="2339441495"/>
                    </a:ext>
                  </a:extLst>
                </a:gridCol>
              </a:tblGrid>
              <a:tr h="14093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Unit: </a:t>
                      </a:r>
                      <a:r>
                        <a:rPr lang="en-US" sz="2000" kern="100" dirty="0" err="1">
                          <a:effectLst/>
                        </a:rPr>
                        <a:t>mW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ICC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Primetime</a:t>
                      </a:r>
                      <a:endParaRPr lang="zh-TW" sz="20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(pre-sim)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Primetime</a:t>
                      </a:r>
                      <a:endParaRPr lang="zh-TW" sz="20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(post-sim)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144568"/>
                  </a:ext>
                </a:extLst>
              </a:tr>
              <a:tr h="7046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Total Power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28.3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5.369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14.9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3635607"/>
                  </a:ext>
                </a:extLst>
              </a:tr>
              <a:tr h="880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Cell Leakage Power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5.565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5.32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5.398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5785452"/>
                  </a:ext>
                </a:extLst>
              </a:tr>
              <a:tr h="880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Total Dynamic Power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22.7404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0.049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9.502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098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05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0279E-C67D-44F7-9194-8D1AD5C4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Simulations</a:t>
            </a:r>
            <a:endParaRPr lang="zh-TW" altLang="en-US" cap="none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9078ECF-C2D7-4EC3-95ED-0CCF5E66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3604" y="2438400"/>
            <a:ext cx="4800600" cy="361950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Pre-sim</a:t>
            </a:r>
            <a:endParaRPr lang="zh-TW" altLang="en-US" sz="28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1EB0D74-E8C0-4597-8E83-6169DC2E1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44396" y="2438400"/>
            <a:ext cx="4800600" cy="361950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Post-sim</a:t>
            </a:r>
            <a:endParaRPr lang="zh-TW" altLang="en-US" sz="28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CB0AD4F-D0DC-4EA1-B268-4F99046E2B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3892" y="2934071"/>
            <a:ext cx="3281778" cy="1266514"/>
          </a:xfrm>
          <a:prstGeom prst="rect">
            <a:avLst/>
          </a:prstGeom>
        </p:spPr>
      </p:pic>
      <p:sp>
        <p:nvSpPr>
          <p:cNvPr id="11" name="內容版面配置區 6">
            <a:extLst>
              <a:ext uri="{FF2B5EF4-FFF2-40B4-BE49-F238E27FC236}">
                <a16:creationId xmlns:a16="http://schemas.microsoft.com/office/drawing/2014/main" id="{5F6BC9C4-9DDC-466D-909D-142154DB3432}"/>
              </a:ext>
            </a:extLst>
          </p:cNvPr>
          <p:cNvSpPr txBox="1">
            <a:spLocks/>
          </p:cNvSpPr>
          <p:nvPr/>
        </p:nvSpPr>
        <p:spPr>
          <a:xfrm>
            <a:off x="4634144" y="2407607"/>
            <a:ext cx="4800600" cy="3619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/>
              <a:t>Gate-sim</a:t>
            </a:r>
            <a:endParaRPr lang="zh-TW" altLang="en-US" sz="28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8C7C940-1969-445D-8A8E-6B213D39AA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3893" y="4764467"/>
            <a:ext cx="3281777" cy="120374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D73CFD9-96B6-4F5A-B060-8A934C4CC3D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33302" y="3007360"/>
            <a:ext cx="3411094" cy="113903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8ACFA6F-164E-4E67-B71C-4FEEDBB3C48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841113" y="4746146"/>
            <a:ext cx="3359136" cy="113903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909E801-9E5D-4778-875C-B73E0F7B2949}"/>
              </a:ext>
            </a:extLst>
          </p:cNvPr>
          <p:cNvPicPr/>
          <p:nvPr/>
        </p:nvPicPr>
        <p:blipFill rotWithShape="1">
          <a:blip r:embed="rId6"/>
          <a:srcRect b="3508"/>
          <a:stretch/>
        </p:blipFill>
        <p:spPr bwMode="auto">
          <a:xfrm>
            <a:off x="8506870" y="3007360"/>
            <a:ext cx="2889198" cy="11390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6210B84-BEC0-4D12-8AE0-D1774A5F4C5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506870" y="4710275"/>
            <a:ext cx="2953790" cy="117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9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0279E-C67D-44F7-9194-8D1AD5C4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Contribution of Our Design</a:t>
            </a:r>
            <a:endParaRPr lang="zh-TW" altLang="en-US" cap="none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C62089-1EAE-429B-A3F6-82F2594FA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4582165"/>
          </a:xfrm>
        </p:spPr>
        <p:txBody>
          <a:bodyPr>
            <a:noAutofit/>
          </a:bodyPr>
          <a:lstStyle/>
          <a:p>
            <a:pPr lvl="0"/>
            <a:r>
              <a:rPr lang="en-US" altLang="zh-TW" sz="2800" dirty="0"/>
              <a:t>After the department store closes, some thieves will sneak into the store. </a:t>
            </a:r>
          </a:p>
          <a:p>
            <a:pPr lvl="0"/>
            <a:r>
              <a:rPr lang="en-US" altLang="zh-TW" sz="2800" dirty="0"/>
              <a:t>Our system can detect the edges in an image. </a:t>
            </a:r>
          </a:p>
          <a:p>
            <a:pPr lvl="0"/>
            <a:r>
              <a:rPr lang="en-US" altLang="zh-TW" sz="2800" dirty="0"/>
              <a:t>When a thief sneaks into a store, the edges in the monitor screen will change drastically.</a:t>
            </a:r>
          </a:p>
          <a:p>
            <a:pPr lvl="0"/>
            <a:r>
              <a:rPr lang="en-US" altLang="zh-TW" sz="2800" dirty="0"/>
              <a:t>It can be applied in a </a:t>
            </a:r>
            <a:r>
              <a:rPr lang="en-US" altLang="zh-TW" sz="2800" b="1" dirty="0"/>
              <a:t>real-time guarding system</a:t>
            </a:r>
            <a:r>
              <a:rPr lang="en-US" altLang="zh-TW" sz="2800" dirty="0"/>
              <a:t>.</a:t>
            </a:r>
            <a:endParaRPr lang="zh-TW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901325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CEB8E-173D-4AE8-8195-43C9D985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682934"/>
            <a:ext cx="10178322" cy="1492132"/>
          </a:xfrm>
        </p:spPr>
        <p:txBody>
          <a:bodyPr/>
          <a:lstStyle/>
          <a:p>
            <a:pPr algn="ctr"/>
            <a:r>
              <a:rPr lang="en-US" altLang="zh-TW" cap="none" dirty="0"/>
              <a:t>Thank you!</a:t>
            </a: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30001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1FF498E-DA9A-48D3-8B64-45622253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Recap of Our Idea</a:t>
            </a:r>
            <a:endParaRPr lang="zh-TW" altLang="en-US" cap="none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AB6E9F-7D68-4A05-9810-F9AABCB1F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92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7D3CE-30F7-41FD-B405-8427A930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Input V.S. Output</a:t>
            </a:r>
            <a:endParaRPr lang="zh-TW" altLang="en-US" cap="none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D51AC5-5E5E-475E-A3D1-CA9D71A27C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Input image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510CA9-87E9-4F62-9732-087EB2D9B8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Output result</a:t>
            </a:r>
            <a:endParaRPr lang="zh-TW" altLang="en-US" dirty="0"/>
          </a:p>
        </p:txBody>
      </p:sp>
      <p:pic>
        <p:nvPicPr>
          <p:cNvPr id="11" name="內容版面配置區 4">
            <a:extLst>
              <a:ext uri="{FF2B5EF4-FFF2-40B4-BE49-F238E27FC236}">
                <a16:creationId xmlns:a16="http://schemas.microsoft.com/office/drawing/2014/main" id="{885B96AA-652C-4B61-99C5-A06CB4E9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13" y="2920121"/>
            <a:ext cx="4065974" cy="307178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6B30E66-52AB-4BEA-ACBC-624D24953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624" y="2920121"/>
            <a:ext cx="4070116" cy="307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9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0279E-C67D-44F7-9194-8D1AD5C4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Block Diagram</a:t>
            </a:r>
            <a:endParaRPr lang="zh-TW" altLang="en-US" cap="none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E82E477-D8C7-4D85-B3B9-A9B0D27FD2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048552"/>
            <a:ext cx="9751380" cy="574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8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1FF498E-DA9A-48D3-8B64-45622253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Specification</a:t>
            </a:r>
            <a:endParaRPr lang="zh-TW" altLang="en-US" cap="none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AB6E9F-7D68-4A05-9810-F9AABCB1F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40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C62089-1EAE-429B-A3F6-82F2594FA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550417"/>
            <a:ext cx="10178322" cy="5329176"/>
          </a:xfrm>
        </p:spPr>
        <p:txBody>
          <a:bodyPr>
            <a:noAutofit/>
          </a:bodyPr>
          <a:lstStyle/>
          <a:p>
            <a:pPr lvl="0"/>
            <a:r>
              <a:rPr lang="en-US" altLang="zh-TW" sz="2800" dirty="0"/>
              <a:t>I/O definition</a:t>
            </a:r>
          </a:p>
          <a:p>
            <a:pPr lvl="1"/>
            <a:r>
              <a:rPr lang="en-US" altLang="zh-TW" sz="2600" dirty="0"/>
              <a:t>image: 638*482 pixels</a:t>
            </a:r>
          </a:p>
          <a:p>
            <a:pPr lvl="1"/>
            <a:r>
              <a:rPr lang="en-US" altLang="zh-TW" sz="2600" dirty="0"/>
              <a:t>input: 70 pixels / cycle (each pixel is 8-bit)</a:t>
            </a:r>
          </a:p>
          <a:p>
            <a:pPr lvl="1"/>
            <a:r>
              <a:rPr lang="en-US" altLang="zh-TW" sz="2600" dirty="0"/>
              <a:t>output: 36 pixels / cycle</a:t>
            </a:r>
          </a:p>
          <a:p>
            <a:r>
              <a:rPr lang="en-US" altLang="zh-TW" sz="2800" dirty="0"/>
              <a:t>Target performance</a:t>
            </a:r>
          </a:p>
          <a:p>
            <a:pPr lvl="1"/>
            <a:r>
              <a:rPr lang="en-US" altLang="zh-TW" sz="2600" dirty="0"/>
              <a:t>timing: 3 ns</a:t>
            </a:r>
          </a:p>
          <a:p>
            <a:pPr lvl="1"/>
            <a:r>
              <a:rPr lang="en-US" altLang="zh-TW" sz="2600" dirty="0"/>
              <a:t>area: 750,000 um^2</a:t>
            </a:r>
          </a:p>
          <a:p>
            <a:pPr lvl="1"/>
            <a:r>
              <a:rPr lang="en-US" altLang="zh-TW" sz="2600" dirty="0"/>
              <a:t>power: 50 </a:t>
            </a:r>
            <a:r>
              <a:rPr lang="en-US" altLang="zh-TW" sz="2600" dirty="0" err="1"/>
              <a:t>mW</a:t>
            </a:r>
            <a:endParaRPr lang="en-US" altLang="zh-TW" sz="2600" dirty="0"/>
          </a:p>
          <a:p>
            <a:pPr lvl="1"/>
            <a:r>
              <a:rPr lang="en-US" altLang="zh-TW" sz="2600" dirty="0"/>
              <a:t>cycle count: 10000</a:t>
            </a:r>
          </a:p>
        </p:txBody>
      </p:sp>
    </p:spTree>
    <p:extLst>
      <p:ext uri="{BB962C8B-B14F-4D97-AF65-F5344CB8AC3E}">
        <p14:creationId xmlns:p14="http://schemas.microsoft.com/office/powerpoint/2010/main" val="237177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C62089-1EAE-429B-A3F6-82F2594FA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550416"/>
            <a:ext cx="10178322" cy="5788239"/>
          </a:xfrm>
        </p:spPr>
        <p:txBody>
          <a:bodyPr>
            <a:noAutofit/>
          </a:bodyPr>
          <a:lstStyle/>
          <a:p>
            <a:pPr lvl="0"/>
            <a:r>
              <a:rPr lang="en-US" altLang="zh-TW" sz="2800" dirty="0"/>
              <a:t>Synthesis performance (with gated-clock)</a:t>
            </a:r>
          </a:p>
          <a:p>
            <a:pPr lvl="1"/>
            <a:r>
              <a:rPr lang="en-US" altLang="zh-TW" sz="2600" dirty="0"/>
              <a:t>timing: 3 ns</a:t>
            </a:r>
          </a:p>
          <a:p>
            <a:pPr lvl="1"/>
            <a:r>
              <a:rPr lang="en-US" altLang="zh-TW" sz="2600" dirty="0"/>
              <a:t>area: 504,438 um^2</a:t>
            </a:r>
          </a:p>
          <a:p>
            <a:pPr lvl="1"/>
            <a:r>
              <a:rPr lang="en-US" altLang="zh-TW" sz="2600" dirty="0"/>
              <a:t>power: 31.8mW</a:t>
            </a:r>
          </a:p>
          <a:p>
            <a:pPr lvl="1"/>
            <a:r>
              <a:rPr lang="en-US" altLang="zh-TW" sz="2600" dirty="0"/>
              <a:t>cycle count: 8487</a:t>
            </a:r>
          </a:p>
          <a:p>
            <a:r>
              <a:rPr lang="en-US" altLang="zh-TW" sz="2800" dirty="0"/>
              <a:t>Chip performance (post-layout performance)</a:t>
            </a:r>
          </a:p>
          <a:p>
            <a:pPr lvl="1"/>
            <a:r>
              <a:rPr lang="en-US" altLang="zh-TW" sz="2400" dirty="0"/>
              <a:t>timing: 5 ns</a:t>
            </a:r>
          </a:p>
          <a:p>
            <a:pPr lvl="1"/>
            <a:r>
              <a:rPr lang="en-US" altLang="zh-TW" sz="2400" dirty="0"/>
              <a:t>area: 562,169 um^2</a:t>
            </a:r>
          </a:p>
          <a:p>
            <a:pPr lvl="1"/>
            <a:r>
              <a:rPr lang="en-US" altLang="zh-TW" sz="2400" dirty="0"/>
              <a:t>power: 28.3 </a:t>
            </a:r>
            <a:r>
              <a:rPr lang="en-US" altLang="zh-TW" sz="2400" dirty="0" err="1"/>
              <a:t>mW</a:t>
            </a:r>
            <a:r>
              <a:rPr lang="en-US" altLang="zh-TW" sz="2400" dirty="0"/>
              <a:t> (ICC)</a:t>
            </a:r>
          </a:p>
          <a:p>
            <a:pPr lvl="1"/>
            <a:r>
              <a:rPr lang="en-US" altLang="zh-TW" sz="2400" dirty="0"/>
              <a:t>cycle count: 8487</a:t>
            </a:r>
          </a:p>
          <a:p>
            <a:pPr lvl="1"/>
            <a:r>
              <a:rPr lang="en-US" altLang="zh-TW" sz="2400" dirty="0"/>
              <a:t>core utilization: </a:t>
            </a:r>
            <a:r>
              <a:rPr lang="en-US" altLang="zh-TW" sz="2400" b="1" dirty="0">
                <a:solidFill>
                  <a:srgbClr val="FF0000"/>
                </a:solidFill>
              </a:rPr>
              <a:t>0.7</a:t>
            </a:r>
          </a:p>
        </p:txBody>
      </p:sp>
    </p:spTree>
    <p:extLst>
      <p:ext uri="{BB962C8B-B14F-4D97-AF65-F5344CB8AC3E}">
        <p14:creationId xmlns:p14="http://schemas.microsoft.com/office/powerpoint/2010/main" val="175399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1FF498E-DA9A-48D3-8B64-45622253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Final Result</a:t>
            </a:r>
            <a:endParaRPr lang="zh-TW" altLang="en-US" cap="none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AB6E9F-7D68-4A05-9810-F9AABCB1F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56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0279E-C67D-44F7-9194-8D1AD5C4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Completeness of Our Project</a:t>
            </a:r>
            <a:endParaRPr lang="zh-TW" altLang="en-US" cap="none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07A12260-F30A-4BBC-B5BE-6FB55E48E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711240"/>
              </p:ext>
            </p:extLst>
          </p:nvPr>
        </p:nvGraphicFramePr>
        <p:xfrm>
          <a:off x="3751296" y="2130641"/>
          <a:ext cx="4689407" cy="36110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1159">
                  <a:extLst>
                    <a:ext uri="{9D8B030D-6E8A-4147-A177-3AD203B41FA5}">
                      <a16:colId xmlns:a16="http://schemas.microsoft.com/office/drawing/2014/main" val="1837651628"/>
                    </a:ext>
                  </a:extLst>
                </a:gridCol>
                <a:gridCol w="1713628">
                  <a:extLst>
                    <a:ext uri="{9D8B030D-6E8A-4147-A177-3AD203B41FA5}">
                      <a16:colId xmlns:a16="http://schemas.microsoft.com/office/drawing/2014/main" val="3645644705"/>
                    </a:ext>
                  </a:extLst>
                </a:gridCol>
                <a:gridCol w="1714620">
                  <a:extLst>
                    <a:ext uri="{9D8B030D-6E8A-4147-A177-3AD203B41FA5}">
                      <a16:colId xmlns:a16="http://schemas.microsoft.com/office/drawing/2014/main" val="606556191"/>
                    </a:ext>
                  </a:extLst>
                </a:gridCol>
              </a:tblGrid>
              <a:tr h="72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median filter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Gaussian filter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5322469"/>
                  </a:ext>
                </a:extLst>
              </a:tr>
              <a:tr h="72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pre-sim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All pass!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All pass!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5242250"/>
                  </a:ext>
                </a:extLst>
              </a:tr>
              <a:tr h="72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gate-sim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All pass!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All pass!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5655674"/>
                  </a:ext>
                </a:extLst>
              </a:tr>
              <a:tr h="72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DRC/LVS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Clear! (error=0)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135147"/>
                  </a:ext>
                </a:extLst>
              </a:tr>
              <a:tr h="72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post-sim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All pass!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All pass!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5345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975206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219</TotalTime>
  <Words>306</Words>
  <Application>Microsoft Office PowerPoint</Application>
  <PresentationFormat>寬螢幕</PresentationFormat>
  <Paragraphs>77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Gill Sans MT</vt:lpstr>
      <vt:lpstr>Impact</vt:lpstr>
      <vt:lpstr>Times New Roman</vt:lpstr>
      <vt:lpstr>徽章</vt:lpstr>
      <vt:lpstr>Implement Edge Detection on Images using HOG Algorithm with Some Noise Filters  利用方向梯度直方圖演算法及雜訊濾波器實現圖像邊緣檢測 </vt:lpstr>
      <vt:lpstr>Recap of Our Idea</vt:lpstr>
      <vt:lpstr>Input V.S. Output</vt:lpstr>
      <vt:lpstr>Block Diagram</vt:lpstr>
      <vt:lpstr>Specification</vt:lpstr>
      <vt:lpstr>PowerPoint 簡報</vt:lpstr>
      <vt:lpstr>PowerPoint 簡報</vt:lpstr>
      <vt:lpstr>Final Result</vt:lpstr>
      <vt:lpstr>Completeness of Our Project</vt:lpstr>
      <vt:lpstr>APR Result</vt:lpstr>
      <vt:lpstr>DRC/LVS Report</vt:lpstr>
      <vt:lpstr>Prime Time Result</vt:lpstr>
      <vt:lpstr>Simulations</vt:lpstr>
      <vt:lpstr>Contribution of Our Design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Edge Detection on Images using HOG Algorithm with Some Noise Filters  利用方向梯度直方圖演算法及雜訊濾波器實現圖像邊緣檢測</dc:title>
  <dc:creator>謝霖泳</dc:creator>
  <cp:lastModifiedBy>謝霖泳</cp:lastModifiedBy>
  <cp:revision>30</cp:revision>
  <dcterms:created xsi:type="dcterms:W3CDTF">2022-01-19T18:33:53Z</dcterms:created>
  <dcterms:modified xsi:type="dcterms:W3CDTF">2022-01-20T10:18:26Z</dcterms:modified>
</cp:coreProperties>
</file>