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jttAZtSJIvEbsTQBS+GYqncKv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eb820c7f0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aeb820c7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eb820c7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aeb820c7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eb820c7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aeb820c7f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eb820c7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aeb820c7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c39a351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ac39a351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c39a351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ac39a3515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b820c7f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aeb820c7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eef084ed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aeef084e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59810ca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59810ca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2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9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3" name="Google Shape;23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0" name="Google Shape;30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2" name="Google Shape;52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0" name="Google Shape;60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2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2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2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2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801.04381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ckground pattern&#10;&#10;Description automatically generated"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15" y="7"/>
            <a:ext cx="9143986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/>
          <p:nvPr/>
        </p:nvSpPr>
        <p:spPr>
          <a:xfrm rot="-5400000">
            <a:off x="2849901" y="-1150602"/>
            <a:ext cx="3444203" cy="9144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0" y="4181279"/>
            <a:ext cx="7339423" cy="51435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303415" y="4218709"/>
            <a:ext cx="6808922" cy="444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Yunze Xie        Mo Tian       Rahul Murali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303415" y="2318946"/>
            <a:ext cx="7339422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b="0" i="0" lang="en-US" sz="3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Mask-wearing Facial Detector Based on 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Real-time Demonstration</a:t>
            </a:r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1297500" y="1567550"/>
            <a:ext cx="7038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Image Labeling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Results</a:t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809175" y="1762775"/>
            <a:ext cx="31107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Accuracy: 97.12%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Changing Hyperparameters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Increasing Dataset Size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275" y="1460250"/>
            <a:ext cx="4919323" cy="265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eb820c7f0_0_25"/>
          <p:cNvSpPr txBox="1"/>
          <p:nvPr>
            <p:ph type="title"/>
          </p:nvPr>
        </p:nvSpPr>
        <p:spPr>
          <a:xfrm>
            <a:off x="1297500" y="393750"/>
            <a:ext cx="7038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3</a:t>
            </a:r>
            <a:r>
              <a:rPr lang="en-US" sz="2800"/>
              <a:t>. Live Motion Mask Detector</a:t>
            </a:r>
            <a:endParaRPr sz="2800"/>
          </a:p>
        </p:txBody>
      </p:sp>
      <p:sp>
        <p:nvSpPr>
          <p:cNvPr id="218" name="Google Shape;218;gaeb820c7f0_0_25"/>
          <p:cNvSpPr txBox="1"/>
          <p:nvPr>
            <p:ph idx="1" type="body"/>
          </p:nvPr>
        </p:nvSpPr>
        <p:spPr>
          <a:xfrm>
            <a:off x="1297500" y="1623225"/>
            <a:ext cx="32745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sz="2000"/>
              <a:t>Highlight the face with “Unmasked” notice</a:t>
            </a:r>
            <a:endParaRPr sz="20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Able to recognize the mask regardless of color</a:t>
            </a:r>
            <a:endParaRPr sz="20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Tensorflow. Keras</a:t>
            </a:r>
            <a:r>
              <a:rPr lang="en-US" sz="1500">
                <a:solidFill>
                  <a:srgbClr val="051E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51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69FE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MobileNet V2 architecture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gaeb820c7f0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675" y="1623226"/>
            <a:ext cx="3493925" cy="24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eb820c7f0_0_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Hyperparameters for live motion detecting</a:t>
            </a:r>
            <a:endParaRPr/>
          </a:p>
        </p:txBody>
      </p:sp>
      <p:sp>
        <p:nvSpPr>
          <p:cNvPr id="225" name="Google Shape;225;gaeb820c7f0_0_19"/>
          <p:cNvSpPr txBox="1"/>
          <p:nvPr>
            <p:ph idx="1" type="body"/>
          </p:nvPr>
        </p:nvSpPr>
        <p:spPr>
          <a:xfrm>
            <a:off x="1297500" y="1411650"/>
            <a:ext cx="70389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Activation Function: ReLU and Softmax</a:t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Loss Function: </a:t>
            </a:r>
            <a:r>
              <a:rPr lang="en-US" sz="2000"/>
              <a:t>Categorical Cross-entropy</a:t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Optimizer: Adam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Learning Rate: 0.001 (initial)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Epochs: 20 </a:t>
            </a: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Accuracy: 94.9 %</a:t>
            </a: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eb820c7f0_0_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Real-time Demonstration</a:t>
            </a:r>
            <a:endParaRPr/>
          </a:p>
        </p:txBody>
      </p:sp>
      <p:sp>
        <p:nvSpPr>
          <p:cNvPr id="231" name="Google Shape;231;gaeb820c7f0_0_32"/>
          <p:cNvSpPr txBox="1"/>
          <p:nvPr>
            <p:ph idx="1" type="body"/>
          </p:nvPr>
        </p:nvSpPr>
        <p:spPr>
          <a:xfrm>
            <a:off x="1297500" y="1567550"/>
            <a:ext cx="70389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Live Motion Detect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4</a:t>
            </a:r>
            <a:r>
              <a:rPr lang="en-US" sz="2800"/>
              <a:t>. Duplicate Our Work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System Requirements</a:t>
            </a:r>
            <a:endParaRPr sz="2800"/>
          </a:p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1296988" y="1566864"/>
            <a:ext cx="3275012" cy="2350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GPU – CUDA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 epochs – </a:t>
            </a:r>
            <a:r>
              <a:rPr lang="en-US" sz="2000"/>
              <a:t>5</a:t>
            </a: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minutes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Jupyter Notebook: Python 3.7</a:t>
            </a:r>
            <a:endParaRPr sz="2000"/>
          </a:p>
        </p:txBody>
      </p:sp>
      <p:sp>
        <p:nvSpPr>
          <p:cNvPr id="238" name="Google Shape;238;p14"/>
          <p:cNvSpPr txBox="1"/>
          <p:nvPr>
            <p:ph idx="1" type="body"/>
          </p:nvPr>
        </p:nvSpPr>
        <p:spPr>
          <a:xfrm>
            <a:off x="5177750" y="1566814"/>
            <a:ext cx="3275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sz="2000"/>
              <a:t>CPU: Intel Core I7-8700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sz="2000"/>
              <a:t>GPU: NVIDIA GeForce GTX 1080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Memory: 16GB ddr4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eb820c7f0_0_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4. Steps to follow</a:t>
            </a:r>
            <a:endParaRPr sz="2800"/>
          </a:p>
        </p:txBody>
      </p:sp>
      <p:sp>
        <p:nvSpPr>
          <p:cNvPr id="244" name="Google Shape;244;gaeb820c7f0_0_45"/>
          <p:cNvSpPr txBox="1"/>
          <p:nvPr>
            <p:ph idx="1" type="body"/>
          </p:nvPr>
        </p:nvSpPr>
        <p:spPr>
          <a:xfrm>
            <a:off x="1297025" y="1566875"/>
            <a:ext cx="75171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sz="2000"/>
              <a:t>Install Conda: (</a:t>
            </a:r>
            <a:r>
              <a:rPr lang="en-US" sz="2000"/>
              <a:t>Jupyter Notebook: Python3.7)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https://docs.conda.io/projects/conda/en/latest/user-guide/install/</a:t>
            </a:r>
            <a:endParaRPr sz="1500"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sz="2000"/>
              <a:t>Github: 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https://github.com/LeoTian6/EEE511Team6FacialMask.git</a:t>
            </a:r>
            <a:endParaRPr sz="15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Install Cuda: </a:t>
            </a:r>
            <a:r>
              <a:rPr lang="en-US" sz="1500"/>
              <a:t>https://docs.nvidia.com/cuda/cuda-installation-guide-microsoft-windows/index.html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Or use online computation resources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Libraries: Numpy, Pytorch, OpenCV, tqdm, Keras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conda install -c pytorch pytorch</a:t>
            </a:r>
            <a:endParaRPr sz="1200">
              <a:solidFill>
                <a:srgbClr val="333333"/>
              </a:solidFill>
              <a:highlight>
                <a:srgbClr val="EEEF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C6C6C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opencv-python</a:t>
            </a:r>
            <a:endParaRPr sz="1200">
              <a:solidFill>
                <a:srgbClr val="6C6C6C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EEEFF0"/>
                </a:highlight>
                <a:latin typeface="Courier New"/>
                <a:ea typeface="Courier New"/>
                <a:cs typeface="Courier New"/>
                <a:sym typeface="Courier New"/>
              </a:rPr>
              <a:t>conda install -c conda-forge keras</a:t>
            </a:r>
            <a:endParaRPr sz="1200">
              <a:solidFill>
                <a:srgbClr val="6C6C6C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c39a3515c_0_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5</a:t>
            </a:r>
            <a:r>
              <a:rPr lang="en-US" sz="2800"/>
              <a:t>. Discussion and Future Work</a:t>
            </a:r>
            <a:endParaRPr sz="2800"/>
          </a:p>
        </p:txBody>
      </p:sp>
      <p:sp>
        <p:nvSpPr>
          <p:cNvPr id="250" name="Google Shape;250;gac39a3515c_0_2"/>
          <p:cNvSpPr txBox="1"/>
          <p:nvPr>
            <p:ph idx="1" type="body"/>
          </p:nvPr>
        </p:nvSpPr>
        <p:spPr>
          <a:xfrm>
            <a:off x="1296999" y="1566875"/>
            <a:ext cx="62532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sz="2000"/>
              <a:t>Limits - totally irrelevant input ?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Limits - Not proper mask ?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sz="2000"/>
              <a:t>Live-motion  detecting - integrated with CCTV ?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References</a:t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1025700" y="1098575"/>
            <a:ext cx="75825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Elliot. ”How I created a simple mask detector using GPU in PyTorch”.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Jovian. Jun 19, 2020. https://medium.com/jovianml/how-i-created-asimple-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mask-detector-using-gpu-in-pytorch-bd13f3542f46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Adrian Rosebrock, COVID-19: Face Mask Detector with OpenCV, Keras/TensorFlow, and Deep Learning, May 4, 2020 </a:t>
            </a:r>
            <a:r>
              <a:rPr b="0" i="0" lang="en-US" sz="1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https://www.pyimagesearch.com/2020/05/04/covid-19-face-mask-detector-with-opencv-keras-tensorflow-and-deep-learning/</a:t>
            </a:r>
            <a:r>
              <a:rPr b="0" i="1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Gurucharan M K, COVID-19: Face Mask Detection using TensorFlow and OpenCV, May, 29, 2020 </a:t>
            </a:r>
            <a:r>
              <a:rPr b="0" i="0" lang="en-US" sz="1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https://towardsdatascience.com/covid-19-face-mask-detection-using-tensorflow-and-opencv-702dd833515b</a:t>
            </a: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Loey M, Manogaran G, Taha MHN, Khalifa NEM. A hybrid deep transfer learning model with machine learning methods for face mask detection in the era of the COVID-19 pandemic. Measurement (Lond). 2021;167:108288. doi:10.1016/j.measurement.2020.108288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c39a3515c_0_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ckground pattern&#10;&#10;Description automatically generated" id="262" name="Google Shape;262;gac39a3515c_0_9"/>
          <p:cNvPicPr preferRelativeResize="0"/>
          <p:nvPr/>
        </p:nvPicPr>
        <p:blipFill rotWithShape="1">
          <a:blip r:embed="rId3">
            <a:alphaModFix/>
          </a:blip>
          <a:srcRect b="0" l="0" r="0" t="15732"/>
          <a:stretch/>
        </p:blipFill>
        <p:spPr>
          <a:xfrm>
            <a:off x="15" y="7"/>
            <a:ext cx="9143987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ac39a3515c_0_9"/>
          <p:cNvSpPr/>
          <p:nvPr/>
        </p:nvSpPr>
        <p:spPr>
          <a:xfrm rot="-5400000">
            <a:off x="2849852" y="-1150650"/>
            <a:ext cx="3444300" cy="9144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ac39a3515c_0_9"/>
          <p:cNvSpPr/>
          <p:nvPr/>
        </p:nvSpPr>
        <p:spPr>
          <a:xfrm>
            <a:off x="0" y="4181279"/>
            <a:ext cx="7339500" cy="5145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ac39a3515c_0_9"/>
          <p:cNvSpPr txBox="1"/>
          <p:nvPr>
            <p:ph idx="1" type="subTitle"/>
          </p:nvPr>
        </p:nvSpPr>
        <p:spPr>
          <a:xfrm>
            <a:off x="303415" y="4218709"/>
            <a:ext cx="68088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Yunze Xie        Mo Tian       Rahul Murali</a:t>
            </a:r>
            <a:endParaRPr/>
          </a:p>
        </p:txBody>
      </p:sp>
      <p:sp>
        <p:nvSpPr>
          <p:cNvPr id="266" name="Google Shape;266;gac39a3515c_0_9"/>
          <p:cNvSpPr txBox="1"/>
          <p:nvPr/>
        </p:nvSpPr>
        <p:spPr>
          <a:xfrm>
            <a:off x="303415" y="2318946"/>
            <a:ext cx="7339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Presentation Summary</a:t>
            </a:r>
            <a:endParaRPr sz="2800"/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1297500" y="1438775"/>
            <a:ext cx="70389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1. Problem Formulation</a:t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2. Facial Detector - image inputs - CNN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Model, Hyperparameters, </a:t>
            </a:r>
            <a:r>
              <a:rPr lang="en-US" sz="2000"/>
              <a:t>Results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Demo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3</a:t>
            </a:r>
            <a:r>
              <a:rPr lang="en-US" sz="2000"/>
              <a:t>. Live Motion Detector for Masks - video demo - CNN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Model, Hyperparameters, Results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Demo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4. Steps to duplicate work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5. Conclusion and Future Work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eb820c7f0_0_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Problem Formulation</a:t>
            </a:r>
            <a:endParaRPr sz="2800"/>
          </a:p>
        </p:txBody>
      </p:sp>
      <p:sp>
        <p:nvSpPr>
          <p:cNvPr id="153" name="Google Shape;153;gaeb820c7f0_0_1"/>
          <p:cNvSpPr txBox="1"/>
          <p:nvPr>
            <p:ph idx="1" type="body"/>
          </p:nvPr>
        </p:nvSpPr>
        <p:spPr>
          <a:xfrm>
            <a:off x="1297500" y="1567550"/>
            <a:ext cx="70389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Background: COVID-19 and More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4" name="Google Shape;154;gaeb820c7f0_0_1"/>
          <p:cNvSpPr/>
          <p:nvPr/>
        </p:nvSpPr>
        <p:spPr>
          <a:xfrm>
            <a:off x="374250" y="3895575"/>
            <a:ext cx="83955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[1] https://www.kaggle.com/andrewmvd/face-mask-detection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[2] X-zhangyang, Real-World-Masked-Face-Dataset. </a:t>
            </a:r>
            <a:r>
              <a:rPr i="1" lang="en-US" sz="1200">
                <a:solidFill>
                  <a:schemeClr val="lt1"/>
                </a:solidFill>
              </a:rPr>
              <a:t>h</a:t>
            </a:r>
            <a:r>
              <a:rPr b="0" i="1" lang="en-US" sz="1200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ttps://github.com/Xzhangyang/Real-World-Masked-Face-Dataset</a:t>
            </a:r>
            <a:endParaRPr b="0" i="1" sz="1200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lt1"/>
                </a:solidFill>
              </a:rPr>
              <a:t>[3] https://data.mendeley.com/datasets/hsv83m5zbb/2</a:t>
            </a:r>
            <a:endParaRPr i="1" sz="1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lt1"/>
                </a:solidFill>
              </a:rPr>
              <a:t>[4] https://www.kaggle.com/ciplab/real-and-fake-face-detection</a:t>
            </a:r>
            <a:endParaRPr i="1" sz="1200">
              <a:solidFill>
                <a:schemeClr val="lt1"/>
              </a:solidFill>
            </a:endParaRPr>
          </a:p>
        </p:txBody>
      </p:sp>
      <p:sp>
        <p:nvSpPr>
          <p:cNvPr id="155" name="Google Shape;155;gaeb820c7f0_0_1"/>
          <p:cNvSpPr txBox="1"/>
          <p:nvPr/>
        </p:nvSpPr>
        <p:spPr>
          <a:xfrm>
            <a:off x="1297500" y="2358363"/>
            <a:ext cx="69612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7570 [1][2][3][4] : Diversity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3769 Masked, 3801 Unmasked</a:t>
            </a:r>
            <a:endParaRPr/>
          </a:p>
        </p:txBody>
      </p:sp>
      <p:pic>
        <p:nvPicPr>
          <p:cNvPr id="156" name="Google Shape;156;gaeb820c7f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150" y="1738775"/>
            <a:ext cx="23812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Statement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297500" y="1567550"/>
            <a:ext cx="70389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Propose a facial-mask recognition classifier that will label unmasked as 0 and masked as 1.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Use the trained classifier to detect live motion as a more practical application.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CNN. Pytorch, Tensorflow</a:t>
            </a: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2. Facial Image Mask Detector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Workflow</a:t>
            </a:r>
            <a:endParaRPr sz="2800"/>
          </a:p>
        </p:txBody>
      </p:sp>
      <p:pic>
        <p:nvPicPr>
          <p:cNvPr descr="Diagram&#10;&#10;Description automatically generated"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662" y="939600"/>
            <a:ext cx="3260648" cy="383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1297500" y="1307850"/>
            <a:ext cx="36921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model is implemented using PyTorch and the OpenCV package is used to detect the masks and no mask categories.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</p:txBody>
      </p:sp>
      <p:sp>
        <p:nvSpPr>
          <p:cNvPr id="170" name="Google Shape;170;p10"/>
          <p:cNvSpPr txBox="1"/>
          <p:nvPr/>
        </p:nvSpPr>
        <p:spPr>
          <a:xfrm>
            <a:off x="1297500" y="3201900"/>
            <a:ext cx="3000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 Goal : &gt; 90%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eef084edf_0_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Preprocessing</a:t>
            </a:r>
            <a:endParaRPr sz="2800"/>
          </a:p>
        </p:txBody>
      </p:sp>
      <p:sp>
        <p:nvSpPr>
          <p:cNvPr id="176" name="Google Shape;176;gaeef084edf_0_2"/>
          <p:cNvSpPr txBox="1"/>
          <p:nvPr>
            <p:ph idx="1" type="body"/>
          </p:nvPr>
        </p:nvSpPr>
        <p:spPr>
          <a:xfrm>
            <a:off x="1297500" y="1623225"/>
            <a:ext cx="45384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Pre-processing: </a:t>
            </a:r>
            <a:r>
              <a:rPr lang="en-US" sz="2000"/>
              <a:t> 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100 x 100 pixel </a:t>
            </a:r>
            <a:r>
              <a:rPr lang="en-US" sz="2000"/>
              <a:t>“head shot”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Cascade Classifier:  Extract Face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70</a:t>
            </a:r>
            <a:r>
              <a:rPr lang="en-US" sz="2000"/>
              <a:t>:</a:t>
            </a: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30 training </a:t>
            </a:r>
            <a:r>
              <a:rPr lang="en-US" sz="2000"/>
              <a:t>and testing </a:t>
            </a: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partition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gaeef084ed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475" y="1655902"/>
            <a:ext cx="2218925" cy="22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aeef084edf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325" y="1639563"/>
            <a:ext cx="7747793" cy="22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aeef084edf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650" y="1232276"/>
            <a:ext cx="7891474" cy="3187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CNN structure</a:t>
            </a:r>
            <a:endParaRPr/>
          </a:p>
        </p:txBody>
      </p:sp>
      <p:pic>
        <p:nvPicPr>
          <p:cNvPr id="185" name="Google Shape;18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87" y="1819878"/>
            <a:ext cx="6853426" cy="23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 txBox="1"/>
          <p:nvPr/>
        </p:nvSpPr>
        <p:spPr>
          <a:xfrm>
            <a:off x="886500" y="1457325"/>
            <a:ext cx="8066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Convolution -&gt; Pooling -&gt; Convolution -&gt; Pooling -&gt; Fully Connected Layer -&gt; Output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59810cae1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CNN structure</a:t>
            </a:r>
            <a:endParaRPr/>
          </a:p>
        </p:txBody>
      </p:sp>
      <p:pic>
        <p:nvPicPr>
          <p:cNvPr id="192" name="Google Shape;192;ga59810cae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350" y="1307850"/>
            <a:ext cx="52768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Hyperparameters</a:t>
            </a:r>
            <a:endParaRPr/>
          </a:p>
        </p:txBody>
      </p:sp>
      <p:sp>
        <p:nvSpPr>
          <p:cNvPr id="198" name="Google Shape;198;p6"/>
          <p:cNvSpPr txBox="1"/>
          <p:nvPr>
            <p:ph idx="1" type="body"/>
          </p:nvPr>
        </p:nvSpPr>
        <p:spPr>
          <a:xfrm>
            <a:off x="1297500" y="1411650"/>
            <a:ext cx="70389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Activation Function: ReLU</a:t>
            </a:r>
            <a:endParaRPr sz="2000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Loss Function: BCE</a:t>
            </a:r>
            <a:r>
              <a:rPr lang="en-US" sz="2000"/>
              <a:t>(Binary Cross-entropy)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Optimizer: Adam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Learning Rate: 0.001 (initial)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Batch-size: 16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/>
              <a:t>Epochs: 10 </a:t>
            </a: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9" name="Google Shape;19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3699650"/>
            <a:ext cx="57435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