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48" r:id="rId4"/>
    <p:sldMasterId id="2147483749" r:id="rId5"/>
    <p:sldMasterId id="21474837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y="5143500" cx="9144000"/>
  <p:notesSz cx="6858000" cy="9144000"/>
  <p:embeddedFontLst>
    <p:embeddedFont>
      <p:font typeface="Lato"/>
      <p:regular r:id="rId12"/>
      <p:bold r:id="rId13"/>
      <p:italic r:id="rId14"/>
      <p:boldItalic r:id="rId15"/>
    </p:embeddedFont>
    <p:embeddedFont>
      <p:font typeface="Helvetica Neue"/>
      <p:regular r:id="rId16"/>
      <p:bold r:id="rId17"/>
      <p:italic r:id="rId18"/>
      <p:boldItalic r:id="rId19"/>
    </p:embeddedFont>
    <p:embeddedFont>
      <p:font typeface="Roboto Light"/>
      <p:regular r:id="rId20"/>
      <p:bold r:id="rId21"/>
      <p:italic r:id="rId22"/>
      <p:boldItalic r:id="rId23"/>
    </p:embeddedFont>
    <p:embeddedFont>
      <p:font typeface="Rubik"/>
      <p:regular r:id="rId24"/>
      <p:bold r:id="rId25"/>
      <p:italic r:id="rId26"/>
      <p:boldItalic r:id="rId27"/>
    </p:embeddedFont>
    <p:embeddedFont>
      <p:font typeface="Helvetica Neue Light"/>
      <p:regular r:id="rId28"/>
      <p:bold r:id="rId29"/>
      <p:italic r:id="rId30"/>
      <p:boldItalic r:id="rId31"/>
    </p:embeddedFont>
    <p:embeddedFont>
      <p:font typeface="Gill Sans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regular.fntdata"/><Relationship Id="rId22" Type="http://schemas.openxmlformats.org/officeDocument/2006/relationships/font" Target="fonts/RobotoLight-italic.fntdata"/><Relationship Id="rId21" Type="http://schemas.openxmlformats.org/officeDocument/2006/relationships/font" Target="fonts/RobotoLight-bold.fntdata"/><Relationship Id="rId24" Type="http://schemas.openxmlformats.org/officeDocument/2006/relationships/font" Target="fonts/Rubik-regular.fntdata"/><Relationship Id="rId23" Type="http://schemas.openxmlformats.org/officeDocument/2006/relationships/font" Target="fonts/RobotoLight-boldItalic.fntdata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Rubik-italic.fntdata"/><Relationship Id="rId25" Type="http://schemas.openxmlformats.org/officeDocument/2006/relationships/font" Target="fonts/Rubik-bold.fntdata"/><Relationship Id="rId28" Type="http://schemas.openxmlformats.org/officeDocument/2006/relationships/font" Target="fonts/HelveticaNeueLight-regular.fntdata"/><Relationship Id="rId27" Type="http://schemas.openxmlformats.org/officeDocument/2006/relationships/font" Target="fonts/Rubik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HelveticaNeueLight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HelveticaNeueLight-boldItalic.fntdata"/><Relationship Id="rId30" Type="http://schemas.openxmlformats.org/officeDocument/2006/relationships/font" Target="fonts/HelveticaNeueLight-italic.fntdata"/><Relationship Id="rId11" Type="http://schemas.openxmlformats.org/officeDocument/2006/relationships/slide" Target="slides/slide4.xml"/><Relationship Id="rId33" Type="http://schemas.openxmlformats.org/officeDocument/2006/relationships/font" Target="fonts/GillSans-bold.fntdata"/><Relationship Id="rId10" Type="http://schemas.openxmlformats.org/officeDocument/2006/relationships/slide" Target="slides/slide3.xml"/><Relationship Id="rId32" Type="http://schemas.openxmlformats.org/officeDocument/2006/relationships/font" Target="fonts/GillSans-regular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17" Type="http://schemas.openxmlformats.org/officeDocument/2006/relationships/font" Target="fonts/HelveticaNeue-bold.fntdata"/><Relationship Id="rId16" Type="http://schemas.openxmlformats.org/officeDocument/2006/relationships/font" Target="fonts/HelveticaNeue-regular.fntdata"/><Relationship Id="rId19" Type="http://schemas.openxmlformats.org/officeDocument/2006/relationships/font" Target="fonts/HelveticaNeue-boldItalic.fntdata"/><Relationship Id="rId18" Type="http://schemas.openxmlformats.org/officeDocument/2006/relationships/font" Target="fonts/HelveticaNeue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g8468094d8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8" name="Google Shape;1258;g8468094d8a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g102eb811a3b_0_5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4" name="Google Shape;1264;g102eb811a3b_0_5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g8468094d8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0" name="Google Shape;1270;g8468094d8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g102eb811a3b_0_1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4" name="Google Shape;1274;g102eb811a3b_0_1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14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3.png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topersona - Em branco">
  <p:cSld name="TITLE_1_1"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103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6" name="Google Shape;1246;p10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7" name="Google Shape;1247;p103"/>
          <p:cNvSpPr/>
          <p:nvPr/>
        </p:nvSpPr>
        <p:spPr>
          <a:xfrm>
            <a:off x="221825" y="640350"/>
            <a:ext cx="8700300" cy="43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248" name="Google Shape;1248;p103"/>
          <p:cNvSpPr txBox="1"/>
          <p:nvPr/>
        </p:nvSpPr>
        <p:spPr>
          <a:xfrm>
            <a:off x="370300" y="744450"/>
            <a:ext cx="27993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Nome e imagem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1249" name="Google Shape;1249;p103"/>
          <p:cNvCxnSpPr/>
          <p:nvPr/>
        </p:nvCxnSpPr>
        <p:spPr>
          <a:xfrm>
            <a:off x="439730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0" name="Google Shape;1250;p103"/>
          <p:cNvCxnSpPr/>
          <p:nvPr/>
        </p:nvCxnSpPr>
        <p:spPr>
          <a:xfrm rot="10800000">
            <a:off x="294100" y="2826150"/>
            <a:ext cx="8549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1" name="Google Shape;1251;p103"/>
          <p:cNvSpPr txBox="1"/>
          <p:nvPr/>
        </p:nvSpPr>
        <p:spPr>
          <a:xfrm>
            <a:off x="4600150" y="744450"/>
            <a:ext cx="29232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Comportamentos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52" name="Google Shape;1252;p103"/>
          <p:cNvSpPr txBox="1"/>
          <p:nvPr/>
        </p:nvSpPr>
        <p:spPr>
          <a:xfrm>
            <a:off x="370300" y="2921400"/>
            <a:ext cx="37128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Dados demográficos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53" name="Google Shape;1253;p103"/>
          <p:cNvSpPr txBox="1"/>
          <p:nvPr/>
        </p:nvSpPr>
        <p:spPr>
          <a:xfrm>
            <a:off x="4600150" y="2921400"/>
            <a:ext cx="39384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Necessidades/Metas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54" name="Google Shape;1254;p103"/>
          <p:cNvSpPr/>
          <p:nvPr/>
        </p:nvSpPr>
        <p:spPr>
          <a:xfrm>
            <a:off x="204450" y="181750"/>
            <a:ext cx="352200" cy="38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103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PROTO-PERSONA</a:t>
            </a:r>
            <a:endParaRPr b="1" sz="2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acto Esforço - Guia">
  <p:cSld name="BLANK_14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MATRIZ IMPACTO X ESFORÇO </a:t>
            </a:r>
            <a:endParaRPr b="1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522525" y="673975"/>
            <a:ext cx="8330700" cy="41004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374850" y="673975"/>
            <a:ext cx="275700" cy="2385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 rot="5400000">
            <a:off x="8611550" y="4660900"/>
            <a:ext cx="275700" cy="2385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4895725" y="4741200"/>
            <a:ext cx="37455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COMPLEXIDADE TÉCNICA / INVESTIMENTO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7" name="Google Shape;57;p13"/>
          <p:cNvSpPr txBox="1"/>
          <p:nvPr/>
        </p:nvSpPr>
        <p:spPr>
          <a:xfrm rot="-5400000">
            <a:off x="-937575" y="1994775"/>
            <a:ext cx="25392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IMPACTO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58" name="Google Shape;58;p13"/>
          <p:cNvCxnSpPr/>
          <p:nvPr/>
        </p:nvCxnSpPr>
        <p:spPr>
          <a:xfrm rot="10800000">
            <a:off x="623325" y="2777843"/>
            <a:ext cx="8123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13"/>
          <p:cNvCxnSpPr/>
          <p:nvPr/>
        </p:nvCxnSpPr>
        <p:spPr>
          <a:xfrm>
            <a:off x="4687181" y="779125"/>
            <a:ext cx="0" cy="392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Google Shape;60;p13"/>
          <p:cNvSpPr txBox="1"/>
          <p:nvPr/>
        </p:nvSpPr>
        <p:spPr>
          <a:xfrm>
            <a:off x="668017" y="740269"/>
            <a:ext cx="38106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Alto Impacto / Baixa Complexidade:</a:t>
            </a:r>
            <a:endParaRPr b="1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ubik"/>
                <a:ea typeface="Rubik"/>
                <a:cs typeface="Rubik"/>
                <a:sym typeface="Rubik"/>
              </a:rPr>
              <a:t>O que priorizar para obter ganhos rápidos (quick wins)?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4838639" y="740269"/>
            <a:ext cx="38106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Alto Impacto / Alta Complexidade:</a:t>
            </a:r>
            <a:endParaRPr b="1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ubik"/>
                <a:ea typeface="Rubik"/>
                <a:cs typeface="Rubik"/>
                <a:sym typeface="Rubik"/>
              </a:rPr>
              <a:t>O que pode ser mantido no radar como planejamento futuro?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668025" y="2831700"/>
            <a:ext cx="3976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Baixo Impacto / Baixa Complexidade:</a:t>
            </a:r>
            <a:endParaRPr b="1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ubik"/>
                <a:ea typeface="Rubik"/>
                <a:cs typeface="Rubik"/>
                <a:sym typeface="Rubik"/>
              </a:rPr>
              <a:t>O que pode entregar melhorias aos processos e não precisam ser despriorizados?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4838639" y="2831695"/>
            <a:ext cx="38106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Baixo Impacto / Alta Complexidade:</a:t>
            </a:r>
            <a:endParaRPr b="1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ubik"/>
                <a:ea typeface="Rubik"/>
                <a:cs typeface="Rubik"/>
                <a:sym typeface="Rubik"/>
              </a:rPr>
              <a:t>O que pode ser despriorizado ou descartado?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acto Esforço - Guia 1">
  <p:cSld name="BLANK_14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MATRIZ IMPACTO X ESFORÇO </a:t>
            </a:r>
            <a:endParaRPr b="1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522525" y="673975"/>
            <a:ext cx="8330700" cy="41004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374850" y="673975"/>
            <a:ext cx="275700" cy="2385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 rot="5400000">
            <a:off x="8611550" y="4660900"/>
            <a:ext cx="275700" cy="2385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4895725" y="4741200"/>
            <a:ext cx="37455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COMPLEXIDADE TÉCNICA / INVESTIMENTO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1" name="Google Shape;71;p14"/>
          <p:cNvSpPr txBox="1"/>
          <p:nvPr/>
        </p:nvSpPr>
        <p:spPr>
          <a:xfrm rot="-5400000">
            <a:off x="-937575" y="1994775"/>
            <a:ext cx="25392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IMPACTO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72" name="Google Shape;72;p14"/>
          <p:cNvCxnSpPr/>
          <p:nvPr/>
        </p:nvCxnSpPr>
        <p:spPr>
          <a:xfrm rot="10800000">
            <a:off x="623325" y="2777843"/>
            <a:ext cx="8123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4"/>
          <p:cNvCxnSpPr/>
          <p:nvPr/>
        </p:nvCxnSpPr>
        <p:spPr>
          <a:xfrm>
            <a:off x="4687181" y="779125"/>
            <a:ext cx="0" cy="392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4"/>
          <p:cNvSpPr txBox="1"/>
          <p:nvPr/>
        </p:nvSpPr>
        <p:spPr>
          <a:xfrm>
            <a:off x="668017" y="740269"/>
            <a:ext cx="38106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Alto Impacto / Baixa Complexidade: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4838639" y="740269"/>
            <a:ext cx="38106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Alto Impacto / Alta Complexidade: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668025" y="2831700"/>
            <a:ext cx="3976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Baixo Impacto / Baixa Complexidade: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4838639" y="2831695"/>
            <a:ext cx="38106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Baixo Impacto / Alta Complexidade: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scow - Guia">
  <p:cSld name="BLANK_13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/>
          <p:nvPr/>
        </p:nvSpPr>
        <p:spPr>
          <a:xfrm>
            <a:off x="221825" y="640350"/>
            <a:ext cx="8700300" cy="43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MoSCoW </a:t>
            </a:r>
            <a:r>
              <a:rPr b="1" lang="pt-BR">
                <a:latin typeface="Rubik"/>
                <a:ea typeface="Rubik"/>
                <a:cs typeface="Rubik"/>
                <a:sym typeface="Rubik"/>
              </a:rPr>
              <a:t>(Must have, Should have, Could have, and Won't have)</a:t>
            </a:r>
            <a:endParaRPr b="1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82" name="Google Shape;82;p15"/>
          <p:cNvCxnSpPr/>
          <p:nvPr/>
        </p:nvCxnSpPr>
        <p:spPr>
          <a:xfrm rot="10800000">
            <a:off x="318650" y="2815725"/>
            <a:ext cx="850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5"/>
          <p:cNvCxnSpPr/>
          <p:nvPr/>
        </p:nvCxnSpPr>
        <p:spPr>
          <a:xfrm>
            <a:off x="457200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Google Shape;84;p15"/>
          <p:cNvSpPr txBox="1"/>
          <p:nvPr/>
        </p:nvSpPr>
        <p:spPr>
          <a:xfrm>
            <a:off x="365300" y="742400"/>
            <a:ext cx="39885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ubik"/>
                <a:ea typeface="Rubik"/>
                <a:cs typeface="Rubik"/>
                <a:sym typeface="Rubik"/>
              </a:rPr>
              <a:t>Must have:</a:t>
            </a:r>
            <a:endParaRPr b="1" sz="16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ubik"/>
                <a:ea typeface="Rubik"/>
                <a:cs typeface="Rubik"/>
                <a:sym typeface="Rubik"/>
              </a:rPr>
              <a:t>O que é fundamental, mandatório e não negociável?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4730525" y="742400"/>
            <a:ext cx="39885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ubik"/>
                <a:ea typeface="Rubik"/>
                <a:cs typeface="Rubik"/>
                <a:sym typeface="Rubik"/>
              </a:rPr>
              <a:t>Should have:</a:t>
            </a:r>
            <a:endParaRPr b="1" sz="16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ubik"/>
                <a:ea typeface="Rubik"/>
                <a:cs typeface="Rubik"/>
                <a:sym typeface="Rubik"/>
              </a:rPr>
              <a:t>O que é importante, adiciona valor mas não é vital?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365300" y="2953200"/>
            <a:ext cx="39885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ubik"/>
                <a:ea typeface="Rubik"/>
                <a:cs typeface="Rubik"/>
                <a:sym typeface="Rubik"/>
              </a:rPr>
              <a:t>Could have:</a:t>
            </a:r>
            <a:endParaRPr b="1" sz="16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ubik"/>
                <a:ea typeface="Rubik"/>
                <a:cs typeface="Rubik"/>
                <a:sym typeface="Rubik"/>
              </a:rPr>
              <a:t>Quais são as iniciativas desejáveis que tem baixo impacto se forem deixadas de lado?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4730525" y="2953200"/>
            <a:ext cx="39885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ubik"/>
                <a:ea typeface="Rubik"/>
                <a:cs typeface="Rubik"/>
                <a:sym typeface="Rubik"/>
              </a:rPr>
              <a:t>Won’t have:</a:t>
            </a:r>
            <a:endParaRPr b="1" sz="16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ubik"/>
                <a:ea typeface="Rubik"/>
                <a:cs typeface="Rubik"/>
                <a:sym typeface="Rubik"/>
              </a:rPr>
              <a:t>Quais são as iniciativas que não são prioritárias para o momento e para atingir os prazos esperados?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scow - Em branco">
  <p:cSld name="BLANK_13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>
            <a:off x="221825" y="640350"/>
            <a:ext cx="8700300" cy="43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MoSCoW </a:t>
            </a:r>
            <a:r>
              <a:rPr b="1" lang="pt-BR">
                <a:latin typeface="Rubik"/>
                <a:ea typeface="Rubik"/>
                <a:cs typeface="Rubik"/>
                <a:sym typeface="Rubik"/>
              </a:rPr>
              <a:t>(Must have, Should have, Could have, and Won't have)</a:t>
            </a:r>
            <a:endParaRPr b="1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92" name="Google Shape;92;p16"/>
          <p:cNvCxnSpPr/>
          <p:nvPr/>
        </p:nvCxnSpPr>
        <p:spPr>
          <a:xfrm rot="10800000">
            <a:off x="318650" y="2815725"/>
            <a:ext cx="850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6"/>
          <p:cNvCxnSpPr/>
          <p:nvPr/>
        </p:nvCxnSpPr>
        <p:spPr>
          <a:xfrm>
            <a:off x="457200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p16"/>
          <p:cNvSpPr txBox="1"/>
          <p:nvPr/>
        </p:nvSpPr>
        <p:spPr>
          <a:xfrm>
            <a:off x="365300" y="742400"/>
            <a:ext cx="39885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Must have: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4730525" y="742400"/>
            <a:ext cx="39885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Should have: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365300" y="2953200"/>
            <a:ext cx="39885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Could have: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4730525" y="2953200"/>
            <a:ext cx="39885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Won’t have: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pa de Empatia - Guia">
  <p:cSld name="BLANK_12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/>
          <p:nvPr/>
        </p:nvSpPr>
        <p:spPr>
          <a:xfrm>
            <a:off x="221825" y="640350"/>
            <a:ext cx="8700300" cy="43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" name="Google Shape;100;p17"/>
          <p:cNvCxnSpPr/>
          <p:nvPr/>
        </p:nvCxnSpPr>
        <p:spPr>
          <a:xfrm flipH="1">
            <a:off x="301950" y="3282750"/>
            <a:ext cx="4327800" cy="1608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7"/>
          <p:cNvCxnSpPr/>
          <p:nvPr/>
        </p:nvCxnSpPr>
        <p:spPr>
          <a:xfrm>
            <a:off x="4520875" y="3282750"/>
            <a:ext cx="4327800" cy="1608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7"/>
          <p:cNvCxnSpPr/>
          <p:nvPr/>
        </p:nvCxnSpPr>
        <p:spPr>
          <a:xfrm rot="10800000">
            <a:off x="301950" y="695550"/>
            <a:ext cx="4327800" cy="2518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7"/>
          <p:cNvCxnSpPr/>
          <p:nvPr/>
        </p:nvCxnSpPr>
        <p:spPr>
          <a:xfrm flipH="1" rot="10800000">
            <a:off x="4520875" y="695550"/>
            <a:ext cx="4327800" cy="2518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4" name="Google Shape;10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MAPA DE EMPATIA</a:t>
            </a:r>
            <a:r>
              <a:rPr b="1" lang="pt-BR"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(atualizado)</a:t>
            </a:r>
            <a:endParaRPr b="1" sz="16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106" name="Google Shape;106;p17"/>
          <p:cNvGrpSpPr/>
          <p:nvPr/>
        </p:nvGrpSpPr>
        <p:grpSpPr>
          <a:xfrm flipH="1">
            <a:off x="3816219" y="2729672"/>
            <a:ext cx="1397463" cy="1054106"/>
            <a:chOff x="3393839" y="1377750"/>
            <a:chExt cx="2153256" cy="1624200"/>
          </a:xfrm>
        </p:grpSpPr>
        <p:sp>
          <p:nvSpPr>
            <p:cNvPr id="107" name="Google Shape;107;p17"/>
            <p:cNvSpPr/>
            <p:nvPr/>
          </p:nvSpPr>
          <p:spPr>
            <a:xfrm>
              <a:off x="3699725" y="1377750"/>
              <a:ext cx="1624200" cy="16242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3588275" y="2028300"/>
              <a:ext cx="323100" cy="3231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3868450" y="1851275"/>
              <a:ext cx="67500" cy="67500"/>
            </a:xfrm>
            <a:prstGeom prst="ellipse">
              <a:avLst/>
            </a:pr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4097050" y="1927475"/>
              <a:ext cx="67500" cy="67500"/>
            </a:xfrm>
            <a:prstGeom prst="ellipse">
              <a:avLst/>
            </a:pr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 rot="7199631">
              <a:off x="3591289" y="1575211"/>
              <a:ext cx="1079001" cy="1079001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 rot="-8675897">
              <a:off x="5036845" y="1976984"/>
              <a:ext cx="426200" cy="426200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7"/>
          <p:cNvSpPr txBox="1"/>
          <p:nvPr/>
        </p:nvSpPr>
        <p:spPr>
          <a:xfrm>
            <a:off x="2404750" y="1336575"/>
            <a:ext cx="43278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O que PENSA e SENTE?</a:t>
            </a:r>
            <a:endParaRPr b="1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ubik"/>
                <a:ea typeface="Rubik"/>
                <a:cs typeface="Rubik"/>
                <a:sym typeface="Rubik"/>
              </a:rPr>
              <a:t>Que pensamentos e sentimentos motivam  comportamentos?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515075" y="2712225"/>
            <a:ext cx="22380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O que ESCUTA?</a:t>
            </a:r>
            <a:endParaRPr b="1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ubik"/>
                <a:ea typeface="Rubik"/>
                <a:cs typeface="Rubik"/>
                <a:sym typeface="Rubik"/>
              </a:rPr>
              <a:t>O que escuta as pessoas dizerem? O que escuta que influencia mais e menos na sua vida? O que as pessoas mais próximas falam?</a:t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5882550" y="2403375"/>
            <a:ext cx="26352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O que VÊ?</a:t>
            </a:r>
            <a:endParaRPr b="1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ubik"/>
                <a:ea typeface="Rubik"/>
                <a:cs typeface="Rubik"/>
                <a:sym typeface="Rubik"/>
              </a:rPr>
              <a:t>O que vê onde  vive, trabalha, frequenta? O que assiste, lê? O que vê as pessoas fazendo?</a:t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2789200" y="3820875"/>
            <a:ext cx="34065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O que FAZ?</a:t>
            </a:r>
            <a:endParaRPr b="1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ubik"/>
                <a:ea typeface="Rubik"/>
                <a:cs typeface="Rubik"/>
                <a:sym typeface="Rubik"/>
              </a:rPr>
              <a:t>O que costuma fazer? Hábitos? Como se comporta nas diversas situações? O que faz nos dias da semana? E nos finais de semana?</a:t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5882550" y="3165375"/>
            <a:ext cx="26352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O que FALA?</a:t>
            </a:r>
            <a:endParaRPr b="1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ubik"/>
                <a:ea typeface="Rubik"/>
                <a:cs typeface="Rubik"/>
                <a:sym typeface="Rubik"/>
              </a:rPr>
              <a:t>O que já ouviu falando? O que imagina essa pessoa falando?</a:t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118" name="Google Shape;118;p17"/>
          <p:cNvCxnSpPr/>
          <p:nvPr/>
        </p:nvCxnSpPr>
        <p:spPr>
          <a:xfrm rot="10800000">
            <a:off x="5189350" y="3130950"/>
            <a:ext cx="3636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17"/>
          <p:cNvSpPr txBox="1"/>
          <p:nvPr/>
        </p:nvSpPr>
        <p:spPr>
          <a:xfrm>
            <a:off x="3170200" y="1793775"/>
            <a:ext cx="13974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DORES</a:t>
            </a:r>
            <a:endParaRPr b="1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ubik"/>
                <a:ea typeface="Rubik"/>
                <a:cs typeface="Rubik"/>
                <a:sym typeface="Rubik"/>
              </a:rPr>
              <a:t>Medos, frustrações, ansiedades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4453625" y="1793775"/>
            <a:ext cx="16836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DESEJOS</a:t>
            </a:r>
            <a:endParaRPr b="1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ubik"/>
                <a:ea typeface="Rubik"/>
                <a:cs typeface="Rubik"/>
                <a:sym typeface="Rubik"/>
              </a:rPr>
              <a:t>Vontades, sonhos, necessidade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121" name="Google Shape;121;p17"/>
          <p:cNvCxnSpPr/>
          <p:nvPr/>
        </p:nvCxnSpPr>
        <p:spPr>
          <a:xfrm rot="10800000">
            <a:off x="4565325" y="1897225"/>
            <a:ext cx="0" cy="74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7"/>
          <p:cNvCxnSpPr/>
          <p:nvPr/>
        </p:nvCxnSpPr>
        <p:spPr>
          <a:xfrm rot="10800000">
            <a:off x="1701675" y="1351850"/>
            <a:ext cx="5761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7"/>
          <p:cNvCxnSpPr/>
          <p:nvPr/>
        </p:nvCxnSpPr>
        <p:spPr>
          <a:xfrm rot="10800000">
            <a:off x="4568650" y="949200"/>
            <a:ext cx="0" cy="34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17"/>
          <p:cNvSpPr txBox="1"/>
          <p:nvPr/>
        </p:nvSpPr>
        <p:spPr>
          <a:xfrm>
            <a:off x="1642750" y="650775"/>
            <a:ext cx="24024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Quem é a pessoa?</a:t>
            </a:r>
            <a:endParaRPr b="1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ubik"/>
                <a:ea typeface="Rubik"/>
                <a:cs typeface="Rubik"/>
                <a:sym typeface="Rubik"/>
              </a:rPr>
              <a:t>Em que situação está? Como se relaciona nesse contexto?</a:t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4876750" y="650775"/>
            <a:ext cx="27258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O que precisa FAZER?</a:t>
            </a:r>
            <a:endParaRPr b="1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ubik"/>
                <a:ea typeface="Rubik"/>
                <a:cs typeface="Rubik"/>
                <a:sym typeface="Rubik"/>
              </a:rPr>
              <a:t>Quais são suas tarefas? Que decisões precisa tomar? Como sabemos que cumpriu?</a:t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3969000" y="612925"/>
            <a:ext cx="11994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OBJETIVO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pa de Empatia - Em branco">
  <p:cSld name="BLANK_12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/>
          <p:nvPr/>
        </p:nvSpPr>
        <p:spPr>
          <a:xfrm>
            <a:off x="221825" y="640350"/>
            <a:ext cx="8700300" cy="43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9" name="Google Shape;129;p18"/>
          <p:cNvCxnSpPr/>
          <p:nvPr/>
        </p:nvCxnSpPr>
        <p:spPr>
          <a:xfrm flipH="1">
            <a:off x="301950" y="3282750"/>
            <a:ext cx="4327800" cy="1608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8"/>
          <p:cNvCxnSpPr/>
          <p:nvPr/>
        </p:nvCxnSpPr>
        <p:spPr>
          <a:xfrm>
            <a:off x="4520875" y="3282750"/>
            <a:ext cx="4327800" cy="1608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8"/>
          <p:cNvCxnSpPr/>
          <p:nvPr/>
        </p:nvCxnSpPr>
        <p:spPr>
          <a:xfrm rot="10800000">
            <a:off x="301950" y="695550"/>
            <a:ext cx="4327800" cy="2518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8"/>
          <p:cNvCxnSpPr/>
          <p:nvPr/>
        </p:nvCxnSpPr>
        <p:spPr>
          <a:xfrm flipH="1" rot="10800000">
            <a:off x="4520875" y="695550"/>
            <a:ext cx="4327800" cy="2518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3" name="Google Shape;133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MAPA DE EMPATIA</a:t>
            </a:r>
            <a:r>
              <a:rPr b="1" lang="pt-BR"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(atualizado)</a:t>
            </a:r>
            <a:endParaRPr b="1" sz="18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135" name="Google Shape;135;p18"/>
          <p:cNvGrpSpPr/>
          <p:nvPr/>
        </p:nvGrpSpPr>
        <p:grpSpPr>
          <a:xfrm flipH="1">
            <a:off x="3816219" y="2729672"/>
            <a:ext cx="1397463" cy="1054106"/>
            <a:chOff x="3393839" y="1377750"/>
            <a:chExt cx="2153256" cy="1624200"/>
          </a:xfrm>
        </p:grpSpPr>
        <p:sp>
          <p:nvSpPr>
            <p:cNvPr id="136" name="Google Shape;136;p18"/>
            <p:cNvSpPr/>
            <p:nvPr/>
          </p:nvSpPr>
          <p:spPr>
            <a:xfrm>
              <a:off x="3699725" y="1377750"/>
              <a:ext cx="1624200" cy="16242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3588275" y="2028300"/>
              <a:ext cx="323100" cy="3231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3868450" y="1851275"/>
              <a:ext cx="67500" cy="67500"/>
            </a:xfrm>
            <a:prstGeom prst="ellipse">
              <a:avLst/>
            </a:pr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8"/>
            <p:cNvSpPr/>
            <p:nvPr/>
          </p:nvSpPr>
          <p:spPr>
            <a:xfrm>
              <a:off x="4097050" y="1927475"/>
              <a:ext cx="67500" cy="67500"/>
            </a:xfrm>
            <a:prstGeom prst="ellipse">
              <a:avLst/>
            </a:pr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8"/>
            <p:cNvSpPr/>
            <p:nvPr/>
          </p:nvSpPr>
          <p:spPr>
            <a:xfrm rot="7199631">
              <a:off x="3591289" y="1575211"/>
              <a:ext cx="1079001" cy="1079001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 rot="-8675897">
              <a:off x="5036845" y="1976984"/>
              <a:ext cx="426200" cy="426200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" name="Google Shape;142;p18"/>
          <p:cNvSpPr txBox="1"/>
          <p:nvPr/>
        </p:nvSpPr>
        <p:spPr>
          <a:xfrm>
            <a:off x="2404750" y="1412775"/>
            <a:ext cx="43278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Rubik"/>
                <a:ea typeface="Rubik"/>
                <a:cs typeface="Rubik"/>
                <a:sym typeface="Rubik"/>
              </a:rPr>
              <a:t>O que PENSA e SENTE?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2886675" y="2864625"/>
            <a:ext cx="12741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Rubik"/>
                <a:ea typeface="Rubik"/>
                <a:cs typeface="Rubik"/>
                <a:sym typeface="Rubik"/>
              </a:rPr>
              <a:t>O que ESCUTA?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5349150" y="2708175"/>
            <a:ext cx="26352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Rubik"/>
                <a:ea typeface="Rubik"/>
                <a:cs typeface="Rubik"/>
                <a:sym typeface="Rubik"/>
              </a:rPr>
              <a:t>O que VÊ?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2789200" y="3820875"/>
            <a:ext cx="34065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Rubik"/>
                <a:ea typeface="Rubik"/>
                <a:cs typeface="Rubik"/>
                <a:sym typeface="Rubik"/>
              </a:rPr>
              <a:t>O que FAZ?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5349150" y="3165375"/>
            <a:ext cx="26352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Rubik"/>
                <a:ea typeface="Rubik"/>
                <a:cs typeface="Rubik"/>
                <a:sym typeface="Rubik"/>
              </a:rPr>
              <a:t>O que FALA?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147" name="Google Shape;147;p18"/>
          <p:cNvCxnSpPr/>
          <p:nvPr/>
        </p:nvCxnSpPr>
        <p:spPr>
          <a:xfrm rot="10800000">
            <a:off x="5189350" y="3130950"/>
            <a:ext cx="3636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18"/>
          <p:cNvSpPr txBox="1"/>
          <p:nvPr/>
        </p:nvSpPr>
        <p:spPr>
          <a:xfrm>
            <a:off x="3170200" y="1717575"/>
            <a:ext cx="13974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Rubik"/>
                <a:ea typeface="Rubik"/>
                <a:cs typeface="Rubik"/>
                <a:sym typeface="Rubik"/>
              </a:rPr>
              <a:t>DORES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4453625" y="1717575"/>
            <a:ext cx="16836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Rubik"/>
                <a:ea typeface="Rubik"/>
                <a:cs typeface="Rubik"/>
                <a:sym typeface="Rubik"/>
              </a:rPr>
              <a:t>DESEJOS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150" name="Google Shape;150;p18"/>
          <p:cNvCxnSpPr/>
          <p:nvPr/>
        </p:nvCxnSpPr>
        <p:spPr>
          <a:xfrm rot="10800000">
            <a:off x="4565325" y="1744925"/>
            <a:ext cx="0" cy="879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18"/>
          <p:cNvCxnSpPr/>
          <p:nvPr/>
        </p:nvCxnSpPr>
        <p:spPr>
          <a:xfrm rot="10800000">
            <a:off x="1701675" y="1428050"/>
            <a:ext cx="5761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18"/>
          <p:cNvCxnSpPr/>
          <p:nvPr/>
        </p:nvCxnSpPr>
        <p:spPr>
          <a:xfrm rot="10800000">
            <a:off x="4568650" y="942675"/>
            <a:ext cx="0" cy="393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p18"/>
          <p:cNvSpPr txBox="1"/>
          <p:nvPr/>
        </p:nvSpPr>
        <p:spPr>
          <a:xfrm>
            <a:off x="1642750" y="650775"/>
            <a:ext cx="24024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Rubik"/>
                <a:ea typeface="Rubik"/>
                <a:cs typeface="Rubik"/>
                <a:sym typeface="Rubik"/>
              </a:rPr>
              <a:t>Quem é a pessoa?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4876750" y="650775"/>
            <a:ext cx="27258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Rubik"/>
                <a:ea typeface="Rubik"/>
                <a:cs typeface="Rubik"/>
                <a:sym typeface="Rubik"/>
              </a:rPr>
              <a:t>O que precisa FAZER?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5" name="Google Shape;155;p18"/>
          <p:cNvSpPr txBox="1"/>
          <p:nvPr/>
        </p:nvSpPr>
        <p:spPr>
          <a:xfrm>
            <a:off x="3969000" y="612925"/>
            <a:ext cx="11994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Rubik"/>
                <a:ea typeface="Rubik"/>
                <a:cs typeface="Rubik"/>
                <a:sym typeface="Rubik"/>
              </a:rPr>
              <a:t>OBJETIVO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sona - Guia">
  <p:cSld name="BLANK_10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58" name="Google Shape;158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9"/>
          <p:cNvSpPr/>
          <p:nvPr/>
        </p:nvSpPr>
        <p:spPr>
          <a:xfrm>
            <a:off x="221825" y="640350"/>
            <a:ext cx="8700300" cy="43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9"/>
          <p:cNvSpPr txBox="1"/>
          <p:nvPr/>
        </p:nvSpPr>
        <p:spPr>
          <a:xfrm>
            <a:off x="1970500" y="744450"/>
            <a:ext cx="27744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Nome:</a:t>
            </a:r>
            <a:endParaRPr b="1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Idade:</a:t>
            </a:r>
            <a:endParaRPr b="1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Profissão:</a:t>
            </a:r>
            <a:endParaRPr b="1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Onde vive:</a:t>
            </a:r>
            <a:endParaRPr b="1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Mini-biografia:</a:t>
            </a:r>
            <a:br>
              <a:rPr b="1" lang="pt-BR">
                <a:latin typeface="Rubik"/>
                <a:ea typeface="Rubik"/>
                <a:cs typeface="Rubik"/>
                <a:sym typeface="Rubik"/>
              </a:rPr>
            </a:br>
            <a:r>
              <a:rPr lang="pt-BR" sz="1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Resumo da vida em poucas palavras</a:t>
            </a:r>
            <a:endParaRPr b="1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161" name="Google Shape;161;p19"/>
          <p:cNvCxnSpPr/>
          <p:nvPr/>
        </p:nvCxnSpPr>
        <p:spPr>
          <a:xfrm>
            <a:off x="4854500" y="702925"/>
            <a:ext cx="0" cy="1920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19"/>
          <p:cNvCxnSpPr/>
          <p:nvPr/>
        </p:nvCxnSpPr>
        <p:spPr>
          <a:xfrm rot="10800000">
            <a:off x="294100" y="2749950"/>
            <a:ext cx="8549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19"/>
          <p:cNvSpPr/>
          <p:nvPr/>
        </p:nvSpPr>
        <p:spPr>
          <a:xfrm>
            <a:off x="204450" y="181750"/>
            <a:ext cx="352200" cy="38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9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PERSONA</a:t>
            </a:r>
            <a:endParaRPr b="1" sz="2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65" name="Google Shape;165;p19"/>
          <p:cNvSpPr/>
          <p:nvPr/>
        </p:nvSpPr>
        <p:spPr>
          <a:xfrm>
            <a:off x="441500" y="864350"/>
            <a:ext cx="1450500" cy="166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Insira uma foto</a:t>
            </a:r>
            <a:endParaRPr b="1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4928750" y="744450"/>
            <a:ext cx="34065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Personalidade:</a:t>
            </a:r>
            <a:endParaRPr b="1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ubik"/>
                <a:ea typeface="Rubik"/>
                <a:cs typeface="Rubik"/>
                <a:sym typeface="Rubik"/>
              </a:rPr>
              <a:t>Características, qualidades, crenças, valores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167" name="Google Shape;167;p19"/>
          <p:cNvCxnSpPr/>
          <p:nvPr/>
        </p:nvCxnSpPr>
        <p:spPr>
          <a:xfrm>
            <a:off x="2390275" y="2851825"/>
            <a:ext cx="0" cy="2004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19"/>
          <p:cNvSpPr txBox="1"/>
          <p:nvPr/>
        </p:nvSpPr>
        <p:spPr>
          <a:xfrm>
            <a:off x="365300" y="2894050"/>
            <a:ext cx="19638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Necessidades:</a:t>
            </a:r>
            <a:endParaRPr b="1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ubik"/>
                <a:ea typeface="Rubik"/>
                <a:cs typeface="Rubik"/>
                <a:sym typeface="Rubik"/>
              </a:rPr>
              <a:t>O que ela precisa e não vive sem?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169" name="Google Shape;169;p19"/>
          <p:cNvCxnSpPr/>
          <p:nvPr/>
        </p:nvCxnSpPr>
        <p:spPr>
          <a:xfrm>
            <a:off x="4541925" y="2851825"/>
            <a:ext cx="0" cy="2004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19"/>
          <p:cNvCxnSpPr/>
          <p:nvPr/>
        </p:nvCxnSpPr>
        <p:spPr>
          <a:xfrm>
            <a:off x="6707600" y="2851825"/>
            <a:ext cx="0" cy="2004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19"/>
          <p:cNvSpPr txBox="1"/>
          <p:nvPr/>
        </p:nvSpPr>
        <p:spPr>
          <a:xfrm>
            <a:off x="2486750" y="2894050"/>
            <a:ext cx="19638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Dores/frustrações:</a:t>
            </a:r>
            <a:endParaRPr b="1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Quais são as expectativas não atendidas?</a:t>
            </a:r>
            <a:endParaRPr b="1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2" name="Google Shape;172;p19"/>
          <p:cNvSpPr txBox="1"/>
          <p:nvPr/>
        </p:nvSpPr>
        <p:spPr>
          <a:xfrm>
            <a:off x="4928750" y="1680650"/>
            <a:ext cx="39144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Marcas que admira/consome:</a:t>
            </a:r>
            <a:endParaRPr b="1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Marcas que utiliza e indica para pessoas. Aplicativos, produtos e dispositivos tecnológicos que possui.</a:t>
            </a:r>
            <a:endParaRPr b="1"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3" name="Google Shape;173;p19"/>
          <p:cNvSpPr txBox="1"/>
          <p:nvPr/>
        </p:nvSpPr>
        <p:spPr>
          <a:xfrm>
            <a:off x="4606425" y="2894050"/>
            <a:ext cx="19638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Medos/receios:</a:t>
            </a:r>
            <a:endParaRPr b="1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 que a impede de tomar uma decisão ou de fazer algo?</a:t>
            </a:r>
            <a:endParaRPr b="1"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4" name="Google Shape;174;p19"/>
          <p:cNvSpPr txBox="1"/>
          <p:nvPr/>
        </p:nvSpPr>
        <p:spPr>
          <a:xfrm>
            <a:off x="6836050" y="2894050"/>
            <a:ext cx="19170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Objetivos:</a:t>
            </a:r>
            <a:endParaRPr b="1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 que ela precisa fazer e resolver? Ela tem sonhos?</a:t>
            </a:r>
            <a:endParaRPr b="1" sz="9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sona - Em branco">
  <p:cSld name="BLANK_1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0"/>
          <p:cNvSpPr/>
          <p:nvPr/>
        </p:nvSpPr>
        <p:spPr>
          <a:xfrm>
            <a:off x="221825" y="640350"/>
            <a:ext cx="8700300" cy="43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9" name="Google Shape;179;p20"/>
          <p:cNvCxnSpPr/>
          <p:nvPr/>
        </p:nvCxnSpPr>
        <p:spPr>
          <a:xfrm>
            <a:off x="4854500" y="702925"/>
            <a:ext cx="0" cy="1920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20"/>
          <p:cNvCxnSpPr/>
          <p:nvPr/>
        </p:nvCxnSpPr>
        <p:spPr>
          <a:xfrm rot="10800000">
            <a:off x="294100" y="2749950"/>
            <a:ext cx="8549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20"/>
          <p:cNvSpPr/>
          <p:nvPr/>
        </p:nvSpPr>
        <p:spPr>
          <a:xfrm>
            <a:off x="204450" y="181750"/>
            <a:ext cx="352200" cy="38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0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PERSONA</a:t>
            </a:r>
            <a:endParaRPr b="1" sz="2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83" name="Google Shape;183;p20"/>
          <p:cNvSpPr/>
          <p:nvPr/>
        </p:nvSpPr>
        <p:spPr>
          <a:xfrm>
            <a:off x="441500" y="864350"/>
            <a:ext cx="1450500" cy="166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Insira uma foto</a:t>
            </a:r>
            <a:endParaRPr b="1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84" name="Google Shape;184;p20"/>
          <p:cNvSpPr txBox="1"/>
          <p:nvPr/>
        </p:nvSpPr>
        <p:spPr>
          <a:xfrm>
            <a:off x="4928750" y="744450"/>
            <a:ext cx="34065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Personalidade: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85" name="Google Shape;185;p20"/>
          <p:cNvSpPr txBox="1"/>
          <p:nvPr/>
        </p:nvSpPr>
        <p:spPr>
          <a:xfrm>
            <a:off x="4928750" y="1680650"/>
            <a:ext cx="39144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Marcas que admira/consome:</a:t>
            </a:r>
            <a:endParaRPr b="1" sz="12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186" name="Google Shape;186;p20"/>
          <p:cNvCxnSpPr/>
          <p:nvPr/>
        </p:nvCxnSpPr>
        <p:spPr>
          <a:xfrm>
            <a:off x="2390275" y="2851825"/>
            <a:ext cx="0" cy="2004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p20"/>
          <p:cNvSpPr txBox="1"/>
          <p:nvPr/>
        </p:nvSpPr>
        <p:spPr>
          <a:xfrm>
            <a:off x="365300" y="2894050"/>
            <a:ext cx="19638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Necessidades: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188" name="Google Shape;188;p20"/>
          <p:cNvCxnSpPr/>
          <p:nvPr/>
        </p:nvCxnSpPr>
        <p:spPr>
          <a:xfrm>
            <a:off x="4541925" y="2851825"/>
            <a:ext cx="0" cy="2004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0"/>
          <p:cNvCxnSpPr/>
          <p:nvPr/>
        </p:nvCxnSpPr>
        <p:spPr>
          <a:xfrm>
            <a:off x="6707600" y="2851825"/>
            <a:ext cx="0" cy="2004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" name="Google Shape;190;p20"/>
          <p:cNvSpPr txBox="1"/>
          <p:nvPr/>
        </p:nvSpPr>
        <p:spPr>
          <a:xfrm>
            <a:off x="4606425" y="2894050"/>
            <a:ext cx="19638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Medos/receios:</a:t>
            </a:r>
            <a:endParaRPr b="1"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91" name="Google Shape;191;p20"/>
          <p:cNvSpPr txBox="1"/>
          <p:nvPr/>
        </p:nvSpPr>
        <p:spPr>
          <a:xfrm>
            <a:off x="2486750" y="2894050"/>
            <a:ext cx="19638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Dores/frustrações:</a:t>
            </a:r>
            <a:endParaRPr b="1"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92" name="Google Shape;192;p20"/>
          <p:cNvSpPr txBox="1"/>
          <p:nvPr/>
        </p:nvSpPr>
        <p:spPr>
          <a:xfrm>
            <a:off x="6836050" y="2894050"/>
            <a:ext cx="19170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Objetivos:</a:t>
            </a:r>
            <a:endParaRPr b="1" sz="12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pa Stkholders - Guia">
  <p:cSld name="BLANK_9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5" name="Google Shape;195;p21"/>
          <p:cNvSpPr/>
          <p:nvPr/>
        </p:nvSpPr>
        <p:spPr>
          <a:xfrm>
            <a:off x="2467912" y="677775"/>
            <a:ext cx="4116000" cy="4116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1"/>
          <p:cNvSpPr/>
          <p:nvPr/>
        </p:nvSpPr>
        <p:spPr>
          <a:xfrm>
            <a:off x="3107136" y="1317000"/>
            <a:ext cx="2837400" cy="28374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1"/>
          <p:cNvSpPr/>
          <p:nvPr/>
        </p:nvSpPr>
        <p:spPr>
          <a:xfrm>
            <a:off x="3809176" y="2019049"/>
            <a:ext cx="1433400" cy="1433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8" name="Google Shape;198;p21"/>
          <p:cNvCxnSpPr>
            <a:endCxn id="197" idx="2"/>
          </p:cNvCxnSpPr>
          <p:nvPr/>
        </p:nvCxnSpPr>
        <p:spPr>
          <a:xfrm>
            <a:off x="362176" y="2735749"/>
            <a:ext cx="3447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21"/>
          <p:cNvCxnSpPr>
            <a:stCxn id="200" idx="3"/>
          </p:cNvCxnSpPr>
          <p:nvPr/>
        </p:nvCxnSpPr>
        <p:spPr>
          <a:xfrm>
            <a:off x="5288657" y="2735707"/>
            <a:ext cx="3585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01" name="Google Shape;201;p21"/>
          <p:cNvSpPr txBox="1"/>
          <p:nvPr/>
        </p:nvSpPr>
        <p:spPr>
          <a:xfrm>
            <a:off x="3296274" y="728650"/>
            <a:ext cx="24762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latin typeface="Rubik"/>
                <a:ea typeface="Rubik"/>
                <a:cs typeface="Rubik"/>
                <a:sym typeface="Rubik"/>
              </a:rPr>
              <a:t>Quem se envolve</a:t>
            </a:r>
            <a:endParaRPr b="1" sz="9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latin typeface="Rubik"/>
                <a:ea typeface="Rubik"/>
                <a:cs typeface="Rubik"/>
                <a:sym typeface="Rubik"/>
              </a:rPr>
              <a:t>de forma terciária?</a:t>
            </a:r>
            <a:endParaRPr b="1"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02" name="Google Shape;202;p21"/>
          <p:cNvSpPr txBox="1"/>
          <p:nvPr/>
        </p:nvSpPr>
        <p:spPr>
          <a:xfrm>
            <a:off x="3296274" y="1372100"/>
            <a:ext cx="24762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latin typeface="Rubik"/>
                <a:ea typeface="Rubik"/>
                <a:cs typeface="Rubik"/>
                <a:sym typeface="Rubik"/>
              </a:rPr>
              <a:t>Quem se envolve</a:t>
            </a:r>
            <a:endParaRPr b="1" sz="9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latin typeface="Rubik"/>
                <a:ea typeface="Rubik"/>
                <a:cs typeface="Rubik"/>
                <a:sym typeface="Rubik"/>
              </a:rPr>
              <a:t> de forma secundária?</a:t>
            </a:r>
            <a:endParaRPr b="1"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00" name="Google Shape;200;p21"/>
          <p:cNvSpPr txBox="1"/>
          <p:nvPr/>
        </p:nvSpPr>
        <p:spPr>
          <a:xfrm>
            <a:off x="3780257" y="2383357"/>
            <a:ext cx="15084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Rubik"/>
                <a:ea typeface="Rubik"/>
                <a:cs typeface="Rubik"/>
                <a:sym typeface="Rubik"/>
              </a:rPr>
              <a:t>Quem se envolve diretamente com o seu projeto?</a:t>
            </a:r>
            <a:endParaRPr b="1" sz="1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03" name="Google Shape;203;p21"/>
          <p:cNvSpPr txBox="1"/>
          <p:nvPr/>
        </p:nvSpPr>
        <p:spPr>
          <a:xfrm>
            <a:off x="3296274" y="4226474"/>
            <a:ext cx="24762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Quem se envolve</a:t>
            </a:r>
            <a:endParaRPr b="1" sz="9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de forma terciária?</a:t>
            </a:r>
            <a:endParaRPr b="1"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04" name="Google Shape;204;p21"/>
          <p:cNvSpPr txBox="1"/>
          <p:nvPr/>
        </p:nvSpPr>
        <p:spPr>
          <a:xfrm>
            <a:off x="3296274" y="3583067"/>
            <a:ext cx="24762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Quem se envolve</a:t>
            </a:r>
            <a:endParaRPr b="1" sz="9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de forma secundária?</a:t>
            </a:r>
            <a:endParaRPr b="1"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05" name="Google Shape;205;p21"/>
          <p:cNvSpPr txBox="1"/>
          <p:nvPr/>
        </p:nvSpPr>
        <p:spPr>
          <a:xfrm>
            <a:off x="310372" y="2323000"/>
            <a:ext cx="23352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FORA DA EMPRESA</a:t>
            </a:r>
            <a:endParaRPr b="1"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06" name="Google Shape;206;p21"/>
          <p:cNvSpPr txBox="1"/>
          <p:nvPr/>
        </p:nvSpPr>
        <p:spPr>
          <a:xfrm>
            <a:off x="310375" y="2800499"/>
            <a:ext cx="26151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DENTRO DA EMPRESA</a:t>
            </a:r>
            <a:endParaRPr b="1" sz="120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07" name="Google Shape;207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1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MAPA DE STAKEHOLDERS</a:t>
            </a:r>
            <a:endParaRPr b="1" sz="2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pa Stkholders - Em branco">
  <p:cSld name="BLANK_9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2467912" y="677775"/>
            <a:ext cx="4116000" cy="4116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3107136" y="1317000"/>
            <a:ext cx="2837400" cy="28374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9176" y="2019049"/>
            <a:ext cx="1433400" cy="1433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4" name="Google Shape;214;p22"/>
          <p:cNvCxnSpPr>
            <a:endCxn id="213" idx="2"/>
          </p:cNvCxnSpPr>
          <p:nvPr/>
        </p:nvCxnSpPr>
        <p:spPr>
          <a:xfrm>
            <a:off x="362176" y="2735749"/>
            <a:ext cx="3447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22"/>
          <p:cNvCxnSpPr>
            <a:stCxn id="216" idx="3"/>
          </p:cNvCxnSpPr>
          <p:nvPr/>
        </p:nvCxnSpPr>
        <p:spPr>
          <a:xfrm>
            <a:off x="5288657" y="2735707"/>
            <a:ext cx="3585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17" name="Google Shape;217;p22"/>
          <p:cNvSpPr txBox="1"/>
          <p:nvPr/>
        </p:nvSpPr>
        <p:spPr>
          <a:xfrm>
            <a:off x="310372" y="2323000"/>
            <a:ext cx="23352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Rubik"/>
                <a:ea typeface="Rubik"/>
                <a:cs typeface="Rubik"/>
                <a:sym typeface="Rubik"/>
              </a:rPr>
              <a:t>FORA DA EMPRESA</a:t>
            </a:r>
            <a:endParaRPr b="1" sz="1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18" name="Google Shape;218;p22"/>
          <p:cNvSpPr txBox="1"/>
          <p:nvPr/>
        </p:nvSpPr>
        <p:spPr>
          <a:xfrm>
            <a:off x="310375" y="2800499"/>
            <a:ext cx="26151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Rubik"/>
                <a:ea typeface="Rubik"/>
                <a:cs typeface="Rubik"/>
                <a:sym typeface="Rubik"/>
              </a:rPr>
              <a:t>DENTRO DA EMPRESA</a:t>
            </a:r>
            <a:endParaRPr b="1" sz="100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19" name="Google Shape;219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2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MAPA DE STAKEHOLDERS</a:t>
            </a:r>
            <a:endParaRPr b="1" sz="2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MSAMSOM - Guia">
  <p:cSld name="BLANK_8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23" name="Google Shape;223;p23"/>
          <p:cNvSpPr/>
          <p:nvPr/>
        </p:nvSpPr>
        <p:spPr>
          <a:xfrm>
            <a:off x="2225850" y="245425"/>
            <a:ext cx="4692300" cy="46923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3"/>
          <p:cNvSpPr/>
          <p:nvPr/>
        </p:nvSpPr>
        <p:spPr>
          <a:xfrm>
            <a:off x="2827425" y="1380400"/>
            <a:ext cx="3489000" cy="34890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3"/>
          <p:cNvSpPr/>
          <p:nvPr/>
        </p:nvSpPr>
        <p:spPr>
          <a:xfrm>
            <a:off x="3432725" y="2519100"/>
            <a:ext cx="2278500" cy="2278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3"/>
          <p:cNvSpPr txBox="1"/>
          <p:nvPr/>
        </p:nvSpPr>
        <p:spPr>
          <a:xfrm>
            <a:off x="168531" y="72875"/>
            <a:ext cx="25272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MERCADO</a:t>
            </a:r>
            <a:b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ENDEREÇÁVEL </a:t>
            </a:r>
            <a:endParaRPr b="1" sz="2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TAM/SAM/SOM</a:t>
            </a:r>
            <a:endParaRPr b="1" sz="2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28" name="Google Shape;228;p23"/>
          <p:cNvSpPr txBox="1"/>
          <p:nvPr/>
        </p:nvSpPr>
        <p:spPr>
          <a:xfrm>
            <a:off x="3639546" y="2734600"/>
            <a:ext cx="18648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SOM</a:t>
            </a:r>
            <a:endParaRPr b="1" sz="2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(Serviceable Obtainable Market)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Fatia realista de mercado disponível para o negócio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29" name="Google Shape;229;p23"/>
          <p:cNvSpPr txBox="1"/>
          <p:nvPr/>
        </p:nvSpPr>
        <p:spPr>
          <a:xfrm>
            <a:off x="3255950" y="1439200"/>
            <a:ext cx="2631900" cy="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SAM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(Serviceable Available Market)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Mercado disponível para sua solução (produto / serviço) 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30" name="Google Shape;230;p23"/>
          <p:cNvSpPr txBox="1"/>
          <p:nvPr/>
        </p:nvSpPr>
        <p:spPr>
          <a:xfrm>
            <a:off x="3267227" y="372400"/>
            <a:ext cx="26094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TAM</a:t>
            </a:r>
            <a:endParaRPr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(Total Available Market)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Tamanho total de mercado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PC - Guia">
  <p:cSld name="BLANK_7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4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VALUE PROPOSITION CANVAS</a:t>
            </a:r>
            <a:endParaRPr b="1" sz="2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34" name="Google Shape;234;p24"/>
          <p:cNvSpPr/>
          <p:nvPr/>
        </p:nvSpPr>
        <p:spPr>
          <a:xfrm>
            <a:off x="221825" y="792750"/>
            <a:ext cx="3960000" cy="396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4"/>
          <p:cNvSpPr txBox="1"/>
          <p:nvPr/>
        </p:nvSpPr>
        <p:spPr>
          <a:xfrm>
            <a:off x="4737275" y="294025"/>
            <a:ext cx="28761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ubik"/>
                <a:ea typeface="Rubik"/>
                <a:cs typeface="Rubik"/>
                <a:sym typeface="Rubik"/>
              </a:rPr>
              <a:t>strategyzer.com/canvas/value-proposition-canvas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36" name="Google Shape;236;p24"/>
          <p:cNvSpPr/>
          <p:nvPr/>
        </p:nvSpPr>
        <p:spPr>
          <a:xfrm>
            <a:off x="5042075" y="818475"/>
            <a:ext cx="3925200" cy="39252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4"/>
          <p:cNvSpPr/>
          <p:nvPr/>
        </p:nvSpPr>
        <p:spPr>
          <a:xfrm>
            <a:off x="1685275" y="2412750"/>
            <a:ext cx="1033200" cy="7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Solução</a:t>
            </a:r>
            <a:endParaRPr b="1"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38" name="Google Shape;238;p24"/>
          <p:cNvSpPr/>
          <p:nvPr/>
        </p:nvSpPr>
        <p:spPr>
          <a:xfrm>
            <a:off x="6542275" y="2318675"/>
            <a:ext cx="924600" cy="9246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Cliente</a:t>
            </a:r>
            <a:endParaRPr b="1" sz="12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239" name="Google Shape;239;p24"/>
          <p:cNvCxnSpPr/>
          <p:nvPr/>
        </p:nvCxnSpPr>
        <p:spPr>
          <a:xfrm>
            <a:off x="270000" y="838800"/>
            <a:ext cx="1511700" cy="1511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24"/>
          <p:cNvCxnSpPr/>
          <p:nvPr/>
        </p:nvCxnSpPr>
        <p:spPr>
          <a:xfrm rot="5400000">
            <a:off x="270000" y="3195000"/>
            <a:ext cx="1511700" cy="1511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24"/>
          <p:cNvCxnSpPr/>
          <p:nvPr/>
        </p:nvCxnSpPr>
        <p:spPr>
          <a:xfrm>
            <a:off x="2757600" y="2780975"/>
            <a:ext cx="1877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p24"/>
          <p:cNvCxnSpPr/>
          <p:nvPr/>
        </p:nvCxnSpPr>
        <p:spPr>
          <a:xfrm>
            <a:off x="4676700" y="2780975"/>
            <a:ext cx="1813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43" name="Google Shape;243;p24"/>
          <p:cNvCxnSpPr/>
          <p:nvPr/>
        </p:nvCxnSpPr>
        <p:spPr>
          <a:xfrm flipH="1">
            <a:off x="7322400" y="1372200"/>
            <a:ext cx="972000" cy="1008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24"/>
          <p:cNvCxnSpPr/>
          <p:nvPr/>
        </p:nvCxnSpPr>
        <p:spPr>
          <a:xfrm flipH="1" rot="-5400000">
            <a:off x="7333200" y="3177000"/>
            <a:ext cx="972000" cy="1008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" name="Google Shape;245;p24"/>
          <p:cNvSpPr txBox="1"/>
          <p:nvPr/>
        </p:nvSpPr>
        <p:spPr>
          <a:xfrm>
            <a:off x="1865775" y="1702300"/>
            <a:ext cx="20622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Criadores de ganho</a:t>
            </a:r>
            <a:endParaRPr b="1"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O que oferecer ao cliente para obterem os ganhos? 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46" name="Google Shape;246;p24"/>
          <p:cNvSpPr txBox="1"/>
          <p:nvPr/>
        </p:nvSpPr>
        <p:spPr>
          <a:xfrm>
            <a:off x="1865775" y="3150100"/>
            <a:ext cx="21411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Analgésicos</a:t>
            </a:r>
            <a:endParaRPr b="1"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O que oferecer ao cliente para aliviar as dores? O que oferecer para solucionar problemas de clientes?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47" name="Google Shape;247;p24"/>
          <p:cNvSpPr txBox="1"/>
          <p:nvPr/>
        </p:nvSpPr>
        <p:spPr>
          <a:xfrm>
            <a:off x="5370975" y="1702300"/>
            <a:ext cx="20622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Ganhos</a:t>
            </a:r>
            <a:endParaRPr b="1"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O que faz o cliente ficar feliz ou torna a vida mais fácil dentro de seu contexto?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48" name="Google Shape;248;p24"/>
          <p:cNvSpPr txBox="1"/>
          <p:nvPr/>
        </p:nvSpPr>
        <p:spPr>
          <a:xfrm>
            <a:off x="5370975" y="3150100"/>
            <a:ext cx="21411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Dores</a:t>
            </a:r>
            <a:endParaRPr b="1"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Quais são os principais problemas enfrentados pelo cliente? O que impede dele realizar as tarefas?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49" name="Google Shape;249;p24"/>
          <p:cNvSpPr txBox="1"/>
          <p:nvPr/>
        </p:nvSpPr>
        <p:spPr>
          <a:xfrm>
            <a:off x="7564750" y="2311900"/>
            <a:ext cx="1033200" cy="10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Tarefas</a:t>
            </a:r>
            <a:endParaRPr b="1"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Quais tarefas que o segmento de cliente tem para concluir? 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50" name="Google Shape;250;p24"/>
          <p:cNvSpPr txBox="1"/>
          <p:nvPr/>
        </p:nvSpPr>
        <p:spPr>
          <a:xfrm>
            <a:off x="430525" y="2235700"/>
            <a:ext cx="1033200" cy="10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Produtos e Serviços</a:t>
            </a:r>
            <a:endParaRPr b="1"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Quais soluções ajudam o segmento de cliente a cumprir as tarefas?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PC - Em branco">
  <p:cSld name="BLANK_7_1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5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VALUE PROPOSITION CANVAS</a:t>
            </a:r>
            <a:endParaRPr b="1" sz="2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54" name="Google Shape;254;p25"/>
          <p:cNvSpPr/>
          <p:nvPr/>
        </p:nvSpPr>
        <p:spPr>
          <a:xfrm>
            <a:off x="221825" y="792750"/>
            <a:ext cx="3960000" cy="396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5"/>
          <p:cNvSpPr txBox="1"/>
          <p:nvPr/>
        </p:nvSpPr>
        <p:spPr>
          <a:xfrm>
            <a:off x="4737275" y="294025"/>
            <a:ext cx="28761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ubik"/>
                <a:ea typeface="Rubik"/>
                <a:cs typeface="Rubik"/>
                <a:sym typeface="Rubik"/>
              </a:rPr>
              <a:t>strategyzer.com/canvas/value-proposition-canvas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56" name="Google Shape;256;p25"/>
          <p:cNvSpPr/>
          <p:nvPr/>
        </p:nvSpPr>
        <p:spPr>
          <a:xfrm>
            <a:off x="5042075" y="818475"/>
            <a:ext cx="3925200" cy="39252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5"/>
          <p:cNvSpPr/>
          <p:nvPr/>
        </p:nvSpPr>
        <p:spPr>
          <a:xfrm>
            <a:off x="1685275" y="2412750"/>
            <a:ext cx="1033200" cy="7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Solução</a:t>
            </a:r>
            <a:endParaRPr b="1"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58" name="Google Shape;258;p25"/>
          <p:cNvSpPr/>
          <p:nvPr/>
        </p:nvSpPr>
        <p:spPr>
          <a:xfrm>
            <a:off x="6542275" y="2318675"/>
            <a:ext cx="924600" cy="9246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Cliente</a:t>
            </a:r>
            <a:endParaRPr b="1" sz="12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259" name="Google Shape;259;p25"/>
          <p:cNvCxnSpPr/>
          <p:nvPr/>
        </p:nvCxnSpPr>
        <p:spPr>
          <a:xfrm>
            <a:off x="270000" y="838800"/>
            <a:ext cx="1511700" cy="1511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25"/>
          <p:cNvCxnSpPr/>
          <p:nvPr/>
        </p:nvCxnSpPr>
        <p:spPr>
          <a:xfrm rot="5400000">
            <a:off x="270000" y="3195000"/>
            <a:ext cx="1511700" cy="1511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25"/>
          <p:cNvCxnSpPr/>
          <p:nvPr/>
        </p:nvCxnSpPr>
        <p:spPr>
          <a:xfrm>
            <a:off x="2757600" y="2780975"/>
            <a:ext cx="1877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p25"/>
          <p:cNvCxnSpPr/>
          <p:nvPr/>
        </p:nvCxnSpPr>
        <p:spPr>
          <a:xfrm>
            <a:off x="4676700" y="2780975"/>
            <a:ext cx="1813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63" name="Google Shape;263;p25"/>
          <p:cNvCxnSpPr/>
          <p:nvPr/>
        </p:nvCxnSpPr>
        <p:spPr>
          <a:xfrm flipH="1">
            <a:off x="7322400" y="1372200"/>
            <a:ext cx="972000" cy="1008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25"/>
          <p:cNvCxnSpPr/>
          <p:nvPr/>
        </p:nvCxnSpPr>
        <p:spPr>
          <a:xfrm flipH="1" rot="-5400000">
            <a:off x="7333200" y="3177000"/>
            <a:ext cx="972000" cy="1008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5" name="Google Shape;265;p25"/>
          <p:cNvSpPr txBox="1"/>
          <p:nvPr/>
        </p:nvSpPr>
        <p:spPr>
          <a:xfrm>
            <a:off x="1865775" y="2007100"/>
            <a:ext cx="20622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Criadores de ganho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66" name="Google Shape;266;p25"/>
          <p:cNvSpPr txBox="1"/>
          <p:nvPr/>
        </p:nvSpPr>
        <p:spPr>
          <a:xfrm>
            <a:off x="1865775" y="3150100"/>
            <a:ext cx="21411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Analgésicos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67" name="Google Shape;267;p25"/>
          <p:cNvSpPr txBox="1"/>
          <p:nvPr/>
        </p:nvSpPr>
        <p:spPr>
          <a:xfrm>
            <a:off x="5370975" y="2388100"/>
            <a:ext cx="20622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Ganhos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68" name="Google Shape;268;p25"/>
          <p:cNvSpPr txBox="1"/>
          <p:nvPr/>
        </p:nvSpPr>
        <p:spPr>
          <a:xfrm>
            <a:off x="5370975" y="2845300"/>
            <a:ext cx="21411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Dores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69" name="Google Shape;269;p25"/>
          <p:cNvSpPr txBox="1"/>
          <p:nvPr/>
        </p:nvSpPr>
        <p:spPr>
          <a:xfrm>
            <a:off x="7869550" y="1778500"/>
            <a:ext cx="1033200" cy="10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Tarefas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70" name="Google Shape;270;p25"/>
          <p:cNvSpPr txBox="1"/>
          <p:nvPr/>
        </p:nvSpPr>
        <p:spPr>
          <a:xfrm>
            <a:off x="278125" y="1854700"/>
            <a:ext cx="1033200" cy="10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Produtos e Serviços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an Canvas - Guia">
  <p:cSld name="BLANK_6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73" name="Google Shape;27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6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LEAN CANVAS</a:t>
            </a:r>
            <a:endParaRPr b="1" sz="2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75" name="Google Shape;275;p26"/>
          <p:cNvSpPr/>
          <p:nvPr/>
        </p:nvSpPr>
        <p:spPr>
          <a:xfrm>
            <a:off x="221825" y="640350"/>
            <a:ext cx="8700300" cy="43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6" name="Google Shape;276;p26"/>
          <p:cNvCxnSpPr/>
          <p:nvPr/>
        </p:nvCxnSpPr>
        <p:spPr>
          <a:xfrm>
            <a:off x="1958900" y="702925"/>
            <a:ext cx="0" cy="277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" name="Google Shape;277;p26"/>
          <p:cNvCxnSpPr/>
          <p:nvPr/>
        </p:nvCxnSpPr>
        <p:spPr>
          <a:xfrm>
            <a:off x="3771150" y="702925"/>
            <a:ext cx="0" cy="277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" name="Google Shape;278;p26"/>
          <p:cNvCxnSpPr/>
          <p:nvPr/>
        </p:nvCxnSpPr>
        <p:spPr>
          <a:xfrm>
            <a:off x="5496950" y="702925"/>
            <a:ext cx="0" cy="277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26"/>
          <p:cNvCxnSpPr/>
          <p:nvPr/>
        </p:nvCxnSpPr>
        <p:spPr>
          <a:xfrm>
            <a:off x="7245275" y="702925"/>
            <a:ext cx="0" cy="277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26"/>
          <p:cNvCxnSpPr/>
          <p:nvPr/>
        </p:nvCxnSpPr>
        <p:spPr>
          <a:xfrm>
            <a:off x="4645450" y="3553075"/>
            <a:ext cx="0" cy="1353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26"/>
          <p:cNvCxnSpPr/>
          <p:nvPr/>
        </p:nvCxnSpPr>
        <p:spPr>
          <a:xfrm rot="10800000">
            <a:off x="318650" y="3527575"/>
            <a:ext cx="850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2" name="Google Shape;282;p26"/>
          <p:cNvSpPr txBox="1"/>
          <p:nvPr/>
        </p:nvSpPr>
        <p:spPr>
          <a:xfrm>
            <a:off x="294525" y="670250"/>
            <a:ext cx="1568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Problema</a:t>
            </a:r>
            <a:endParaRPr b="1" sz="13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Principais problemas que quer resolver?</a:t>
            </a:r>
            <a:endParaRPr sz="8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83" name="Google Shape;283;p26"/>
          <p:cNvSpPr txBox="1"/>
          <p:nvPr/>
        </p:nvSpPr>
        <p:spPr>
          <a:xfrm>
            <a:off x="2032450" y="670250"/>
            <a:ext cx="17388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Solução</a:t>
            </a:r>
            <a:endParaRPr b="1" sz="13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Qual é o conjunto mínimo de funcionalidades (MVP) que resolvem os problemas?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84" name="Google Shape;284;p26"/>
          <p:cNvSpPr txBox="1"/>
          <p:nvPr/>
        </p:nvSpPr>
        <p:spPr>
          <a:xfrm>
            <a:off x="3771250" y="670250"/>
            <a:ext cx="1697700" cy="16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Proposta Única de Valor</a:t>
            </a:r>
            <a:endParaRPr b="1" sz="13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Em poucas palavras, por que clientes escolhem seu produto e pagam por ele?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85" name="Google Shape;285;p26"/>
          <p:cNvSpPr txBox="1"/>
          <p:nvPr/>
        </p:nvSpPr>
        <p:spPr>
          <a:xfrm>
            <a:off x="5587825" y="670250"/>
            <a:ext cx="1568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Vantagem injusta</a:t>
            </a:r>
            <a:endParaRPr b="1" sz="13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O que não pode ser copiado, reproduzido ou comprado?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86" name="Google Shape;286;p26"/>
          <p:cNvSpPr txBox="1"/>
          <p:nvPr/>
        </p:nvSpPr>
        <p:spPr>
          <a:xfrm>
            <a:off x="7291675" y="670250"/>
            <a:ext cx="1568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Segmento de Clientes</a:t>
            </a:r>
            <a:endParaRPr b="1" sz="13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Quem são os clientes mais importantes? Se há segmentos, qual é o alvo para essa proposta única de valor?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287" name="Google Shape;287;p26"/>
          <p:cNvCxnSpPr/>
          <p:nvPr/>
        </p:nvCxnSpPr>
        <p:spPr>
          <a:xfrm rot="10800000">
            <a:off x="2071375" y="2164475"/>
            <a:ext cx="1620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26"/>
          <p:cNvCxnSpPr/>
          <p:nvPr/>
        </p:nvCxnSpPr>
        <p:spPr>
          <a:xfrm rot="10800000">
            <a:off x="5558600" y="2164475"/>
            <a:ext cx="1620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9" name="Google Shape;289;p26"/>
          <p:cNvSpPr txBox="1"/>
          <p:nvPr/>
        </p:nvSpPr>
        <p:spPr>
          <a:xfrm>
            <a:off x="2032450" y="2161600"/>
            <a:ext cx="17388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Métricas Chave</a:t>
            </a:r>
            <a:endParaRPr b="1" sz="13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Quais são as principais métricas que indicam receita e retenção de clientes?</a:t>
            </a:r>
            <a:endParaRPr sz="8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90" name="Google Shape;290;p26"/>
          <p:cNvSpPr txBox="1"/>
          <p:nvPr/>
        </p:nvSpPr>
        <p:spPr>
          <a:xfrm>
            <a:off x="5587825" y="2161600"/>
            <a:ext cx="1568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Canais</a:t>
            </a:r>
            <a:endParaRPr b="1" sz="13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Quais são os principais canais, de menor custo e eficientes para se relacionar com clientes?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91" name="Google Shape;291;p26"/>
          <p:cNvSpPr txBox="1"/>
          <p:nvPr/>
        </p:nvSpPr>
        <p:spPr>
          <a:xfrm>
            <a:off x="294525" y="3536025"/>
            <a:ext cx="38856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Estrutura de Custos</a:t>
            </a:r>
            <a:endParaRPr b="1" sz="13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Quais são os custos principais do negócio? Quais são fixos e variáveis?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92" name="Google Shape;292;p26"/>
          <p:cNvSpPr txBox="1"/>
          <p:nvPr/>
        </p:nvSpPr>
        <p:spPr>
          <a:xfrm>
            <a:off x="4792700" y="3536025"/>
            <a:ext cx="38856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Fluxos de Receita</a:t>
            </a:r>
            <a:endParaRPr b="1" sz="13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Quais são os tipos de modelo de receita (ex.: recorrência, freemium to premium)? Quais são as regras de negócio para gerar fluxo de caixa?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93" name="Google Shape;293;p26"/>
          <p:cNvSpPr txBox="1"/>
          <p:nvPr/>
        </p:nvSpPr>
        <p:spPr>
          <a:xfrm>
            <a:off x="2375075" y="294025"/>
            <a:ext cx="28761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ubik"/>
                <a:ea typeface="Rubik"/>
                <a:cs typeface="Rubik"/>
                <a:sym typeface="Rubik"/>
              </a:rPr>
              <a:t>leanstack.com/leancanvas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an Canvas - Em branco">
  <p:cSld name="BLANK_6_1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96" name="Google Shape;296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7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LEAN CANVAS</a:t>
            </a:r>
            <a:endParaRPr b="1" sz="2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98" name="Google Shape;298;p27"/>
          <p:cNvSpPr/>
          <p:nvPr/>
        </p:nvSpPr>
        <p:spPr>
          <a:xfrm>
            <a:off x="221825" y="640350"/>
            <a:ext cx="8700300" cy="43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9" name="Google Shape;299;p27"/>
          <p:cNvCxnSpPr/>
          <p:nvPr/>
        </p:nvCxnSpPr>
        <p:spPr>
          <a:xfrm>
            <a:off x="1958900" y="702925"/>
            <a:ext cx="0" cy="277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27"/>
          <p:cNvCxnSpPr/>
          <p:nvPr/>
        </p:nvCxnSpPr>
        <p:spPr>
          <a:xfrm>
            <a:off x="3771150" y="702925"/>
            <a:ext cx="0" cy="277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" name="Google Shape;301;p27"/>
          <p:cNvCxnSpPr/>
          <p:nvPr/>
        </p:nvCxnSpPr>
        <p:spPr>
          <a:xfrm>
            <a:off x="5496950" y="702925"/>
            <a:ext cx="0" cy="277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" name="Google Shape;302;p27"/>
          <p:cNvCxnSpPr/>
          <p:nvPr/>
        </p:nvCxnSpPr>
        <p:spPr>
          <a:xfrm>
            <a:off x="7245275" y="702925"/>
            <a:ext cx="0" cy="277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27"/>
          <p:cNvCxnSpPr/>
          <p:nvPr/>
        </p:nvCxnSpPr>
        <p:spPr>
          <a:xfrm>
            <a:off x="4645450" y="3553075"/>
            <a:ext cx="0" cy="1353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" name="Google Shape;304;p27"/>
          <p:cNvCxnSpPr/>
          <p:nvPr/>
        </p:nvCxnSpPr>
        <p:spPr>
          <a:xfrm rot="10800000">
            <a:off x="318650" y="3527575"/>
            <a:ext cx="850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5" name="Google Shape;305;p27"/>
          <p:cNvSpPr txBox="1"/>
          <p:nvPr/>
        </p:nvSpPr>
        <p:spPr>
          <a:xfrm>
            <a:off x="294525" y="670250"/>
            <a:ext cx="1568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Problema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06" name="Google Shape;306;p27"/>
          <p:cNvSpPr txBox="1"/>
          <p:nvPr/>
        </p:nvSpPr>
        <p:spPr>
          <a:xfrm>
            <a:off x="2032450" y="670250"/>
            <a:ext cx="17388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Solução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07" name="Google Shape;307;p27"/>
          <p:cNvSpPr txBox="1"/>
          <p:nvPr/>
        </p:nvSpPr>
        <p:spPr>
          <a:xfrm>
            <a:off x="3771250" y="670250"/>
            <a:ext cx="1697700" cy="16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Proposta Única de Valor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08" name="Google Shape;308;p27"/>
          <p:cNvSpPr txBox="1"/>
          <p:nvPr/>
        </p:nvSpPr>
        <p:spPr>
          <a:xfrm>
            <a:off x="5587825" y="670250"/>
            <a:ext cx="1568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Vantagem injusta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09" name="Google Shape;309;p27"/>
          <p:cNvSpPr txBox="1"/>
          <p:nvPr/>
        </p:nvSpPr>
        <p:spPr>
          <a:xfrm>
            <a:off x="7291675" y="670250"/>
            <a:ext cx="1568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Segmento de Clientes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310" name="Google Shape;310;p27"/>
          <p:cNvCxnSpPr/>
          <p:nvPr/>
        </p:nvCxnSpPr>
        <p:spPr>
          <a:xfrm rot="10800000">
            <a:off x="2071375" y="2164475"/>
            <a:ext cx="1620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27"/>
          <p:cNvCxnSpPr/>
          <p:nvPr/>
        </p:nvCxnSpPr>
        <p:spPr>
          <a:xfrm rot="10800000">
            <a:off x="5558600" y="2164475"/>
            <a:ext cx="1620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2" name="Google Shape;312;p27"/>
          <p:cNvSpPr txBox="1"/>
          <p:nvPr/>
        </p:nvSpPr>
        <p:spPr>
          <a:xfrm>
            <a:off x="2032450" y="2161600"/>
            <a:ext cx="17388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Métricas Chave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13" name="Google Shape;313;p27"/>
          <p:cNvSpPr txBox="1"/>
          <p:nvPr/>
        </p:nvSpPr>
        <p:spPr>
          <a:xfrm>
            <a:off x="5587825" y="2161600"/>
            <a:ext cx="1568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Canais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14" name="Google Shape;314;p27"/>
          <p:cNvSpPr txBox="1"/>
          <p:nvPr/>
        </p:nvSpPr>
        <p:spPr>
          <a:xfrm>
            <a:off x="294525" y="3536025"/>
            <a:ext cx="38856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Estrutura de Custos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15" name="Google Shape;315;p27"/>
          <p:cNvSpPr txBox="1"/>
          <p:nvPr/>
        </p:nvSpPr>
        <p:spPr>
          <a:xfrm>
            <a:off x="4792700" y="3536025"/>
            <a:ext cx="38856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Fluxos de Receita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16" name="Google Shape;316;p27"/>
          <p:cNvSpPr txBox="1"/>
          <p:nvPr/>
        </p:nvSpPr>
        <p:spPr>
          <a:xfrm>
            <a:off x="2375075" y="294025"/>
            <a:ext cx="28761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ubik"/>
                <a:ea typeface="Rubik"/>
                <a:cs typeface="Rubik"/>
                <a:sym typeface="Rubik"/>
              </a:rPr>
              <a:t>leanstack.com/leancanvas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MC - Guia">
  <p:cSld name="CUSTOM_2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28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BUSINESS MODEL CANVAS</a:t>
            </a:r>
            <a:endParaRPr b="1" sz="2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20" name="Google Shape;320;p28"/>
          <p:cNvSpPr/>
          <p:nvPr/>
        </p:nvSpPr>
        <p:spPr>
          <a:xfrm>
            <a:off x="221825" y="640350"/>
            <a:ext cx="8700300" cy="43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1" name="Google Shape;321;p28"/>
          <p:cNvCxnSpPr/>
          <p:nvPr/>
        </p:nvCxnSpPr>
        <p:spPr>
          <a:xfrm>
            <a:off x="1958900" y="702925"/>
            <a:ext cx="0" cy="277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28"/>
          <p:cNvCxnSpPr/>
          <p:nvPr/>
        </p:nvCxnSpPr>
        <p:spPr>
          <a:xfrm>
            <a:off x="3771150" y="702925"/>
            <a:ext cx="0" cy="277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28"/>
          <p:cNvCxnSpPr/>
          <p:nvPr/>
        </p:nvCxnSpPr>
        <p:spPr>
          <a:xfrm>
            <a:off x="5496950" y="702925"/>
            <a:ext cx="0" cy="277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28"/>
          <p:cNvCxnSpPr/>
          <p:nvPr/>
        </p:nvCxnSpPr>
        <p:spPr>
          <a:xfrm>
            <a:off x="7245275" y="702925"/>
            <a:ext cx="0" cy="277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p28"/>
          <p:cNvCxnSpPr/>
          <p:nvPr/>
        </p:nvCxnSpPr>
        <p:spPr>
          <a:xfrm>
            <a:off x="4645450" y="3553075"/>
            <a:ext cx="0" cy="1353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28"/>
          <p:cNvCxnSpPr/>
          <p:nvPr/>
        </p:nvCxnSpPr>
        <p:spPr>
          <a:xfrm rot="10800000">
            <a:off x="318650" y="3527575"/>
            <a:ext cx="850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7" name="Google Shape;327;p28"/>
          <p:cNvSpPr txBox="1"/>
          <p:nvPr/>
        </p:nvSpPr>
        <p:spPr>
          <a:xfrm>
            <a:off x="294525" y="670250"/>
            <a:ext cx="1568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Parcerias Chave</a:t>
            </a:r>
            <a:endParaRPr b="1" sz="13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Quem são parceiros chave, fornecedores chave, o que fazem?</a:t>
            </a:r>
            <a:endParaRPr sz="8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28" name="Google Shape;328;p28"/>
          <p:cNvSpPr txBox="1"/>
          <p:nvPr/>
        </p:nvSpPr>
        <p:spPr>
          <a:xfrm>
            <a:off x="2032450" y="670250"/>
            <a:ext cx="17388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Atividades Chave</a:t>
            </a:r>
            <a:endParaRPr b="1" sz="13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Quais são as atividades chave para entregar a proposta de valor? Canais de distribuição? Fontes de receita?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29" name="Google Shape;329;p28"/>
          <p:cNvSpPr txBox="1"/>
          <p:nvPr/>
        </p:nvSpPr>
        <p:spPr>
          <a:xfrm>
            <a:off x="3771250" y="670250"/>
            <a:ext cx="1697700" cy="16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Proposta de Valor</a:t>
            </a:r>
            <a:endParaRPr b="1" sz="13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Que valor entrega aos clientes? Quais problemas dos clientes resolve? Quais necessidades estamos satisfazendo?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30" name="Google Shape;330;p28"/>
          <p:cNvSpPr txBox="1"/>
          <p:nvPr/>
        </p:nvSpPr>
        <p:spPr>
          <a:xfrm>
            <a:off x="5587825" y="670250"/>
            <a:ext cx="1568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Relacionamento com Clientes</a:t>
            </a:r>
            <a:endParaRPr b="1" sz="13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Que tipo de relação os clientes esperam? Quais existem e quais não?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31" name="Google Shape;331;p28"/>
          <p:cNvSpPr txBox="1"/>
          <p:nvPr/>
        </p:nvSpPr>
        <p:spPr>
          <a:xfrm>
            <a:off x="7291675" y="670250"/>
            <a:ext cx="1568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Segmento de Mercado</a:t>
            </a:r>
            <a:endParaRPr b="1" sz="13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Para quem é o valor? Quem são os clientes mais importantes?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332" name="Google Shape;332;p28"/>
          <p:cNvCxnSpPr/>
          <p:nvPr/>
        </p:nvCxnSpPr>
        <p:spPr>
          <a:xfrm rot="10800000">
            <a:off x="2071375" y="2164475"/>
            <a:ext cx="1620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28"/>
          <p:cNvCxnSpPr/>
          <p:nvPr/>
        </p:nvCxnSpPr>
        <p:spPr>
          <a:xfrm rot="10800000">
            <a:off x="5558600" y="2164475"/>
            <a:ext cx="1620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4" name="Google Shape;334;p28"/>
          <p:cNvSpPr txBox="1"/>
          <p:nvPr/>
        </p:nvSpPr>
        <p:spPr>
          <a:xfrm>
            <a:off x="2032450" y="2161600"/>
            <a:ext cx="17388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Recursos Chave</a:t>
            </a:r>
            <a:endParaRPr b="1" sz="13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Quais recursos chave a proposta de valor necessita? </a:t>
            </a:r>
            <a:endParaRPr sz="8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35" name="Google Shape;335;p28"/>
          <p:cNvSpPr txBox="1"/>
          <p:nvPr/>
        </p:nvSpPr>
        <p:spPr>
          <a:xfrm>
            <a:off x="5587825" y="2161600"/>
            <a:ext cx="1568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Canais</a:t>
            </a:r>
            <a:endParaRPr b="1" sz="13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Como atender os clientes hoje e no futuro? Que canais estão preparados e quais precisam ser desenvolvidos?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36" name="Google Shape;336;p28"/>
          <p:cNvSpPr txBox="1"/>
          <p:nvPr/>
        </p:nvSpPr>
        <p:spPr>
          <a:xfrm>
            <a:off x="294525" y="3536025"/>
            <a:ext cx="38856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Estrutura de Custos</a:t>
            </a:r>
            <a:endParaRPr b="1" sz="13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Quais são os custos principais do negócio? Quais são os recursos e atividades chave mais caros?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37" name="Google Shape;337;p28"/>
          <p:cNvSpPr txBox="1"/>
          <p:nvPr/>
        </p:nvSpPr>
        <p:spPr>
          <a:xfrm>
            <a:off x="4792700" y="3536025"/>
            <a:ext cx="38856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Fontes de Renda</a:t>
            </a:r>
            <a:endParaRPr b="1" sz="13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Qual é o valor que clientes estão dispostos a pagar? Como criar recorrência? Como a fonte de receita pode contribuir no desenvolvimento do negócio?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38" name="Google Shape;338;p28"/>
          <p:cNvSpPr txBox="1"/>
          <p:nvPr/>
        </p:nvSpPr>
        <p:spPr>
          <a:xfrm>
            <a:off x="4280075" y="294025"/>
            <a:ext cx="28761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ubik"/>
                <a:ea typeface="Rubik"/>
                <a:cs typeface="Rubik"/>
                <a:sym typeface="Rubik"/>
              </a:rPr>
              <a:t>www.strategyzer.com/canvas/business-model-canvas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MC - Em branco">
  <p:cSld name="CUSTOM_2_1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9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BUSINESS MODEL CANVAS</a:t>
            </a:r>
            <a:endParaRPr b="1" sz="2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42" name="Google Shape;342;p29"/>
          <p:cNvSpPr/>
          <p:nvPr/>
        </p:nvSpPr>
        <p:spPr>
          <a:xfrm>
            <a:off x="221825" y="640350"/>
            <a:ext cx="8700300" cy="43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3" name="Google Shape;343;p29"/>
          <p:cNvCxnSpPr/>
          <p:nvPr/>
        </p:nvCxnSpPr>
        <p:spPr>
          <a:xfrm>
            <a:off x="1958900" y="702925"/>
            <a:ext cx="0" cy="277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29"/>
          <p:cNvCxnSpPr/>
          <p:nvPr/>
        </p:nvCxnSpPr>
        <p:spPr>
          <a:xfrm>
            <a:off x="3771150" y="702925"/>
            <a:ext cx="0" cy="277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" name="Google Shape;345;p29"/>
          <p:cNvCxnSpPr/>
          <p:nvPr/>
        </p:nvCxnSpPr>
        <p:spPr>
          <a:xfrm>
            <a:off x="5496950" y="702925"/>
            <a:ext cx="0" cy="277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29"/>
          <p:cNvCxnSpPr/>
          <p:nvPr/>
        </p:nvCxnSpPr>
        <p:spPr>
          <a:xfrm>
            <a:off x="7245275" y="702925"/>
            <a:ext cx="0" cy="277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" name="Google Shape;347;p29"/>
          <p:cNvCxnSpPr/>
          <p:nvPr/>
        </p:nvCxnSpPr>
        <p:spPr>
          <a:xfrm>
            <a:off x="4645450" y="3553075"/>
            <a:ext cx="0" cy="1353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29"/>
          <p:cNvCxnSpPr/>
          <p:nvPr/>
        </p:nvCxnSpPr>
        <p:spPr>
          <a:xfrm rot="10800000">
            <a:off x="318650" y="3527575"/>
            <a:ext cx="850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9" name="Google Shape;349;p29"/>
          <p:cNvSpPr txBox="1"/>
          <p:nvPr/>
        </p:nvSpPr>
        <p:spPr>
          <a:xfrm>
            <a:off x="294525" y="670250"/>
            <a:ext cx="1568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Parcerias Chave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50" name="Google Shape;350;p29"/>
          <p:cNvSpPr txBox="1"/>
          <p:nvPr/>
        </p:nvSpPr>
        <p:spPr>
          <a:xfrm>
            <a:off x="2032450" y="670250"/>
            <a:ext cx="17388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Atividades Chave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51" name="Google Shape;351;p29"/>
          <p:cNvSpPr txBox="1"/>
          <p:nvPr/>
        </p:nvSpPr>
        <p:spPr>
          <a:xfrm>
            <a:off x="3771250" y="670250"/>
            <a:ext cx="1697700" cy="16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Proposta de Valor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52" name="Google Shape;352;p29"/>
          <p:cNvSpPr txBox="1"/>
          <p:nvPr/>
        </p:nvSpPr>
        <p:spPr>
          <a:xfrm>
            <a:off x="5587825" y="670250"/>
            <a:ext cx="1568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Relacionamento com Clientes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53" name="Google Shape;353;p29"/>
          <p:cNvSpPr txBox="1"/>
          <p:nvPr/>
        </p:nvSpPr>
        <p:spPr>
          <a:xfrm>
            <a:off x="7291675" y="670250"/>
            <a:ext cx="1568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Segmento de Mercado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354" name="Google Shape;354;p29"/>
          <p:cNvCxnSpPr/>
          <p:nvPr/>
        </p:nvCxnSpPr>
        <p:spPr>
          <a:xfrm rot="10800000">
            <a:off x="2071375" y="2164475"/>
            <a:ext cx="1620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Google Shape;355;p29"/>
          <p:cNvCxnSpPr/>
          <p:nvPr/>
        </p:nvCxnSpPr>
        <p:spPr>
          <a:xfrm rot="10800000">
            <a:off x="5558600" y="2164475"/>
            <a:ext cx="1620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6" name="Google Shape;356;p29"/>
          <p:cNvSpPr txBox="1"/>
          <p:nvPr/>
        </p:nvSpPr>
        <p:spPr>
          <a:xfrm>
            <a:off x="2032450" y="2161600"/>
            <a:ext cx="17388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Recursos Chave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57" name="Google Shape;357;p29"/>
          <p:cNvSpPr txBox="1"/>
          <p:nvPr/>
        </p:nvSpPr>
        <p:spPr>
          <a:xfrm>
            <a:off x="5587825" y="2161600"/>
            <a:ext cx="1568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Canais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58" name="Google Shape;358;p29"/>
          <p:cNvSpPr txBox="1"/>
          <p:nvPr/>
        </p:nvSpPr>
        <p:spPr>
          <a:xfrm>
            <a:off x="294525" y="3536025"/>
            <a:ext cx="38856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Estrutura de Custos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59" name="Google Shape;359;p29"/>
          <p:cNvSpPr txBox="1"/>
          <p:nvPr/>
        </p:nvSpPr>
        <p:spPr>
          <a:xfrm>
            <a:off x="4792700" y="3536025"/>
            <a:ext cx="38856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Fontes de Renda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60" name="Google Shape;360;p29"/>
          <p:cNvSpPr txBox="1"/>
          <p:nvPr/>
        </p:nvSpPr>
        <p:spPr>
          <a:xfrm>
            <a:off x="4280075" y="294025"/>
            <a:ext cx="28761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ubik"/>
                <a:ea typeface="Rubik"/>
                <a:cs typeface="Rubik"/>
                <a:sym typeface="Rubik"/>
              </a:rPr>
              <a:t>www.strategyzer.com/canvas/business-model-canvas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SD - Guia">
  <p:cSld name="BLANK_4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63" name="Google Shape;363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30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MATRIZ C.S.D.</a:t>
            </a:r>
            <a:endParaRPr b="1" sz="2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65" name="Google Shape;365;p30"/>
          <p:cNvSpPr/>
          <p:nvPr/>
        </p:nvSpPr>
        <p:spPr>
          <a:xfrm>
            <a:off x="221825" y="640350"/>
            <a:ext cx="8700300" cy="43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0"/>
          <p:cNvSpPr txBox="1"/>
          <p:nvPr/>
        </p:nvSpPr>
        <p:spPr>
          <a:xfrm>
            <a:off x="441263" y="744450"/>
            <a:ext cx="23916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Certezas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367" name="Google Shape;367;p30"/>
          <p:cNvCxnSpPr/>
          <p:nvPr/>
        </p:nvCxnSpPr>
        <p:spPr>
          <a:xfrm>
            <a:off x="310190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" name="Google Shape;368;p30"/>
          <p:cNvCxnSpPr/>
          <p:nvPr/>
        </p:nvCxnSpPr>
        <p:spPr>
          <a:xfrm>
            <a:off x="605715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9" name="Google Shape;369;p30"/>
          <p:cNvSpPr txBox="1"/>
          <p:nvPr/>
        </p:nvSpPr>
        <p:spPr>
          <a:xfrm>
            <a:off x="3507950" y="744450"/>
            <a:ext cx="21432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Suposições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70" name="Google Shape;370;p30"/>
          <p:cNvSpPr txBox="1"/>
          <p:nvPr/>
        </p:nvSpPr>
        <p:spPr>
          <a:xfrm>
            <a:off x="6531950" y="744450"/>
            <a:ext cx="18726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Dúvidas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71" name="Google Shape;371;p30"/>
          <p:cNvSpPr txBox="1"/>
          <p:nvPr/>
        </p:nvSpPr>
        <p:spPr>
          <a:xfrm>
            <a:off x="294100" y="1161550"/>
            <a:ext cx="27288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O que </a:t>
            </a:r>
            <a:r>
              <a:rPr b="1" lang="pt-BR" sz="11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você já sabe</a:t>
            </a:r>
            <a:r>
              <a:rPr lang="pt-BR" sz="11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? Pode ser sobre mercado, produto, consumidor...</a:t>
            </a:r>
            <a:endParaRPr sz="11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72" name="Google Shape;372;p30"/>
          <p:cNvSpPr txBox="1"/>
          <p:nvPr/>
        </p:nvSpPr>
        <p:spPr>
          <a:xfrm>
            <a:off x="3313113" y="1161550"/>
            <a:ext cx="24831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O que você tem como </a:t>
            </a:r>
            <a:r>
              <a:rPr b="1" lang="pt-BR" sz="11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hipóteses ou suposições</a:t>
            </a:r>
            <a:r>
              <a:rPr lang="pt-BR" sz="11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?</a:t>
            </a:r>
            <a:endParaRPr sz="11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73" name="Google Shape;373;p30"/>
          <p:cNvSpPr txBox="1"/>
          <p:nvPr/>
        </p:nvSpPr>
        <p:spPr>
          <a:xfrm>
            <a:off x="6274386" y="1161550"/>
            <a:ext cx="24831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Quais são as </a:t>
            </a:r>
            <a:r>
              <a:rPr b="1" lang="pt-BR" sz="11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dúvidas ou perguntas para serem feitas</a:t>
            </a:r>
            <a:r>
              <a:rPr lang="pt-BR" sz="11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?</a:t>
            </a:r>
            <a:endParaRPr sz="11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SD - Em branco">
  <p:cSld name="BLANK_5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76" name="Google Shape;376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31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MATRIZ C.S.D.</a:t>
            </a:r>
            <a:endParaRPr b="1" sz="2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78" name="Google Shape;378;p31"/>
          <p:cNvSpPr/>
          <p:nvPr/>
        </p:nvSpPr>
        <p:spPr>
          <a:xfrm>
            <a:off x="221825" y="640350"/>
            <a:ext cx="8700300" cy="43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9" name="Google Shape;379;p31"/>
          <p:cNvCxnSpPr/>
          <p:nvPr/>
        </p:nvCxnSpPr>
        <p:spPr>
          <a:xfrm>
            <a:off x="310190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Google Shape;380;p31"/>
          <p:cNvCxnSpPr/>
          <p:nvPr/>
        </p:nvCxnSpPr>
        <p:spPr>
          <a:xfrm>
            <a:off x="605715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1" name="Google Shape;381;p31"/>
          <p:cNvSpPr txBox="1"/>
          <p:nvPr/>
        </p:nvSpPr>
        <p:spPr>
          <a:xfrm>
            <a:off x="441263" y="744450"/>
            <a:ext cx="23916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Certezas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82" name="Google Shape;382;p31"/>
          <p:cNvSpPr txBox="1"/>
          <p:nvPr/>
        </p:nvSpPr>
        <p:spPr>
          <a:xfrm>
            <a:off x="3507950" y="744450"/>
            <a:ext cx="21432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Suposições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83" name="Google Shape;383;p31"/>
          <p:cNvSpPr txBox="1"/>
          <p:nvPr/>
        </p:nvSpPr>
        <p:spPr>
          <a:xfrm>
            <a:off x="6531950" y="744450"/>
            <a:ext cx="18726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Dúvidas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Vision Board - Guia">
  <p:cSld name="CUSTOM_1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32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THE PRODUCT VISION BOARD</a:t>
            </a:r>
            <a:endParaRPr b="1" sz="2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87" name="Google Shape;387;p32"/>
          <p:cNvSpPr/>
          <p:nvPr/>
        </p:nvSpPr>
        <p:spPr>
          <a:xfrm>
            <a:off x="221825" y="640350"/>
            <a:ext cx="8700300" cy="43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2"/>
          <p:cNvSpPr txBox="1"/>
          <p:nvPr/>
        </p:nvSpPr>
        <p:spPr>
          <a:xfrm>
            <a:off x="307300" y="896850"/>
            <a:ext cx="10152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ubik"/>
                <a:ea typeface="Rubik"/>
                <a:cs typeface="Rubik"/>
                <a:sym typeface="Rubik"/>
              </a:rPr>
              <a:t>VISÃO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389" name="Google Shape;389;p32"/>
          <p:cNvCxnSpPr/>
          <p:nvPr/>
        </p:nvCxnSpPr>
        <p:spPr>
          <a:xfrm>
            <a:off x="1958900" y="1567875"/>
            <a:ext cx="0" cy="328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32"/>
          <p:cNvCxnSpPr/>
          <p:nvPr/>
        </p:nvCxnSpPr>
        <p:spPr>
          <a:xfrm rot="10800000">
            <a:off x="318650" y="1500925"/>
            <a:ext cx="850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1" name="Google Shape;391;p32"/>
          <p:cNvSpPr txBox="1"/>
          <p:nvPr/>
        </p:nvSpPr>
        <p:spPr>
          <a:xfrm>
            <a:off x="4683800" y="302075"/>
            <a:ext cx="18723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ubik"/>
                <a:ea typeface="Rubik"/>
                <a:cs typeface="Rubik"/>
                <a:sym typeface="Rubik"/>
              </a:rPr>
              <a:t>romanpichler.com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92" name="Google Shape;392;p32"/>
          <p:cNvSpPr txBox="1"/>
          <p:nvPr/>
        </p:nvSpPr>
        <p:spPr>
          <a:xfrm>
            <a:off x="1405775" y="820650"/>
            <a:ext cx="40815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55575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ubik"/>
              <a:buChar char="●"/>
            </a:pPr>
            <a:r>
              <a:rPr lang="pt-BR" sz="1100">
                <a:latin typeface="Rubik"/>
                <a:ea typeface="Rubik"/>
                <a:cs typeface="Rubik"/>
                <a:sym typeface="Rubik"/>
              </a:rPr>
              <a:t>Qual é o seu propósito de criar o produto?</a:t>
            </a:r>
            <a:endParaRPr sz="1100">
              <a:latin typeface="Rubik"/>
              <a:ea typeface="Rubik"/>
              <a:cs typeface="Rubik"/>
              <a:sym typeface="Rubik"/>
            </a:endParaRPr>
          </a:p>
          <a:p>
            <a:pPr indent="-155575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ubik"/>
              <a:buChar char="●"/>
            </a:pPr>
            <a:r>
              <a:rPr lang="pt-BR" sz="1100">
                <a:latin typeface="Rubik"/>
                <a:ea typeface="Rubik"/>
                <a:cs typeface="Rubik"/>
                <a:sym typeface="Rubik"/>
              </a:rPr>
              <a:t>Que mudança positiva deveria proporcionar? </a:t>
            </a:r>
            <a:endParaRPr sz="11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93" name="Google Shape;393;p32"/>
          <p:cNvSpPr txBox="1"/>
          <p:nvPr/>
        </p:nvSpPr>
        <p:spPr>
          <a:xfrm>
            <a:off x="394850" y="1908750"/>
            <a:ext cx="14118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55575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ubik"/>
              <a:buChar char="●"/>
            </a:pPr>
            <a:r>
              <a:rPr lang="pt-BR" sz="1100">
                <a:latin typeface="Rubik"/>
                <a:ea typeface="Rubik"/>
                <a:cs typeface="Rubik"/>
                <a:sym typeface="Rubik"/>
              </a:rPr>
              <a:t>Que mercado ou segmento de mercado seu produto atende?</a:t>
            </a:r>
            <a:endParaRPr sz="1100">
              <a:latin typeface="Rubik"/>
              <a:ea typeface="Rubik"/>
              <a:cs typeface="Rubik"/>
              <a:sym typeface="Rubik"/>
            </a:endParaRPr>
          </a:p>
          <a:p>
            <a:pPr indent="-155575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ubik"/>
              <a:buChar char="●"/>
            </a:pPr>
            <a:r>
              <a:rPr lang="pt-BR" sz="1100">
                <a:latin typeface="Rubik"/>
                <a:ea typeface="Rubik"/>
                <a:cs typeface="Rubik"/>
                <a:sym typeface="Rubik"/>
              </a:rPr>
              <a:t>Quem é o público consumidor e usuários alvo?</a:t>
            </a:r>
            <a:endParaRPr sz="11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94" name="Google Shape;394;p32"/>
          <p:cNvSpPr txBox="1"/>
          <p:nvPr/>
        </p:nvSpPr>
        <p:spPr>
          <a:xfrm>
            <a:off x="307300" y="1584900"/>
            <a:ext cx="14118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GRUPO ALVO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95" name="Google Shape;395;p32"/>
          <p:cNvSpPr txBox="1"/>
          <p:nvPr/>
        </p:nvSpPr>
        <p:spPr>
          <a:xfrm>
            <a:off x="2120625" y="1908750"/>
            <a:ext cx="18723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55575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ubik"/>
              <a:buChar char="●"/>
            </a:pPr>
            <a:r>
              <a:rPr lang="pt-BR" sz="1100">
                <a:latin typeface="Rubik"/>
                <a:ea typeface="Rubik"/>
                <a:cs typeface="Rubik"/>
                <a:sym typeface="Rubik"/>
              </a:rPr>
              <a:t>Que problema o produto resolve?</a:t>
            </a:r>
            <a:endParaRPr sz="1100">
              <a:latin typeface="Rubik"/>
              <a:ea typeface="Rubik"/>
              <a:cs typeface="Rubik"/>
              <a:sym typeface="Rubik"/>
            </a:endParaRPr>
          </a:p>
          <a:p>
            <a:pPr indent="-155575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ubik"/>
              <a:buChar char="●"/>
            </a:pPr>
            <a:r>
              <a:rPr lang="pt-BR" sz="1100">
                <a:latin typeface="Rubik"/>
                <a:ea typeface="Rubik"/>
                <a:cs typeface="Rubik"/>
                <a:sym typeface="Rubik"/>
              </a:rPr>
              <a:t>Que benefícios ele oferece?</a:t>
            </a:r>
            <a:endParaRPr sz="11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96" name="Google Shape;396;p32"/>
          <p:cNvSpPr txBox="1"/>
          <p:nvPr/>
        </p:nvSpPr>
        <p:spPr>
          <a:xfrm>
            <a:off x="2033075" y="1584900"/>
            <a:ext cx="19506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NECESSIDADES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397" name="Google Shape;397;p32"/>
          <p:cNvCxnSpPr/>
          <p:nvPr/>
        </p:nvCxnSpPr>
        <p:spPr>
          <a:xfrm>
            <a:off x="4059925" y="1567875"/>
            <a:ext cx="0" cy="328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8" name="Google Shape;398;p32"/>
          <p:cNvSpPr txBox="1"/>
          <p:nvPr/>
        </p:nvSpPr>
        <p:spPr>
          <a:xfrm>
            <a:off x="4221650" y="1908750"/>
            <a:ext cx="20127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55575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ubik"/>
              <a:buChar char="●"/>
            </a:pPr>
            <a:r>
              <a:rPr lang="pt-BR" sz="1100">
                <a:latin typeface="Rubik"/>
                <a:ea typeface="Rubik"/>
                <a:cs typeface="Rubik"/>
                <a:sym typeface="Rubik"/>
              </a:rPr>
              <a:t>O que é o produto?</a:t>
            </a:r>
            <a:endParaRPr sz="1100">
              <a:latin typeface="Rubik"/>
              <a:ea typeface="Rubik"/>
              <a:cs typeface="Rubik"/>
              <a:sym typeface="Rubik"/>
            </a:endParaRPr>
          </a:p>
          <a:p>
            <a:pPr indent="-155575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ubik"/>
              <a:buChar char="●"/>
            </a:pPr>
            <a:r>
              <a:rPr lang="pt-BR" sz="1100">
                <a:latin typeface="Rubik"/>
                <a:ea typeface="Rubik"/>
                <a:cs typeface="Rubik"/>
                <a:sym typeface="Rubik"/>
              </a:rPr>
              <a:t>O que faz o produto sobressair?</a:t>
            </a:r>
            <a:endParaRPr sz="1100">
              <a:latin typeface="Rubik"/>
              <a:ea typeface="Rubik"/>
              <a:cs typeface="Rubik"/>
              <a:sym typeface="Rubik"/>
            </a:endParaRPr>
          </a:p>
          <a:p>
            <a:pPr indent="-155575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ubik"/>
              <a:buChar char="●"/>
            </a:pPr>
            <a:r>
              <a:rPr lang="pt-BR" sz="1100">
                <a:latin typeface="Rubik"/>
                <a:ea typeface="Rubik"/>
                <a:cs typeface="Rubik"/>
                <a:sym typeface="Rubik"/>
              </a:rPr>
              <a:t>É possível tecnicamente desenvolver o produto?</a:t>
            </a:r>
            <a:endParaRPr sz="11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99" name="Google Shape;399;p32"/>
          <p:cNvSpPr txBox="1"/>
          <p:nvPr/>
        </p:nvSpPr>
        <p:spPr>
          <a:xfrm>
            <a:off x="4134100" y="1584900"/>
            <a:ext cx="13620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PRODUTO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400" name="Google Shape;400;p32"/>
          <p:cNvCxnSpPr/>
          <p:nvPr/>
        </p:nvCxnSpPr>
        <p:spPr>
          <a:xfrm>
            <a:off x="6426125" y="1567875"/>
            <a:ext cx="0" cy="328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1" name="Google Shape;401;p32"/>
          <p:cNvSpPr txBox="1"/>
          <p:nvPr/>
        </p:nvSpPr>
        <p:spPr>
          <a:xfrm>
            <a:off x="6500300" y="1584900"/>
            <a:ext cx="20127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ALVOS DO NEGÓCIO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02" name="Google Shape;402;p32"/>
          <p:cNvSpPr txBox="1"/>
          <p:nvPr/>
        </p:nvSpPr>
        <p:spPr>
          <a:xfrm>
            <a:off x="6583754" y="1908750"/>
            <a:ext cx="18816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55575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ubik"/>
              <a:buChar char="●"/>
            </a:pPr>
            <a:r>
              <a:rPr lang="pt-BR" sz="1100">
                <a:latin typeface="Rubik"/>
                <a:ea typeface="Rubik"/>
                <a:cs typeface="Rubik"/>
                <a:sym typeface="Rubik"/>
              </a:rPr>
              <a:t>Como o produto vai beneficiar a empresa?</a:t>
            </a:r>
            <a:endParaRPr sz="1100">
              <a:latin typeface="Rubik"/>
              <a:ea typeface="Rubik"/>
              <a:cs typeface="Rubik"/>
              <a:sym typeface="Rubik"/>
            </a:endParaRPr>
          </a:p>
          <a:p>
            <a:pPr indent="-155575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ubik"/>
              <a:buChar char="●"/>
            </a:pPr>
            <a:r>
              <a:rPr lang="pt-BR" sz="1100">
                <a:latin typeface="Rubik"/>
                <a:ea typeface="Rubik"/>
                <a:cs typeface="Rubik"/>
                <a:sym typeface="Rubik"/>
              </a:rPr>
              <a:t>Quais são os alvos do negócio?</a:t>
            </a:r>
            <a:endParaRPr sz="11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Vision Board - Em branco">
  <p:cSld name="CUSTOM_1_1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33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THE PRODUCT VISION BOARD</a:t>
            </a:r>
            <a:endParaRPr b="1" sz="2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06" name="Google Shape;406;p33"/>
          <p:cNvSpPr/>
          <p:nvPr/>
        </p:nvSpPr>
        <p:spPr>
          <a:xfrm>
            <a:off x="221825" y="640350"/>
            <a:ext cx="8700300" cy="43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3"/>
          <p:cNvSpPr txBox="1"/>
          <p:nvPr/>
        </p:nvSpPr>
        <p:spPr>
          <a:xfrm>
            <a:off x="307300" y="896850"/>
            <a:ext cx="10152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VISÃO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408" name="Google Shape;408;p33"/>
          <p:cNvCxnSpPr/>
          <p:nvPr/>
        </p:nvCxnSpPr>
        <p:spPr>
          <a:xfrm>
            <a:off x="1958900" y="1567875"/>
            <a:ext cx="0" cy="328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33"/>
          <p:cNvCxnSpPr/>
          <p:nvPr/>
        </p:nvCxnSpPr>
        <p:spPr>
          <a:xfrm rot="10800000">
            <a:off x="318650" y="1500925"/>
            <a:ext cx="850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0" name="Google Shape;410;p33"/>
          <p:cNvSpPr txBox="1"/>
          <p:nvPr/>
        </p:nvSpPr>
        <p:spPr>
          <a:xfrm>
            <a:off x="4683800" y="302075"/>
            <a:ext cx="18723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ubik"/>
                <a:ea typeface="Rubik"/>
                <a:cs typeface="Rubik"/>
                <a:sym typeface="Rubik"/>
              </a:rPr>
              <a:t>romanpichler.com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11" name="Google Shape;411;p33"/>
          <p:cNvSpPr txBox="1"/>
          <p:nvPr/>
        </p:nvSpPr>
        <p:spPr>
          <a:xfrm>
            <a:off x="307300" y="1584900"/>
            <a:ext cx="14118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GRUPO ALVO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12" name="Google Shape;412;p33"/>
          <p:cNvSpPr txBox="1"/>
          <p:nvPr/>
        </p:nvSpPr>
        <p:spPr>
          <a:xfrm>
            <a:off x="2033075" y="1584900"/>
            <a:ext cx="19506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NECESSIDADES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413" name="Google Shape;413;p33"/>
          <p:cNvCxnSpPr/>
          <p:nvPr/>
        </p:nvCxnSpPr>
        <p:spPr>
          <a:xfrm>
            <a:off x="4059925" y="1567875"/>
            <a:ext cx="0" cy="328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4" name="Google Shape;414;p33"/>
          <p:cNvSpPr txBox="1"/>
          <p:nvPr/>
        </p:nvSpPr>
        <p:spPr>
          <a:xfrm>
            <a:off x="4134100" y="1584900"/>
            <a:ext cx="13620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PRODUTO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415" name="Google Shape;415;p33"/>
          <p:cNvCxnSpPr/>
          <p:nvPr/>
        </p:nvCxnSpPr>
        <p:spPr>
          <a:xfrm>
            <a:off x="6426125" y="1567875"/>
            <a:ext cx="0" cy="328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6" name="Google Shape;416;p33"/>
          <p:cNvSpPr txBox="1"/>
          <p:nvPr/>
        </p:nvSpPr>
        <p:spPr>
          <a:xfrm>
            <a:off x="6500300" y="1584900"/>
            <a:ext cx="20127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ALVOS DO NEGÓCIO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KR - Guia">
  <p:cSld name="BLANK_3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19" name="Google Shape;419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34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O.K.R (OBJECTIVE KEY RESULTS)</a:t>
            </a:r>
            <a:endParaRPr b="1" sz="2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21" name="Google Shape;421;p34"/>
          <p:cNvSpPr/>
          <p:nvPr/>
        </p:nvSpPr>
        <p:spPr>
          <a:xfrm>
            <a:off x="221825" y="640350"/>
            <a:ext cx="8700300" cy="43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4"/>
          <p:cNvSpPr txBox="1"/>
          <p:nvPr/>
        </p:nvSpPr>
        <p:spPr>
          <a:xfrm>
            <a:off x="383500" y="744450"/>
            <a:ext cx="15792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ubik"/>
                <a:ea typeface="Rubik"/>
                <a:cs typeface="Rubik"/>
                <a:sym typeface="Rubik"/>
              </a:rPr>
              <a:t>OBJETIVO</a:t>
            </a:r>
            <a:endParaRPr b="1" sz="18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ubik"/>
                <a:ea typeface="Rubik"/>
                <a:cs typeface="Rubik"/>
                <a:sym typeface="Rubik"/>
              </a:rPr>
              <a:t>(objetivo direcionador)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423" name="Google Shape;423;p34"/>
          <p:cNvCxnSpPr/>
          <p:nvPr/>
        </p:nvCxnSpPr>
        <p:spPr>
          <a:xfrm>
            <a:off x="180650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4" name="Google Shape;424;p34"/>
          <p:cNvCxnSpPr/>
          <p:nvPr/>
        </p:nvCxnSpPr>
        <p:spPr>
          <a:xfrm>
            <a:off x="361875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5" name="Google Shape;425;p34"/>
          <p:cNvSpPr txBox="1"/>
          <p:nvPr/>
        </p:nvSpPr>
        <p:spPr>
          <a:xfrm>
            <a:off x="1862963" y="744450"/>
            <a:ext cx="17208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ubik"/>
                <a:ea typeface="Rubik"/>
                <a:cs typeface="Rubik"/>
                <a:sym typeface="Rubik"/>
              </a:rPr>
              <a:t>DESCRIÇÃO </a:t>
            </a:r>
            <a:endParaRPr b="1" sz="18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ubik"/>
                <a:ea typeface="Rubik"/>
                <a:cs typeface="Rubik"/>
                <a:sym typeface="Rubik"/>
              </a:rPr>
              <a:t>(descreva elementos do objetivo)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26" name="Google Shape;426;p34"/>
          <p:cNvSpPr txBox="1"/>
          <p:nvPr/>
        </p:nvSpPr>
        <p:spPr>
          <a:xfrm>
            <a:off x="3659875" y="744450"/>
            <a:ext cx="21951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ubik"/>
                <a:ea typeface="Rubik"/>
                <a:cs typeface="Rubik"/>
                <a:sym typeface="Rubik"/>
              </a:rPr>
              <a:t>KEY RESULT </a:t>
            </a:r>
            <a:endParaRPr b="1" sz="18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ubik"/>
                <a:ea typeface="Rubik"/>
                <a:cs typeface="Rubik"/>
                <a:sym typeface="Rubik"/>
              </a:rPr>
              <a:t>(métricas parâmetro de atingimento do objetivo)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427" name="Google Shape;427;p34"/>
          <p:cNvCxnSpPr/>
          <p:nvPr/>
        </p:nvCxnSpPr>
        <p:spPr>
          <a:xfrm>
            <a:off x="5626275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8" name="Google Shape;428;p34"/>
          <p:cNvSpPr txBox="1"/>
          <p:nvPr/>
        </p:nvSpPr>
        <p:spPr>
          <a:xfrm>
            <a:off x="5664650" y="744450"/>
            <a:ext cx="13224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ubik"/>
                <a:ea typeface="Rubik"/>
                <a:cs typeface="Rubik"/>
                <a:sym typeface="Rubik"/>
              </a:rPr>
              <a:t>PRAZO </a:t>
            </a:r>
            <a:endParaRPr b="1" sz="18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ubik"/>
                <a:ea typeface="Rubik"/>
                <a:cs typeface="Rubik"/>
                <a:sym typeface="Rubik"/>
              </a:rPr>
              <a:t>(prazo para atingir e alvo)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429" name="Google Shape;429;p34"/>
          <p:cNvCxnSpPr/>
          <p:nvPr/>
        </p:nvCxnSpPr>
        <p:spPr>
          <a:xfrm>
            <a:off x="704150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0" name="Google Shape;430;p34"/>
          <p:cNvSpPr txBox="1"/>
          <p:nvPr/>
        </p:nvSpPr>
        <p:spPr>
          <a:xfrm>
            <a:off x="7131000" y="744450"/>
            <a:ext cx="17208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ubik"/>
                <a:ea typeface="Rubik"/>
                <a:cs typeface="Rubik"/>
                <a:sym typeface="Rubik"/>
              </a:rPr>
              <a:t>FREQUÊNCIA </a:t>
            </a:r>
            <a:endParaRPr b="1" sz="18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ubik"/>
                <a:ea typeface="Rubik"/>
                <a:cs typeface="Rubik"/>
                <a:sym typeface="Rubik"/>
              </a:rPr>
              <a:t>(frequência de mensuração)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431" name="Google Shape;431;p34"/>
          <p:cNvCxnSpPr/>
          <p:nvPr/>
        </p:nvCxnSpPr>
        <p:spPr>
          <a:xfrm rot="10800000">
            <a:off x="318650" y="1500925"/>
            <a:ext cx="850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KR - Em branco">
  <p:cSld name="BLANK_3_1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34" name="Google Shape;434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35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O.K.R (OBJECTIVE KEY RESULTS)</a:t>
            </a:r>
            <a:endParaRPr b="1" sz="2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36" name="Google Shape;436;p35"/>
          <p:cNvSpPr/>
          <p:nvPr/>
        </p:nvSpPr>
        <p:spPr>
          <a:xfrm>
            <a:off x="221825" y="640350"/>
            <a:ext cx="8700300" cy="43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5"/>
          <p:cNvSpPr txBox="1"/>
          <p:nvPr/>
        </p:nvSpPr>
        <p:spPr>
          <a:xfrm>
            <a:off x="383500" y="744450"/>
            <a:ext cx="15792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OBJETIVO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438" name="Google Shape;438;p35"/>
          <p:cNvCxnSpPr/>
          <p:nvPr/>
        </p:nvCxnSpPr>
        <p:spPr>
          <a:xfrm>
            <a:off x="180650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35"/>
          <p:cNvCxnSpPr/>
          <p:nvPr/>
        </p:nvCxnSpPr>
        <p:spPr>
          <a:xfrm>
            <a:off x="361875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0" name="Google Shape;440;p35"/>
          <p:cNvSpPr txBox="1"/>
          <p:nvPr/>
        </p:nvSpPr>
        <p:spPr>
          <a:xfrm>
            <a:off x="1862963" y="744450"/>
            <a:ext cx="17208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DESCRIÇÃO 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41" name="Google Shape;441;p35"/>
          <p:cNvSpPr txBox="1"/>
          <p:nvPr/>
        </p:nvSpPr>
        <p:spPr>
          <a:xfrm>
            <a:off x="3659875" y="744450"/>
            <a:ext cx="21951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KEY RESULT 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442" name="Google Shape;442;p35"/>
          <p:cNvCxnSpPr/>
          <p:nvPr/>
        </p:nvCxnSpPr>
        <p:spPr>
          <a:xfrm>
            <a:off x="5626275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3" name="Google Shape;443;p35"/>
          <p:cNvSpPr txBox="1"/>
          <p:nvPr/>
        </p:nvSpPr>
        <p:spPr>
          <a:xfrm>
            <a:off x="5664650" y="744450"/>
            <a:ext cx="13224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PRAZO 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444" name="Google Shape;444;p35"/>
          <p:cNvCxnSpPr/>
          <p:nvPr/>
        </p:nvCxnSpPr>
        <p:spPr>
          <a:xfrm>
            <a:off x="704150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5" name="Google Shape;445;p35"/>
          <p:cNvSpPr txBox="1"/>
          <p:nvPr/>
        </p:nvSpPr>
        <p:spPr>
          <a:xfrm>
            <a:off x="7131000" y="744450"/>
            <a:ext cx="17208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FREQUÊNCIA 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446" name="Google Shape;446;p35"/>
          <p:cNvCxnSpPr/>
          <p:nvPr/>
        </p:nvCxnSpPr>
        <p:spPr>
          <a:xfrm rot="10800000">
            <a:off x="318650" y="1196125"/>
            <a:ext cx="850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RT - Guia">
  <p:cSld name="BLANK_2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Google Shape;448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36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H.E.A.R.T.</a:t>
            </a:r>
            <a:endParaRPr b="1" sz="2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50" name="Google Shape;450;p36"/>
          <p:cNvSpPr/>
          <p:nvPr/>
        </p:nvSpPr>
        <p:spPr>
          <a:xfrm>
            <a:off x="221825" y="640350"/>
            <a:ext cx="8700300" cy="43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1" name="Google Shape;451;p36"/>
          <p:cNvCxnSpPr/>
          <p:nvPr/>
        </p:nvCxnSpPr>
        <p:spPr>
          <a:xfrm>
            <a:off x="681915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2" name="Google Shape;452;p36"/>
          <p:cNvSpPr txBox="1"/>
          <p:nvPr/>
        </p:nvSpPr>
        <p:spPr>
          <a:xfrm>
            <a:off x="6923175" y="744450"/>
            <a:ext cx="18726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Metrics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453" name="Google Shape;453;p36"/>
          <p:cNvCxnSpPr/>
          <p:nvPr/>
        </p:nvCxnSpPr>
        <p:spPr>
          <a:xfrm>
            <a:off x="415215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4" name="Google Shape;454;p36"/>
          <p:cNvSpPr txBox="1"/>
          <p:nvPr/>
        </p:nvSpPr>
        <p:spPr>
          <a:xfrm>
            <a:off x="4484775" y="744450"/>
            <a:ext cx="18726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Signals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455" name="Google Shape;455;p36"/>
          <p:cNvCxnSpPr/>
          <p:nvPr/>
        </p:nvCxnSpPr>
        <p:spPr>
          <a:xfrm>
            <a:off x="1994975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6" name="Google Shape;456;p36"/>
          <p:cNvSpPr txBox="1"/>
          <p:nvPr/>
        </p:nvSpPr>
        <p:spPr>
          <a:xfrm>
            <a:off x="2099000" y="744450"/>
            <a:ext cx="18726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Goals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457" name="Google Shape;457;p36"/>
          <p:cNvCxnSpPr/>
          <p:nvPr/>
        </p:nvCxnSpPr>
        <p:spPr>
          <a:xfrm rot="10800000">
            <a:off x="318650" y="1272325"/>
            <a:ext cx="850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" name="Google Shape;458;p36"/>
          <p:cNvCxnSpPr/>
          <p:nvPr/>
        </p:nvCxnSpPr>
        <p:spPr>
          <a:xfrm rot="10800000">
            <a:off x="318650" y="2000000"/>
            <a:ext cx="850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36"/>
          <p:cNvCxnSpPr/>
          <p:nvPr/>
        </p:nvCxnSpPr>
        <p:spPr>
          <a:xfrm rot="10800000">
            <a:off x="318650" y="2707850"/>
            <a:ext cx="850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36"/>
          <p:cNvCxnSpPr/>
          <p:nvPr/>
        </p:nvCxnSpPr>
        <p:spPr>
          <a:xfrm rot="10800000">
            <a:off x="318650" y="3427000"/>
            <a:ext cx="850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" name="Google Shape;461;p36"/>
          <p:cNvCxnSpPr/>
          <p:nvPr/>
        </p:nvCxnSpPr>
        <p:spPr>
          <a:xfrm rot="10800000">
            <a:off x="318650" y="4199800"/>
            <a:ext cx="850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2" name="Google Shape;462;p36"/>
          <p:cNvSpPr txBox="1"/>
          <p:nvPr/>
        </p:nvSpPr>
        <p:spPr>
          <a:xfrm>
            <a:off x="294525" y="1279850"/>
            <a:ext cx="17019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Happiness</a:t>
            </a:r>
            <a:endParaRPr b="1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Como as pessoas se sentem sobre o produto?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63" name="Google Shape;463;p36"/>
          <p:cNvSpPr txBox="1"/>
          <p:nvPr/>
        </p:nvSpPr>
        <p:spPr>
          <a:xfrm>
            <a:off x="294525" y="2669975"/>
            <a:ext cx="17019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Adoption</a:t>
            </a:r>
            <a:endParaRPr b="1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Conversão de entrantes em usuários ativos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64" name="Google Shape;464;p36"/>
          <p:cNvSpPr txBox="1"/>
          <p:nvPr/>
        </p:nvSpPr>
        <p:spPr>
          <a:xfrm>
            <a:off x="294525" y="1970650"/>
            <a:ext cx="17019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Engagement</a:t>
            </a:r>
            <a:endParaRPr b="1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Frequência de uso e comportamento do uso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65" name="Google Shape;465;p36"/>
          <p:cNvSpPr txBox="1"/>
          <p:nvPr/>
        </p:nvSpPr>
        <p:spPr>
          <a:xfrm>
            <a:off x="294525" y="3482125"/>
            <a:ext cx="17019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Retention</a:t>
            </a:r>
            <a:endParaRPr b="1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Correlação entre usuários ativos e retorno de uso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66" name="Google Shape;466;p36"/>
          <p:cNvSpPr txBox="1"/>
          <p:nvPr/>
        </p:nvSpPr>
        <p:spPr>
          <a:xfrm>
            <a:off x="294525" y="4226575"/>
            <a:ext cx="17019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Task Success</a:t>
            </a:r>
            <a:endParaRPr b="1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Usuários atingem objetivos com facilidade?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RT - Em branco">
  <p:cSld name="BLANK_2_1"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8" name="Google Shape;468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37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H.E.A.R.T.</a:t>
            </a:r>
            <a:endParaRPr b="1" sz="2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70" name="Google Shape;470;p37"/>
          <p:cNvSpPr/>
          <p:nvPr/>
        </p:nvSpPr>
        <p:spPr>
          <a:xfrm>
            <a:off x="221825" y="640350"/>
            <a:ext cx="8700300" cy="43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1" name="Google Shape;471;p37"/>
          <p:cNvCxnSpPr/>
          <p:nvPr/>
        </p:nvCxnSpPr>
        <p:spPr>
          <a:xfrm>
            <a:off x="681915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2" name="Google Shape;472;p37"/>
          <p:cNvSpPr txBox="1"/>
          <p:nvPr/>
        </p:nvSpPr>
        <p:spPr>
          <a:xfrm>
            <a:off x="6923175" y="744450"/>
            <a:ext cx="18726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Metrics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473" name="Google Shape;473;p37"/>
          <p:cNvCxnSpPr/>
          <p:nvPr/>
        </p:nvCxnSpPr>
        <p:spPr>
          <a:xfrm>
            <a:off x="399975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4" name="Google Shape;474;p37"/>
          <p:cNvSpPr txBox="1"/>
          <p:nvPr/>
        </p:nvSpPr>
        <p:spPr>
          <a:xfrm>
            <a:off x="4408575" y="744450"/>
            <a:ext cx="18726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Signals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475" name="Google Shape;475;p37"/>
          <p:cNvCxnSpPr/>
          <p:nvPr/>
        </p:nvCxnSpPr>
        <p:spPr>
          <a:xfrm>
            <a:off x="1842575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6" name="Google Shape;476;p37"/>
          <p:cNvSpPr txBox="1"/>
          <p:nvPr/>
        </p:nvSpPr>
        <p:spPr>
          <a:xfrm>
            <a:off x="1946600" y="744450"/>
            <a:ext cx="18726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Goals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477" name="Google Shape;477;p37"/>
          <p:cNvCxnSpPr/>
          <p:nvPr/>
        </p:nvCxnSpPr>
        <p:spPr>
          <a:xfrm rot="10800000">
            <a:off x="318650" y="1272325"/>
            <a:ext cx="850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8" name="Google Shape;478;p37"/>
          <p:cNvCxnSpPr/>
          <p:nvPr/>
        </p:nvCxnSpPr>
        <p:spPr>
          <a:xfrm rot="10800000">
            <a:off x="318650" y="2000000"/>
            <a:ext cx="850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9" name="Google Shape;479;p37"/>
          <p:cNvCxnSpPr/>
          <p:nvPr/>
        </p:nvCxnSpPr>
        <p:spPr>
          <a:xfrm rot="10800000">
            <a:off x="318650" y="2707850"/>
            <a:ext cx="850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" name="Google Shape;480;p37"/>
          <p:cNvCxnSpPr/>
          <p:nvPr/>
        </p:nvCxnSpPr>
        <p:spPr>
          <a:xfrm rot="10800000">
            <a:off x="318650" y="3427000"/>
            <a:ext cx="850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" name="Google Shape;481;p37"/>
          <p:cNvCxnSpPr/>
          <p:nvPr/>
        </p:nvCxnSpPr>
        <p:spPr>
          <a:xfrm rot="10800000">
            <a:off x="318650" y="4199800"/>
            <a:ext cx="850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2" name="Google Shape;482;p37"/>
          <p:cNvSpPr txBox="1"/>
          <p:nvPr/>
        </p:nvSpPr>
        <p:spPr>
          <a:xfrm>
            <a:off x="294525" y="1279850"/>
            <a:ext cx="17019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Happiness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83" name="Google Shape;483;p37"/>
          <p:cNvSpPr txBox="1"/>
          <p:nvPr/>
        </p:nvSpPr>
        <p:spPr>
          <a:xfrm>
            <a:off x="294525" y="2669975"/>
            <a:ext cx="17019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Adoption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84" name="Google Shape;484;p37"/>
          <p:cNvSpPr txBox="1"/>
          <p:nvPr/>
        </p:nvSpPr>
        <p:spPr>
          <a:xfrm>
            <a:off x="294525" y="1970650"/>
            <a:ext cx="17019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Engagement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85" name="Google Shape;485;p37"/>
          <p:cNvSpPr txBox="1"/>
          <p:nvPr/>
        </p:nvSpPr>
        <p:spPr>
          <a:xfrm>
            <a:off x="294525" y="3482125"/>
            <a:ext cx="17019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Retention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86" name="Google Shape;486;p37"/>
          <p:cNvSpPr txBox="1"/>
          <p:nvPr/>
        </p:nvSpPr>
        <p:spPr>
          <a:xfrm>
            <a:off x="294525" y="4226575"/>
            <a:ext cx="17019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Task Success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 - Guia">
  <p:cSld name="BLANK_1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Google Shape;488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38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ROADMAP DE PRODUTO</a:t>
            </a:r>
            <a:endParaRPr b="1" sz="2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90" name="Google Shape;490;p38"/>
          <p:cNvSpPr/>
          <p:nvPr/>
        </p:nvSpPr>
        <p:spPr>
          <a:xfrm>
            <a:off x="221825" y="640350"/>
            <a:ext cx="8700300" cy="43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1" name="Google Shape;491;p38"/>
          <p:cNvCxnSpPr/>
          <p:nvPr/>
        </p:nvCxnSpPr>
        <p:spPr>
          <a:xfrm>
            <a:off x="310190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2" name="Google Shape;492;p38"/>
          <p:cNvCxnSpPr/>
          <p:nvPr/>
        </p:nvCxnSpPr>
        <p:spPr>
          <a:xfrm>
            <a:off x="605715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3" name="Google Shape;493;p38"/>
          <p:cNvSpPr txBox="1"/>
          <p:nvPr/>
        </p:nvSpPr>
        <p:spPr>
          <a:xfrm>
            <a:off x="416963" y="1313950"/>
            <a:ext cx="2440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Que oportunidades vamos </a:t>
            </a:r>
            <a:r>
              <a:rPr b="1" lang="pt-BR" sz="11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atacar agora ativamente</a:t>
            </a:r>
            <a:r>
              <a:rPr lang="pt-BR" sz="11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?</a:t>
            </a:r>
            <a:endParaRPr sz="11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94" name="Google Shape;494;p38"/>
          <p:cNvSpPr txBox="1"/>
          <p:nvPr/>
        </p:nvSpPr>
        <p:spPr>
          <a:xfrm>
            <a:off x="3338000" y="1313950"/>
            <a:ext cx="2440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Que oportunidades vamos </a:t>
            </a:r>
            <a:r>
              <a:rPr b="1" lang="pt-BR" sz="11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refinar e aprofundar</a:t>
            </a:r>
            <a:r>
              <a:rPr lang="pt-BR" sz="11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?</a:t>
            </a:r>
            <a:endParaRPr sz="11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95" name="Google Shape;495;p38"/>
          <p:cNvSpPr txBox="1"/>
          <p:nvPr/>
        </p:nvSpPr>
        <p:spPr>
          <a:xfrm>
            <a:off x="6248150" y="1313950"/>
            <a:ext cx="2440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Que oportunidades do </a:t>
            </a:r>
            <a:r>
              <a:rPr b="1" lang="pt-BR" sz="11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backlog vamos aprofundar no futuro</a:t>
            </a:r>
            <a:r>
              <a:rPr lang="pt-BR" sz="11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?</a:t>
            </a:r>
            <a:endParaRPr sz="11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96" name="Google Shape;496;p38"/>
          <p:cNvSpPr txBox="1"/>
          <p:nvPr/>
        </p:nvSpPr>
        <p:spPr>
          <a:xfrm>
            <a:off x="459700" y="744450"/>
            <a:ext cx="23916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NOW</a:t>
            </a:r>
            <a:endParaRPr b="1" sz="24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ubik"/>
                <a:ea typeface="Rubik"/>
                <a:cs typeface="Rubik"/>
                <a:sym typeface="Rubik"/>
              </a:rPr>
              <a:t>(agora)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97" name="Google Shape;497;p38"/>
          <p:cNvSpPr txBox="1"/>
          <p:nvPr/>
        </p:nvSpPr>
        <p:spPr>
          <a:xfrm>
            <a:off x="3507950" y="744450"/>
            <a:ext cx="21432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NEXT</a:t>
            </a:r>
            <a:endParaRPr b="1" sz="24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ubik"/>
                <a:ea typeface="Rubik"/>
                <a:cs typeface="Rubik"/>
                <a:sym typeface="Rubik"/>
              </a:rPr>
              <a:t>(próximo)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98" name="Google Shape;498;p38"/>
          <p:cNvSpPr txBox="1"/>
          <p:nvPr/>
        </p:nvSpPr>
        <p:spPr>
          <a:xfrm>
            <a:off x="6542175" y="744450"/>
            <a:ext cx="18726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LATER</a:t>
            </a:r>
            <a:endParaRPr b="1" sz="24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ubik"/>
                <a:ea typeface="Rubik"/>
                <a:cs typeface="Rubik"/>
                <a:sym typeface="Rubik"/>
              </a:rPr>
              <a:t>(depois)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 - Em branco">
  <p:cSld name="BLANK_1_4"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0" name="Google Shape;500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39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ROADMAP DE PRODUTO</a:t>
            </a:r>
            <a:endParaRPr b="1" sz="2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02" name="Google Shape;502;p39"/>
          <p:cNvSpPr/>
          <p:nvPr/>
        </p:nvSpPr>
        <p:spPr>
          <a:xfrm>
            <a:off x="221825" y="640350"/>
            <a:ext cx="8700300" cy="43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39"/>
          <p:cNvSpPr txBox="1"/>
          <p:nvPr/>
        </p:nvSpPr>
        <p:spPr>
          <a:xfrm>
            <a:off x="459700" y="744450"/>
            <a:ext cx="23916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ubik"/>
                <a:ea typeface="Rubik"/>
                <a:cs typeface="Rubik"/>
                <a:sym typeface="Rubik"/>
              </a:rPr>
              <a:t>NOW</a:t>
            </a:r>
            <a:endParaRPr b="1" sz="16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ubik"/>
                <a:ea typeface="Rubik"/>
                <a:cs typeface="Rubik"/>
                <a:sym typeface="Rubik"/>
              </a:rPr>
              <a:t>(agora)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504" name="Google Shape;504;p39"/>
          <p:cNvCxnSpPr/>
          <p:nvPr/>
        </p:nvCxnSpPr>
        <p:spPr>
          <a:xfrm>
            <a:off x="310190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39"/>
          <p:cNvCxnSpPr/>
          <p:nvPr/>
        </p:nvCxnSpPr>
        <p:spPr>
          <a:xfrm>
            <a:off x="605715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6" name="Google Shape;506;p39"/>
          <p:cNvSpPr txBox="1"/>
          <p:nvPr/>
        </p:nvSpPr>
        <p:spPr>
          <a:xfrm>
            <a:off x="3507950" y="744450"/>
            <a:ext cx="21432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ubik"/>
                <a:ea typeface="Rubik"/>
                <a:cs typeface="Rubik"/>
                <a:sym typeface="Rubik"/>
              </a:rPr>
              <a:t>NEXT</a:t>
            </a:r>
            <a:endParaRPr b="1" sz="16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ubik"/>
                <a:ea typeface="Rubik"/>
                <a:cs typeface="Rubik"/>
                <a:sym typeface="Rubik"/>
              </a:rPr>
              <a:t>(próximo)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07" name="Google Shape;507;p39"/>
          <p:cNvSpPr txBox="1"/>
          <p:nvPr/>
        </p:nvSpPr>
        <p:spPr>
          <a:xfrm>
            <a:off x="6542175" y="744450"/>
            <a:ext cx="18726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ubik"/>
                <a:ea typeface="Rubik"/>
                <a:cs typeface="Rubik"/>
                <a:sym typeface="Rubik"/>
              </a:rPr>
              <a:t>LATER</a:t>
            </a:r>
            <a:endParaRPr b="1" sz="16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ubik"/>
                <a:ea typeface="Rubik"/>
                <a:cs typeface="Rubik"/>
                <a:sym typeface="Rubik"/>
              </a:rPr>
              <a:t>(depois)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 Roadmap - Guia">
  <p:cSld name="BLANK_1_5"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9" name="Google Shape;509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40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GO PRODUCT ROADMAP</a:t>
            </a:r>
            <a:endParaRPr b="1" sz="2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11" name="Google Shape;511;p40"/>
          <p:cNvSpPr/>
          <p:nvPr/>
        </p:nvSpPr>
        <p:spPr>
          <a:xfrm>
            <a:off x="221825" y="640350"/>
            <a:ext cx="8700300" cy="43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2" name="Google Shape;512;p40"/>
          <p:cNvCxnSpPr/>
          <p:nvPr/>
        </p:nvCxnSpPr>
        <p:spPr>
          <a:xfrm>
            <a:off x="226370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3" name="Google Shape;513;p40"/>
          <p:cNvCxnSpPr/>
          <p:nvPr/>
        </p:nvCxnSpPr>
        <p:spPr>
          <a:xfrm>
            <a:off x="354255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4" name="Google Shape;514;p40"/>
          <p:cNvSpPr txBox="1"/>
          <p:nvPr/>
        </p:nvSpPr>
        <p:spPr>
          <a:xfrm>
            <a:off x="307300" y="744450"/>
            <a:ext cx="18720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Rubik"/>
                <a:ea typeface="Rubik"/>
                <a:cs typeface="Rubik"/>
                <a:sym typeface="Rubik"/>
              </a:rPr>
              <a:t>DATA</a:t>
            </a:r>
            <a:endParaRPr b="1" sz="20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ubik"/>
                <a:ea typeface="Rubik"/>
                <a:cs typeface="Rubik"/>
                <a:sym typeface="Rubik"/>
              </a:rPr>
              <a:t>Data de lançamento ou prazos</a:t>
            </a:r>
            <a:endParaRPr sz="11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15" name="Google Shape;515;p40"/>
          <p:cNvSpPr txBox="1"/>
          <p:nvPr/>
        </p:nvSpPr>
        <p:spPr>
          <a:xfrm>
            <a:off x="3769400" y="302075"/>
            <a:ext cx="18723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ubik"/>
                <a:ea typeface="Rubik"/>
                <a:cs typeface="Rubik"/>
                <a:sym typeface="Rubik"/>
              </a:rPr>
              <a:t>romanpichler.com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16" name="Google Shape;516;p40"/>
          <p:cNvSpPr txBox="1"/>
          <p:nvPr/>
        </p:nvSpPr>
        <p:spPr>
          <a:xfrm>
            <a:off x="307300" y="1582650"/>
            <a:ext cx="18720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Rubik"/>
                <a:ea typeface="Rubik"/>
                <a:cs typeface="Rubik"/>
                <a:sym typeface="Rubik"/>
              </a:rPr>
              <a:t>NOME</a:t>
            </a:r>
            <a:endParaRPr b="1" sz="20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ubik"/>
                <a:ea typeface="Rubik"/>
                <a:cs typeface="Rubik"/>
                <a:sym typeface="Rubik"/>
              </a:rPr>
              <a:t>Nome da nova versão do produto ou do release</a:t>
            </a:r>
            <a:endParaRPr sz="11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17" name="Google Shape;517;p40"/>
          <p:cNvSpPr txBox="1"/>
          <p:nvPr/>
        </p:nvSpPr>
        <p:spPr>
          <a:xfrm>
            <a:off x="307300" y="2437875"/>
            <a:ext cx="18720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Rubik"/>
                <a:ea typeface="Rubik"/>
                <a:cs typeface="Rubik"/>
                <a:sym typeface="Rubik"/>
              </a:rPr>
              <a:t>META</a:t>
            </a:r>
            <a:endParaRPr b="1" sz="20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ubik"/>
                <a:ea typeface="Rubik"/>
                <a:cs typeface="Rubik"/>
                <a:sym typeface="Rubik"/>
              </a:rPr>
              <a:t>Razão para criar uma nova versão</a:t>
            </a:r>
            <a:endParaRPr sz="11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18" name="Google Shape;518;p40"/>
          <p:cNvSpPr txBox="1"/>
          <p:nvPr/>
        </p:nvSpPr>
        <p:spPr>
          <a:xfrm>
            <a:off x="307300" y="3267100"/>
            <a:ext cx="18723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Rubik"/>
                <a:ea typeface="Rubik"/>
                <a:cs typeface="Rubik"/>
                <a:sym typeface="Rubik"/>
              </a:rPr>
              <a:t>FEATURES</a:t>
            </a:r>
            <a:endParaRPr b="1" sz="20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ubik"/>
                <a:ea typeface="Rubik"/>
                <a:cs typeface="Rubik"/>
                <a:sym typeface="Rubik"/>
              </a:rPr>
              <a:t>Funcionalidades em alto nível para cumprir a meta</a:t>
            </a:r>
            <a:endParaRPr sz="11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519" name="Google Shape;519;p40"/>
          <p:cNvCxnSpPr/>
          <p:nvPr/>
        </p:nvCxnSpPr>
        <p:spPr>
          <a:xfrm rot="10800000">
            <a:off x="318650" y="1537200"/>
            <a:ext cx="850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0" name="Google Shape;520;p40"/>
          <p:cNvCxnSpPr/>
          <p:nvPr/>
        </p:nvCxnSpPr>
        <p:spPr>
          <a:xfrm rot="10800000">
            <a:off x="318650" y="2358525"/>
            <a:ext cx="850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1" name="Google Shape;521;p40"/>
          <p:cNvCxnSpPr/>
          <p:nvPr/>
        </p:nvCxnSpPr>
        <p:spPr>
          <a:xfrm rot="10800000">
            <a:off x="318650" y="3189000"/>
            <a:ext cx="850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2" name="Google Shape;522;p40"/>
          <p:cNvCxnSpPr/>
          <p:nvPr/>
        </p:nvCxnSpPr>
        <p:spPr>
          <a:xfrm rot="10800000">
            <a:off x="318650" y="4103400"/>
            <a:ext cx="850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3" name="Google Shape;523;p40"/>
          <p:cNvSpPr txBox="1"/>
          <p:nvPr/>
        </p:nvSpPr>
        <p:spPr>
          <a:xfrm>
            <a:off x="307300" y="4212425"/>
            <a:ext cx="18723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Rubik"/>
                <a:ea typeface="Rubik"/>
                <a:cs typeface="Rubik"/>
                <a:sym typeface="Rubik"/>
              </a:rPr>
              <a:t>MÉTRICAS</a:t>
            </a:r>
            <a:endParaRPr b="1" sz="20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ubik"/>
                <a:ea typeface="Rubik"/>
                <a:cs typeface="Rubik"/>
                <a:sym typeface="Rubik"/>
              </a:rPr>
              <a:t>Métricas e KPIs que indicam meta atingida</a:t>
            </a:r>
            <a:endParaRPr sz="11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524" name="Google Shape;524;p40"/>
          <p:cNvCxnSpPr/>
          <p:nvPr/>
        </p:nvCxnSpPr>
        <p:spPr>
          <a:xfrm>
            <a:off x="491415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5" name="Google Shape;525;p40"/>
          <p:cNvCxnSpPr/>
          <p:nvPr/>
        </p:nvCxnSpPr>
        <p:spPr>
          <a:xfrm>
            <a:off x="620955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6" name="Google Shape;526;p40"/>
          <p:cNvCxnSpPr/>
          <p:nvPr/>
        </p:nvCxnSpPr>
        <p:spPr>
          <a:xfrm>
            <a:off x="758115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_3">
    <p:bg>
      <p:bgPr>
        <a:solidFill>
          <a:srgbClr val="000000"/>
        </a:solidFill>
      </p:bgPr>
    </p:bg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1"/>
          <p:cNvSpPr/>
          <p:nvPr/>
        </p:nvSpPr>
        <p:spPr>
          <a:xfrm>
            <a:off x="-16481" y="1826925"/>
            <a:ext cx="159900" cy="3356100"/>
          </a:xfrm>
          <a:prstGeom prst="rect">
            <a:avLst/>
          </a:prstGeom>
          <a:gradFill>
            <a:gsLst>
              <a:gs pos="0">
                <a:srgbClr val="67F714"/>
              </a:gs>
              <a:gs pos="100000">
                <a:srgbClr val="0BCAE3"/>
              </a:gs>
            </a:gsLst>
            <a:lin ang="16200038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29" name="Google Shape;529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484" y="146802"/>
            <a:ext cx="547758" cy="547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pa da Jornada - Guia">
  <p:cSld name="CUSTOM_3"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2"/>
          <p:cNvSpPr/>
          <p:nvPr/>
        </p:nvSpPr>
        <p:spPr>
          <a:xfrm>
            <a:off x="221825" y="640350"/>
            <a:ext cx="8700300" cy="43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2" name="Google Shape;532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42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MAPA DA JORNADA</a:t>
            </a:r>
            <a:endParaRPr b="1" sz="18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534" name="Google Shape;534;p42"/>
          <p:cNvCxnSpPr/>
          <p:nvPr/>
        </p:nvCxnSpPr>
        <p:spPr>
          <a:xfrm rot="10800000">
            <a:off x="295200" y="1123250"/>
            <a:ext cx="8535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35" name="Google Shape;535;p42"/>
          <p:cNvGrpSpPr/>
          <p:nvPr/>
        </p:nvGrpSpPr>
        <p:grpSpPr>
          <a:xfrm>
            <a:off x="1596850" y="713900"/>
            <a:ext cx="1119125" cy="4158900"/>
            <a:chOff x="1825450" y="713900"/>
            <a:chExt cx="1119125" cy="4158900"/>
          </a:xfrm>
        </p:grpSpPr>
        <p:cxnSp>
          <p:nvCxnSpPr>
            <p:cNvPr id="536" name="Google Shape;536;p42"/>
            <p:cNvCxnSpPr/>
            <p:nvPr/>
          </p:nvCxnSpPr>
          <p:spPr>
            <a:xfrm rot="10800000">
              <a:off x="1825450" y="713900"/>
              <a:ext cx="0" cy="415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37" name="Google Shape;537;p42"/>
            <p:cNvSpPr txBox="1"/>
            <p:nvPr/>
          </p:nvSpPr>
          <p:spPr>
            <a:xfrm>
              <a:off x="1854075" y="726975"/>
              <a:ext cx="1090500" cy="32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latin typeface="Rubik"/>
                  <a:ea typeface="Rubik"/>
                  <a:cs typeface="Rubik"/>
                  <a:sym typeface="Rubik"/>
                </a:rPr>
                <a:t>ANTES</a:t>
              </a:r>
              <a:endParaRPr sz="900"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sp>
        <p:nvSpPr>
          <p:cNvPr id="538" name="Google Shape;538;p42"/>
          <p:cNvSpPr txBox="1"/>
          <p:nvPr/>
        </p:nvSpPr>
        <p:spPr>
          <a:xfrm>
            <a:off x="277675" y="1199450"/>
            <a:ext cx="16239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Etapas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39" name="Google Shape;539;p42"/>
          <p:cNvSpPr txBox="1"/>
          <p:nvPr/>
        </p:nvSpPr>
        <p:spPr>
          <a:xfrm>
            <a:off x="277675" y="1732850"/>
            <a:ext cx="16239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Objetivos da persona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40" name="Google Shape;540;p42"/>
          <p:cNvSpPr txBox="1"/>
          <p:nvPr/>
        </p:nvSpPr>
        <p:spPr>
          <a:xfrm>
            <a:off x="277675" y="2342450"/>
            <a:ext cx="13467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Ponto de contato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41" name="Google Shape;541;p42"/>
          <p:cNvSpPr txBox="1"/>
          <p:nvPr/>
        </p:nvSpPr>
        <p:spPr>
          <a:xfrm>
            <a:off x="277675" y="3561650"/>
            <a:ext cx="10905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Emoções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42" name="Google Shape;542;p42"/>
          <p:cNvSpPr txBox="1"/>
          <p:nvPr/>
        </p:nvSpPr>
        <p:spPr>
          <a:xfrm>
            <a:off x="277675" y="3942650"/>
            <a:ext cx="15636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Oportunidades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543" name="Google Shape;543;p42"/>
          <p:cNvCxnSpPr/>
          <p:nvPr/>
        </p:nvCxnSpPr>
        <p:spPr>
          <a:xfrm rot="10800000">
            <a:off x="295200" y="3942650"/>
            <a:ext cx="8535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4" name="Google Shape;544;p42"/>
          <p:cNvCxnSpPr/>
          <p:nvPr/>
        </p:nvCxnSpPr>
        <p:spPr>
          <a:xfrm rot="10800000">
            <a:off x="295200" y="1732850"/>
            <a:ext cx="8535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5" name="Google Shape;545;p42"/>
          <p:cNvCxnSpPr/>
          <p:nvPr/>
        </p:nvCxnSpPr>
        <p:spPr>
          <a:xfrm rot="10800000">
            <a:off x="295200" y="2342450"/>
            <a:ext cx="8535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6" name="Google Shape;546;p42"/>
          <p:cNvCxnSpPr/>
          <p:nvPr/>
        </p:nvCxnSpPr>
        <p:spPr>
          <a:xfrm rot="10800000">
            <a:off x="295200" y="3561650"/>
            <a:ext cx="8535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47" name="Google Shape;547;p42"/>
          <p:cNvGrpSpPr/>
          <p:nvPr/>
        </p:nvGrpSpPr>
        <p:grpSpPr>
          <a:xfrm>
            <a:off x="3501850" y="713900"/>
            <a:ext cx="1119125" cy="4158900"/>
            <a:chOff x="3501850" y="713900"/>
            <a:chExt cx="1119125" cy="4158900"/>
          </a:xfrm>
        </p:grpSpPr>
        <p:sp>
          <p:nvSpPr>
            <p:cNvPr id="548" name="Google Shape;548;p42"/>
            <p:cNvSpPr txBox="1"/>
            <p:nvPr/>
          </p:nvSpPr>
          <p:spPr>
            <a:xfrm>
              <a:off x="3530475" y="726975"/>
              <a:ext cx="1090500" cy="32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latin typeface="Rubik"/>
                  <a:ea typeface="Rubik"/>
                  <a:cs typeface="Rubik"/>
                  <a:sym typeface="Rubik"/>
                </a:rPr>
                <a:t>DURANTE</a:t>
              </a:r>
              <a:endParaRPr sz="900"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549" name="Google Shape;549;p42"/>
            <p:cNvCxnSpPr/>
            <p:nvPr/>
          </p:nvCxnSpPr>
          <p:spPr>
            <a:xfrm rot="10800000">
              <a:off x="3501850" y="713900"/>
              <a:ext cx="0" cy="415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50" name="Google Shape;550;p42"/>
          <p:cNvGrpSpPr/>
          <p:nvPr/>
        </p:nvGrpSpPr>
        <p:grpSpPr>
          <a:xfrm>
            <a:off x="6930850" y="713900"/>
            <a:ext cx="1106100" cy="4158900"/>
            <a:chOff x="5635450" y="713900"/>
            <a:chExt cx="1106100" cy="4158900"/>
          </a:xfrm>
        </p:grpSpPr>
        <p:sp>
          <p:nvSpPr>
            <p:cNvPr id="551" name="Google Shape;551;p42"/>
            <p:cNvSpPr txBox="1"/>
            <p:nvPr/>
          </p:nvSpPr>
          <p:spPr>
            <a:xfrm>
              <a:off x="5651050" y="726975"/>
              <a:ext cx="1090500" cy="32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latin typeface="Rubik"/>
                  <a:ea typeface="Rubik"/>
                  <a:cs typeface="Rubik"/>
                  <a:sym typeface="Rubik"/>
                </a:rPr>
                <a:t>DEPOIS</a:t>
              </a:r>
              <a:endParaRPr sz="900"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552" name="Google Shape;552;p42"/>
            <p:cNvCxnSpPr/>
            <p:nvPr/>
          </p:nvCxnSpPr>
          <p:spPr>
            <a:xfrm rot="10800000">
              <a:off x="5635450" y="713900"/>
              <a:ext cx="0" cy="415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53" name="Google Shape;553;p42"/>
          <p:cNvSpPr txBox="1"/>
          <p:nvPr/>
        </p:nvSpPr>
        <p:spPr>
          <a:xfrm>
            <a:off x="1624375" y="1112150"/>
            <a:ext cx="18057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ubik"/>
                <a:ea typeface="Rubik"/>
                <a:cs typeface="Rubik"/>
                <a:sym typeface="Rubik"/>
              </a:rPr>
              <a:t>Quais são as etapas que acontecem antes da pessoa interagir com a solução?</a:t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54" name="Google Shape;554;p42"/>
          <p:cNvSpPr txBox="1"/>
          <p:nvPr/>
        </p:nvSpPr>
        <p:spPr>
          <a:xfrm>
            <a:off x="1624375" y="1721750"/>
            <a:ext cx="18057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ubik"/>
                <a:ea typeface="Rubik"/>
                <a:cs typeface="Rubik"/>
                <a:sym typeface="Rubik"/>
              </a:rPr>
              <a:t>Quais são os objetivos ou tarefas da pessoa em cada etapa?</a:t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55" name="Google Shape;555;p42"/>
          <p:cNvSpPr txBox="1"/>
          <p:nvPr/>
        </p:nvSpPr>
        <p:spPr>
          <a:xfrm>
            <a:off x="1624375" y="2344900"/>
            <a:ext cx="18057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ubik"/>
                <a:ea typeface="Rubik"/>
                <a:cs typeface="Rubik"/>
                <a:sym typeface="Rubik"/>
              </a:rPr>
              <a:t>Com quais pontos de contato ela interage em cada etapa (pessoas, lugares, interfaces, comunicações,  serviços)</a:t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56" name="Google Shape;556;p42"/>
          <p:cNvSpPr txBox="1"/>
          <p:nvPr/>
        </p:nvSpPr>
        <p:spPr>
          <a:xfrm>
            <a:off x="1624375" y="3520750"/>
            <a:ext cx="18057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ubik"/>
                <a:ea typeface="Rubik"/>
                <a:cs typeface="Rubik"/>
                <a:sym typeface="Rubik"/>
              </a:rPr>
              <a:t>Como se sente? Qual é o humor dela em cada etapa?</a:t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57" name="Google Shape;557;p42"/>
          <p:cNvSpPr txBox="1"/>
          <p:nvPr/>
        </p:nvSpPr>
        <p:spPr>
          <a:xfrm>
            <a:off x="1624375" y="4005775"/>
            <a:ext cx="18057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ubik"/>
                <a:ea typeface="Rubik"/>
                <a:cs typeface="Rubik"/>
                <a:sym typeface="Rubik"/>
              </a:rPr>
              <a:t>Que problemas/tarefas podem ser resolvidos por sua solução  nestas etapas?</a:t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58" name="Google Shape;558;p42"/>
          <p:cNvSpPr txBox="1"/>
          <p:nvPr/>
        </p:nvSpPr>
        <p:spPr>
          <a:xfrm>
            <a:off x="3508050" y="1112150"/>
            <a:ext cx="18057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ubik"/>
                <a:ea typeface="Rubik"/>
                <a:cs typeface="Rubik"/>
                <a:sym typeface="Rubik"/>
              </a:rPr>
              <a:t>Quais são as etapas que acontecem durante da pessoa interagir com a solução?</a:t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59" name="Google Shape;559;p42"/>
          <p:cNvSpPr txBox="1"/>
          <p:nvPr/>
        </p:nvSpPr>
        <p:spPr>
          <a:xfrm>
            <a:off x="6972125" y="1112150"/>
            <a:ext cx="18057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ubik"/>
                <a:ea typeface="Rubik"/>
                <a:cs typeface="Rubik"/>
                <a:sym typeface="Rubik"/>
              </a:rPr>
              <a:t>Quais são as etapas que acontecem depois da pessoa interagir com a solução?</a:t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60" name="Google Shape;560;p42"/>
          <p:cNvSpPr txBox="1"/>
          <p:nvPr/>
        </p:nvSpPr>
        <p:spPr>
          <a:xfrm>
            <a:off x="3529375" y="1721750"/>
            <a:ext cx="18057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ubik"/>
                <a:ea typeface="Rubik"/>
                <a:cs typeface="Rubik"/>
                <a:sym typeface="Rubik"/>
              </a:rPr>
              <a:t>Quais são os objetivos ou tarefas da pessoa em cada etapa?</a:t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61" name="Google Shape;561;p42"/>
          <p:cNvSpPr txBox="1"/>
          <p:nvPr/>
        </p:nvSpPr>
        <p:spPr>
          <a:xfrm>
            <a:off x="3529375" y="2344900"/>
            <a:ext cx="18057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ubik"/>
                <a:ea typeface="Rubik"/>
                <a:cs typeface="Rubik"/>
                <a:sym typeface="Rubik"/>
              </a:rPr>
              <a:t>Com quais pontos de contato ela interage em cada etapa (pessoas, lugares, interfaces, comunicações,  serviços)</a:t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62" name="Google Shape;562;p42"/>
          <p:cNvSpPr txBox="1"/>
          <p:nvPr/>
        </p:nvSpPr>
        <p:spPr>
          <a:xfrm>
            <a:off x="3529375" y="3520750"/>
            <a:ext cx="18057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Como se sente? Qual é o humor dela em cada etapa?</a:t>
            </a:r>
            <a:endParaRPr sz="9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63" name="Google Shape;563;p42"/>
          <p:cNvSpPr txBox="1"/>
          <p:nvPr/>
        </p:nvSpPr>
        <p:spPr>
          <a:xfrm>
            <a:off x="3529375" y="4005775"/>
            <a:ext cx="18057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ubik"/>
                <a:ea typeface="Rubik"/>
                <a:cs typeface="Rubik"/>
                <a:sym typeface="Rubik"/>
              </a:rPr>
              <a:t>Que problemas/tarefas podem ser resolvidos por sua solução  nestas etapas?</a:t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64" name="Google Shape;564;p42"/>
          <p:cNvSpPr txBox="1"/>
          <p:nvPr/>
        </p:nvSpPr>
        <p:spPr>
          <a:xfrm>
            <a:off x="6958375" y="1721750"/>
            <a:ext cx="18057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ubik"/>
                <a:ea typeface="Rubik"/>
                <a:cs typeface="Rubik"/>
                <a:sym typeface="Rubik"/>
              </a:rPr>
              <a:t>Quais são os objetivos ou tarefas da pessoa em cada etapa?</a:t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65" name="Google Shape;565;p42"/>
          <p:cNvSpPr txBox="1"/>
          <p:nvPr/>
        </p:nvSpPr>
        <p:spPr>
          <a:xfrm>
            <a:off x="6958375" y="2344900"/>
            <a:ext cx="18057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ubik"/>
                <a:ea typeface="Rubik"/>
                <a:cs typeface="Rubik"/>
                <a:sym typeface="Rubik"/>
              </a:rPr>
              <a:t>Com quais pontos de contato ela interage em cada etapa (pessoas, lugares, interfaces, comunicações,  serviços)</a:t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66" name="Google Shape;566;p42"/>
          <p:cNvSpPr txBox="1"/>
          <p:nvPr/>
        </p:nvSpPr>
        <p:spPr>
          <a:xfrm>
            <a:off x="6958375" y="3520750"/>
            <a:ext cx="18057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Como se sente? Qual é o humor dela em cada etapa?</a:t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67" name="Google Shape;567;p42"/>
          <p:cNvSpPr txBox="1"/>
          <p:nvPr/>
        </p:nvSpPr>
        <p:spPr>
          <a:xfrm>
            <a:off x="6958375" y="4005775"/>
            <a:ext cx="18057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ubik"/>
                <a:ea typeface="Rubik"/>
                <a:cs typeface="Rubik"/>
                <a:sym typeface="Rubik"/>
              </a:rPr>
              <a:t>Que problemas/tarefas podem ser resolvidos por sua solução  nestas etapas?</a:t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pa da Jornada - Em branco">
  <p:cSld name="CUSTOM_4"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3"/>
          <p:cNvSpPr/>
          <p:nvPr/>
        </p:nvSpPr>
        <p:spPr>
          <a:xfrm>
            <a:off x="221825" y="640350"/>
            <a:ext cx="8700300" cy="43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0" name="Google Shape;570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43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MAPA DA JORNADA</a:t>
            </a:r>
            <a:endParaRPr b="1" sz="18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572" name="Google Shape;572;p43"/>
          <p:cNvCxnSpPr/>
          <p:nvPr/>
        </p:nvCxnSpPr>
        <p:spPr>
          <a:xfrm rot="10800000">
            <a:off x="295200" y="1123250"/>
            <a:ext cx="8535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73" name="Google Shape;573;p43"/>
          <p:cNvGrpSpPr/>
          <p:nvPr/>
        </p:nvGrpSpPr>
        <p:grpSpPr>
          <a:xfrm>
            <a:off x="1596850" y="713900"/>
            <a:ext cx="1119125" cy="4158900"/>
            <a:chOff x="1825450" y="713900"/>
            <a:chExt cx="1119125" cy="4158900"/>
          </a:xfrm>
        </p:grpSpPr>
        <p:cxnSp>
          <p:nvCxnSpPr>
            <p:cNvPr id="574" name="Google Shape;574;p43"/>
            <p:cNvCxnSpPr/>
            <p:nvPr/>
          </p:nvCxnSpPr>
          <p:spPr>
            <a:xfrm rot="10800000">
              <a:off x="1825450" y="713900"/>
              <a:ext cx="0" cy="415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75" name="Google Shape;575;p43"/>
            <p:cNvSpPr txBox="1"/>
            <p:nvPr/>
          </p:nvSpPr>
          <p:spPr>
            <a:xfrm>
              <a:off x="1854075" y="726975"/>
              <a:ext cx="1090500" cy="32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latin typeface="Rubik"/>
                  <a:ea typeface="Rubik"/>
                  <a:cs typeface="Rubik"/>
                  <a:sym typeface="Rubik"/>
                </a:rPr>
                <a:t>ANTES</a:t>
              </a:r>
              <a:endParaRPr sz="900"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sp>
        <p:nvSpPr>
          <p:cNvPr id="576" name="Google Shape;576;p43"/>
          <p:cNvSpPr txBox="1"/>
          <p:nvPr/>
        </p:nvSpPr>
        <p:spPr>
          <a:xfrm>
            <a:off x="277675" y="1199450"/>
            <a:ext cx="16239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Etapas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77" name="Google Shape;577;p43"/>
          <p:cNvSpPr txBox="1"/>
          <p:nvPr/>
        </p:nvSpPr>
        <p:spPr>
          <a:xfrm>
            <a:off x="277675" y="1732850"/>
            <a:ext cx="16239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Objetivos da persona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78" name="Google Shape;578;p43"/>
          <p:cNvSpPr txBox="1"/>
          <p:nvPr/>
        </p:nvSpPr>
        <p:spPr>
          <a:xfrm>
            <a:off x="277675" y="2342450"/>
            <a:ext cx="13467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Ponto de contato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79" name="Google Shape;579;p43"/>
          <p:cNvSpPr txBox="1"/>
          <p:nvPr/>
        </p:nvSpPr>
        <p:spPr>
          <a:xfrm>
            <a:off x="277675" y="3561650"/>
            <a:ext cx="10905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Emoções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80" name="Google Shape;580;p43"/>
          <p:cNvSpPr txBox="1"/>
          <p:nvPr/>
        </p:nvSpPr>
        <p:spPr>
          <a:xfrm>
            <a:off x="277675" y="3942650"/>
            <a:ext cx="15636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Oportunidades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581" name="Google Shape;581;p43"/>
          <p:cNvCxnSpPr/>
          <p:nvPr/>
        </p:nvCxnSpPr>
        <p:spPr>
          <a:xfrm rot="10800000">
            <a:off x="295200" y="3942650"/>
            <a:ext cx="8535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2" name="Google Shape;582;p43"/>
          <p:cNvCxnSpPr/>
          <p:nvPr/>
        </p:nvCxnSpPr>
        <p:spPr>
          <a:xfrm rot="10800000">
            <a:off x="295200" y="1732850"/>
            <a:ext cx="8535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3" name="Google Shape;583;p43"/>
          <p:cNvCxnSpPr/>
          <p:nvPr/>
        </p:nvCxnSpPr>
        <p:spPr>
          <a:xfrm rot="10800000">
            <a:off x="295200" y="2342450"/>
            <a:ext cx="8535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43"/>
          <p:cNvCxnSpPr/>
          <p:nvPr/>
        </p:nvCxnSpPr>
        <p:spPr>
          <a:xfrm rot="10800000">
            <a:off x="295200" y="3561650"/>
            <a:ext cx="8535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1" showMasterSp="0">
  <p:cSld name="Title &amp; Subtitle copy">
    <p:bg>
      <p:bgPr>
        <a:noFill/>
      </p:bgPr>
    </p:bg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topersona - Guia">
  <p:cSld name="TITLE_1"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5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8" name="Google Shape;588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45"/>
          <p:cNvSpPr/>
          <p:nvPr/>
        </p:nvSpPr>
        <p:spPr>
          <a:xfrm>
            <a:off x="221825" y="640350"/>
            <a:ext cx="8700300" cy="43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45"/>
          <p:cNvSpPr txBox="1"/>
          <p:nvPr/>
        </p:nvSpPr>
        <p:spPr>
          <a:xfrm>
            <a:off x="370300" y="744450"/>
            <a:ext cx="27993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Nome e imagem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591" name="Google Shape;591;p45"/>
          <p:cNvCxnSpPr/>
          <p:nvPr/>
        </p:nvCxnSpPr>
        <p:spPr>
          <a:xfrm>
            <a:off x="439730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2" name="Google Shape;592;p45"/>
          <p:cNvCxnSpPr/>
          <p:nvPr/>
        </p:nvCxnSpPr>
        <p:spPr>
          <a:xfrm rot="10800000">
            <a:off x="294100" y="2826150"/>
            <a:ext cx="8549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3" name="Google Shape;593;p45"/>
          <p:cNvSpPr txBox="1"/>
          <p:nvPr/>
        </p:nvSpPr>
        <p:spPr>
          <a:xfrm>
            <a:off x="370300" y="1161550"/>
            <a:ext cx="13335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ubik"/>
                <a:ea typeface="Rubik"/>
                <a:cs typeface="Rubik"/>
                <a:sym typeface="Rubik"/>
              </a:rPr>
              <a:t>Coloque um nome e faça um desenho dessa persona. Se preferir pegue uma foto na internet.</a:t>
            </a:r>
            <a:endParaRPr sz="11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94" name="Google Shape;594;p45"/>
          <p:cNvSpPr txBox="1"/>
          <p:nvPr/>
        </p:nvSpPr>
        <p:spPr>
          <a:xfrm>
            <a:off x="4600150" y="744450"/>
            <a:ext cx="29232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Comportamentos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95" name="Google Shape;595;p45"/>
          <p:cNvSpPr txBox="1"/>
          <p:nvPr/>
        </p:nvSpPr>
        <p:spPr>
          <a:xfrm>
            <a:off x="4600150" y="1161550"/>
            <a:ext cx="13335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ubik"/>
                <a:ea typeface="Rubik"/>
                <a:cs typeface="Rubik"/>
                <a:sym typeface="Rubik"/>
              </a:rPr>
              <a:t>Como ela se comporta geralmente. Como ela se relaciona com o tema. Quais são as suas crenças.</a:t>
            </a:r>
            <a:endParaRPr sz="11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96" name="Google Shape;596;p45"/>
          <p:cNvSpPr txBox="1"/>
          <p:nvPr/>
        </p:nvSpPr>
        <p:spPr>
          <a:xfrm>
            <a:off x="370300" y="2921400"/>
            <a:ext cx="37128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Dados demográficos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97" name="Google Shape;597;p45"/>
          <p:cNvSpPr txBox="1"/>
          <p:nvPr/>
        </p:nvSpPr>
        <p:spPr>
          <a:xfrm>
            <a:off x="370300" y="3338500"/>
            <a:ext cx="11973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ubik"/>
                <a:ea typeface="Rubik"/>
                <a:cs typeface="Rubik"/>
                <a:sym typeface="Rubik"/>
              </a:rPr>
              <a:t>Cite alguns dados como idade, sexo, onde ela mora, onde trabalha, formação técnica, renda média.</a:t>
            </a:r>
            <a:endParaRPr sz="11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98" name="Google Shape;598;p45"/>
          <p:cNvSpPr txBox="1"/>
          <p:nvPr/>
        </p:nvSpPr>
        <p:spPr>
          <a:xfrm>
            <a:off x="4600150" y="2921400"/>
            <a:ext cx="39384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Necessidades/Metas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99" name="Google Shape;599;p45"/>
          <p:cNvSpPr txBox="1"/>
          <p:nvPr/>
        </p:nvSpPr>
        <p:spPr>
          <a:xfrm>
            <a:off x="4600150" y="3338500"/>
            <a:ext cx="13071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ubik"/>
                <a:ea typeface="Rubik"/>
                <a:cs typeface="Rubik"/>
                <a:sym typeface="Rubik"/>
              </a:rPr>
              <a:t>Quais são as necessidades, metas e objetivos da persona com o tema ou na vida.</a:t>
            </a:r>
            <a:endParaRPr sz="11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00" name="Google Shape;600;p45"/>
          <p:cNvSpPr/>
          <p:nvPr/>
        </p:nvSpPr>
        <p:spPr>
          <a:xfrm>
            <a:off x="204450" y="181750"/>
            <a:ext cx="352200" cy="38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45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PROTO-PERSONA</a:t>
            </a:r>
            <a:endParaRPr b="1" sz="2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topersona - Em branco">
  <p:cSld name="TITLE_1_1"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46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4" name="Google Shape;604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46"/>
          <p:cNvSpPr/>
          <p:nvPr/>
        </p:nvSpPr>
        <p:spPr>
          <a:xfrm>
            <a:off x="221825" y="640350"/>
            <a:ext cx="8700300" cy="43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46"/>
          <p:cNvSpPr txBox="1"/>
          <p:nvPr/>
        </p:nvSpPr>
        <p:spPr>
          <a:xfrm>
            <a:off x="370300" y="744450"/>
            <a:ext cx="27993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Nome e imagem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607" name="Google Shape;607;p46"/>
          <p:cNvCxnSpPr/>
          <p:nvPr/>
        </p:nvCxnSpPr>
        <p:spPr>
          <a:xfrm>
            <a:off x="439730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8" name="Google Shape;608;p46"/>
          <p:cNvCxnSpPr/>
          <p:nvPr/>
        </p:nvCxnSpPr>
        <p:spPr>
          <a:xfrm rot="10800000">
            <a:off x="294100" y="2826150"/>
            <a:ext cx="8549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9" name="Google Shape;609;p46"/>
          <p:cNvSpPr txBox="1"/>
          <p:nvPr/>
        </p:nvSpPr>
        <p:spPr>
          <a:xfrm>
            <a:off x="4600150" y="744450"/>
            <a:ext cx="29232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Comportamentos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10" name="Google Shape;610;p46"/>
          <p:cNvSpPr txBox="1"/>
          <p:nvPr/>
        </p:nvSpPr>
        <p:spPr>
          <a:xfrm>
            <a:off x="370300" y="2921400"/>
            <a:ext cx="37128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Dados demográficos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11" name="Google Shape;611;p46"/>
          <p:cNvSpPr txBox="1"/>
          <p:nvPr/>
        </p:nvSpPr>
        <p:spPr>
          <a:xfrm>
            <a:off x="4600150" y="2921400"/>
            <a:ext cx="39384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Necessidades/Metas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12" name="Google Shape;612;p46"/>
          <p:cNvSpPr/>
          <p:nvPr/>
        </p:nvSpPr>
        <p:spPr>
          <a:xfrm>
            <a:off x="204450" y="181750"/>
            <a:ext cx="352200" cy="38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46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PROTO-PERSONA</a:t>
            </a:r>
            <a:endParaRPr b="1" sz="2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anco - Capa - Título">
  <p:cSld name="TITLE_2"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7"/>
          <p:cNvSpPr/>
          <p:nvPr/>
        </p:nvSpPr>
        <p:spPr>
          <a:xfrm>
            <a:off x="243175" y="1868426"/>
            <a:ext cx="116100" cy="1342200"/>
          </a:xfrm>
          <a:prstGeom prst="rect">
            <a:avLst/>
          </a:prstGeom>
          <a:gradFill>
            <a:gsLst>
              <a:gs pos="0">
                <a:srgbClr val="67F714"/>
              </a:gs>
              <a:gs pos="100000">
                <a:srgbClr val="0BCAE3"/>
              </a:gs>
            </a:gsLst>
            <a:lin ang="2042365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6" name="Google Shape;616;p47"/>
          <p:cNvSpPr txBox="1"/>
          <p:nvPr>
            <p:ph type="title"/>
          </p:nvPr>
        </p:nvSpPr>
        <p:spPr>
          <a:xfrm>
            <a:off x="514475" y="1994225"/>
            <a:ext cx="8212500" cy="10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to - Capa - Título">
  <p:cSld name="CUSTOM_1_2">
    <p:bg>
      <p:bgPr>
        <a:solidFill>
          <a:srgbClr val="000000"/>
        </a:solidFill>
      </p:bgPr>
    </p:bg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8" name="Google Shape;618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4725" y="157274"/>
            <a:ext cx="418792" cy="418792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48"/>
          <p:cNvSpPr txBox="1"/>
          <p:nvPr>
            <p:ph type="title"/>
          </p:nvPr>
        </p:nvSpPr>
        <p:spPr>
          <a:xfrm>
            <a:off x="540500" y="2132175"/>
            <a:ext cx="7905900" cy="78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20" name="Google Shape;620;p48"/>
          <p:cNvSpPr/>
          <p:nvPr/>
        </p:nvSpPr>
        <p:spPr>
          <a:xfrm>
            <a:off x="243175" y="1868426"/>
            <a:ext cx="116100" cy="1342200"/>
          </a:xfrm>
          <a:prstGeom prst="rect">
            <a:avLst/>
          </a:prstGeom>
          <a:gradFill>
            <a:gsLst>
              <a:gs pos="0">
                <a:srgbClr val="67F714"/>
              </a:gs>
              <a:gs pos="100000">
                <a:srgbClr val="0BCAE3"/>
              </a:gs>
            </a:gsLst>
            <a:lin ang="2042365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" showMasterSp="0" type="tx">
  <p:cSld name="TITLE_AND_BODY">
    <p:bg>
      <p:bgPr>
        <a:solidFill>
          <a:srgbClr val="E8E8E8"/>
        </a:solidFill>
      </p:bgPr>
    </p:bg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3" name="Google Shape;623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15219" y="835977"/>
            <a:ext cx="5313563" cy="3471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Branco">
  <p:cSld name="CUSTOM"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5" name="Google Shape;625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484" y="146802"/>
            <a:ext cx="547972" cy="547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- Growth" showMasterSp="0">
  <p:cSld name="Title &amp; Subtitle copy">
    <p:bg>
      <p:bgPr>
        <a:solidFill>
          <a:srgbClr val="E8E8E8"/>
        </a:solidFill>
      </p:bgPr>
    </p:bg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7" name="Google Shape;627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484" y="146802"/>
            <a:ext cx="547972" cy="547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8" name="Google Shape;62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5628" y="77288"/>
            <a:ext cx="714375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Meio a Meio" type="title">
  <p:cSld name="TITLE"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0" name="Google Shape;630;p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484" y="146802"/>
            <a:ext cx="547972" cy="547972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53"/>
          <p:cNvSpPr/>
          <p:nvPr/>
        </p:nvSpPr>
        <p:spPr>
          <a:xfrm>
            <a:off x="4325963" y="-7209"/>
            <a:ext cx="4818000" cy="51435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fismo Fundo Growth">
  <p:cSld name="Photo">
    <p:bg>
      <p:bgPr>
        <a:solidFill>
          <a:srgbClr val="E8E8E8"/>
        </a:solidFill>
      </p:bgPr>
    </p:bg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3" name="Google Shape;633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484" y="146802"/>
            <a:ext cx="547972" cy="547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Google Shape;63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thout title">
  <p:cSld name="Title and Content_1"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55"/>
          <p:cNvSpPr/>
          <p:nvPr/>
        </p:nvSpPr>
        <p:spPr>
          <a:xfrm>
            <a:off x="1192" y="1192"/>
            <a:ext cx="1200" cy="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637" name="Google Shape;637;p55"/>
          <p:cNvSpPr/>
          <p:nvPr/>
        </p:nvSpPr>
        <p:spPr>
          <a:xfrm>
            <a:off x="0" y="4803429"/>
            <a:ext cx="9162300" cy="342600"/>
          </a:xfrm>
          <a:prstGeom prst="rect">
            <a:avLst/>
          </a:prstGeom>
          <a:solidFill>
            <a:srgbClr val="18A0FD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0" i="0" sz="1900" u="none" cap="none" strike="noStrike">
              <a:solidFill>
                <a:srgbClr val="53535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38" name="Google Shape;638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62919" y="4900473"/>
            <a:ext cx="821100" cy="1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p55"/>
          <p:cNvSpPr txBox="1"/>
          <p:nvPr>
            <p:ph idx="12" type="sldNum"/>
          </p:nvPr>
        </p:nvSpPr>
        <p:spPr>
          <a:xfrm>
            <a:off x="7577119" y="4837828"/>
            <a:ext cx="685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to - Capa - Título">
  <p:cSld name="CUSTOM_1">
    <p:bg>
      <p:bgPr>
        <a:solidFill>
          <a:srgbClr val="000000"/>
        </a:solidFill>
      </p:bgPr>
    </p:bg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1" name="Google Shape;641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4725" y="157274"/>
            <a:ext cx="418792" cy="418792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p56"/>
          <p:cNvSpPr txBox="1"/>
          <p:nvPr>
            <p:ph type="title"/>
          </p:nvPr>
        </p:nvSpPr>
        <p:spPr>
          <a:xfrm>
            <a:off x="540500" y="2132175"/>
            <a:ext cx="79059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43" name="Google Shape;643;p56"/>
          <p:cNvSpPr/>
          <p:nvPr/>
        </p:nvSpPr>
        <p:spPr>
          <a:xfrm>
            <a:off x="243175" y="1868426"/>
            <a:ext cx="116100" cy="1342200"/>
          </a:xfrm>
          <a:prstGeom prst="rect">
            <a:avLst/>
          </a:prstGeom>
          <a:gradFill>
            <a:gsLst>
              <a:gs pos="0">
                <a:srgbClr val="67F714"/>
              </a:gs>
              <a:gs pos="100000">
                <a:srgbClr val="0BCAE3"/>
              </a:gs>
            </a:gsLst>
            <a:lin ang="2042365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_3">
    <p:bg>
      <p:bgPr>
        <a:solidFill>
          <a:srgbClr val="000000"/>
        </a:solidFill>
      </p:bgPr>
    </p:bg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57"/>
          <p:cNvSpPr/>
          <p:nvPr/>
        </p:nvSpPr>
        <p:spPr>
          <a:xfrm>
            <a:off x="-16481" y="1826925"/>
            <a:ext cx="159900" cy="3356100"/>
          </a:xfrm>
          <a:prstGeom prst="rect">
            <a:avLst/>
          </a:prstGeom>
          <a:gradFill>
            <a:gsLst>
              <a:gs pos="0">
                <a:srgbClr val="67F714"/>
              </a:gs>
              <a:gs pos="100000">
                <a:srgbClr val="0BCAE3"/>
              </a:gs>
            </a:gsLst>
            <a:lin ang="16200038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46" name="Google Shape;646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484" y="146802"/>
            <a:ext cx="547758" cy="547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5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53" name="Google Shape;653;p5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54" name="Google Shape;654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6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57" name="Google Shape;657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0" name="Google Shape;660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1" name="Google Shape;661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4" name="Google Shape;664;p6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65" name="Google Shape;665;p6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66" name="Google Shape;666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9" name="Google Shape;669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6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2" name="Google Shape;672;p6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73" name="Google Shape;673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6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76" name="Google Shape;676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6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6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80" name="Google Shape;680;p6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81" name="Google Shape;681;p6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2" name="Google Shape;682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6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5" name="Google Shape;685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6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88" name="Google Shape;688;p6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9" name="Google Shape;689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acto Esforço - Guia">
  <p:cSld name="BLANK_14"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3" name="Google Shape;693;p7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p70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MATRIZ IMPACTO X ESFORÇO </a:t>
            </a:r>
            <a:endParaRPr b="1" sz="1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95" name="Google Shape;695;p70"/>
          <p:cNvSpPr/>
          <p:nvPr/>
        </p:nvSpPr>
        <p:spPr>
          <a:xfrm>
            <a:off x="522525" y="673975"/>
            <a:ext cx="8330700" cy="41004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96" name="Google Shape;696;p70"/>
          <p:cNvSpPr/>
          <p:nvPr/>
        </p:nvSpPr>
        <p:spPr>
          <a:xfrm>
            <a:off x="374850" y="673975"/>
            <a:ext cx="275700" cy="2385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70"/>
          <p:cNvSpPr/>
          <p:nvPr/>
        </p:nvSpPr>
        <p:spPr>
          <a:xfrm rot="5400000">
            <a:off x="8611550" y="4660900"/>
            <a:ext cx="275700" cy="2385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70"/>
          <p:cNvSpPr txBox="1"/>
          <p:nvPr/>
        </p:nvSpPr>
        <p:spPr>
          <a:xfrm>
            <a:off x="4895725" y="4741200"/>
            <a:ext cx="37455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COMPLEXIDADE TÉCNICA / INVESTIMENTO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99" name="Google Shape;699;p70"/>
          <p:cNvSpPr txBox="1"/>
          <p:nvPr/>
        </p:nvSpPr>
        <p:spPr>
          <a:xfrm rot="-5400000">
            <a:off x="-937575" y="1994775"/>
            <a:ext cx="25392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IMPACTO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700" name="Google Shape;700;p70"/>
          <p:cNvCxnSpPr/>
          <p:nvPr/>
        </p:nvCxnSpPr>
        <p:spPr>
          <a:xfrm rot="10800000">
            <a:off x="623325" y="2777843"/>
            <a:ext cx="8123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1" name="Google Shape;701;p70"/>
          <p:cNvCxnSpPr/>
          <p:nvPr/>
        </p:nvCxnSpPr>
        <p:spPr>
          <a:xfrm>
            <a:off x="4687181" y="779125"/>
            <a:ext cx="0" cy="392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2" name="Google Shape;702;p70"/>
          <p:cNvSpPr txBox="1"/>
          <p:nvPr/>
        </p:nvSpPr>
        <p:spPr>
          <a:xfrm>
            <a:off x="668017" y="740269"/>
            <a:ext cx="38106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latin typeface="Rubik"/>
                <a:ea typeface="Rubik"/>
                <a:cs typeface="Rubik"/>
                <a:sym typeface="Rubik"/>
              </a:rPr>
              <a:t>Alto Impacto / Baixa Complexidade:</a:t>
            </a:r>
            <a:endParaRPr b="1" sz="14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ubik"/>
                <a:ea typeface="Rubik"/>
                <a:cs typeface="Rubik"/>
                <a:sym typeface="Rubik"/>
              </a:rPr>
              <a:t>O que priorizar para obter ganhos rápidos (quick wins)?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03" name="Google Shape;703;p70"/>
          <p:cNvSpPr txBox="1"/>
          <p:nvPr/>
        </p:nvSpPr>
        <p:spPr>
          <a:xfrm>
            <a:off x="4838639" y="740269"/>
            <a:ext cx="38106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latin typeface="Rubik"/>
                <a:ea typeface="Rubik"/>
                <a:cs typeface="Rubik"/>
                <a:sym typeface="Rubik"/>
              </a:rPr>
              <a:t>Alto Impacto / Alta Complexidade:</a:t>
            </a:r>
            <a:endParaRPr b="1" sz="14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ubik"/>
                <a:ea typeface="Rubik"/>
                <a:cs typeface="Rubik"/>
                <a:sym typeface="Rubik"/>
              </a:rPr>
              <a:t>O que pode ser mantido no radar como planejamento futuro?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04" name="Google Shape;704;p70"/>
          <p:cNvSpPr txBox="1"/>
          <p:nvPr/>
        </p:nvSpPr>
        <p:spPr>
          <a:xfrm>
            <a:off x="668025" y="2831700"/>
            <a:ext cx="3976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latin typeface="Rubik"/>
                <a:ea typeface="Rubik"/>
                <a:cs typeface="Rubik"/>
                <a:sym typeface="Rubik"/>
              </a:rPr>
              <a:t>Baixo Impacto / Baixa Complexidade:</a:t>
            </a:r>
            <a:endParaRPr b="1" sz="14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ubik"/>
                <a:ea typeface="Rubik"/>
                <a:cs typeface="Rubik"/>
                <a:sym typeface="Rubik"/>
              </a:rPr>
              <a:t>O que pode entregar melhorias aos processos e não precisam ser despriorizados?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05" name="Google Shape;705;p70"/>
          <p:cNvSpPr txBox="1"/>
          <p:nvPr/>
        </p:nvSpPr>
        <p:spPr>
          <a:xfrm>
            <a:off x="4838639" y="2831695"/>
            <a:ext cx="38106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latin typeface="Rubik"/>
                <a:ea typeface="Rubik"/>
                <a:cs typeface="Rubik"/>
                <a:sym typeface="Rubik"/>
              </a:rPr>
              <a:t>Baixo Impacto / Alta Complexidade:</a:t>
            </a:r>
            <a:endParaRPr b="1" sz="14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ubik"/>
                <a:ea typeface="Rubik"/>
                <a:cs typeface="Rubik"/>
                <a:sym typeface="Rubik"/>
              </a:rPr>
              <a:t>O que pode ser despriorizado ou descartado?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acto Esforço - Guia 1">
  <p:cSld name="BLANK_14_1"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7" name="Google Shape;707;p7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71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MATRIZ IMPACTO X ESFORÇO </a:t>
            </a:r>
            <a:endParaRPr b="1" sz="1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09" name="Google Shape;709;p71"/>
          <p:cNvSpPr/>
          <p:nvPr/>
        </p:nvSpPr>
        <p:spPr>
          <a:xfrm>
            <a:off x="522525" y="673975"/>
            <a:ext cx="8330700" cy="41004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10" name="Google Shape;710;p71"/>
          <p:cNvSpPr/>
          <p:nvPr/>
        </p:nvSpPr>
        <p:spPr>
          <a:xfrm>
            <a:off x="374850" y="673975"/>
            <a:ext cx="275700" cy="2385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71"/>
          <p:cNvSpPr/>
          <p:nvPr/>
        </p:nvSpPr>
        <p:spPr>
          <a:xfrm rot="5400000">
            <a:off x="8611550" y="4660900"/>
            <a:ext cx="275700" cy="2385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71"/>
          <p:cNvSpPr txBox="1"/>
          <p:nvPr/>
        </p:nvSpPr>
        <p:spPr>
          <a:xfrm>
            <a:off x="4895725" y="4741200"/>
            <a:ext cx="37455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COMPLEXIDADE TÉCNICA / INVESTIMENTO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13" name="Google Shape;713;p71"/>
          <p:cNvSpPr txBox="1"/>
          <p:nvPr/>
        </p:nvSpPr>
        <p:spPr>
          <a:xfrm rot="-5400000">
            <a:off x="-937575" y="1994775"/>
            <a:ext cx="25392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IMPACTO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714" name="Google Shape;714;p71"/>
          <p:cNvCxnSpPr/>
          <p:nvPr/>
        </p:nvCxnSpPr>
        <p:spPr>
          <a:xfrm rot="10800000">
            <a:off x="623325" y="2777843"/>
            <a:ext cx="8123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5" name="Google Shape;715;p71"/>
          <p:cNvCxnSpPr/>
          <p:nvPr/>
        </p:nvCxnSpPr>
        <p:spPr>
          <a:xfrm>
            <a:off x="4687181" y="779125"/>
            <a:ext cx="0" cy="392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6" name="Google Shape;716;p71"/>
          <p:cNvSpPr txBox="1"/>
          <p:nvPr/>
        </p:nvSpPr>
        <p:spPr>
          <a:xfrm>
            <a:off x="668017" y="740269"/>
            <a:ext cx="38106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Alto Impacto / Baixa Complexidade: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17" name="Google Shape;717;p71"/>
          <p:cNvSpPr txBox="1"/>
          <p:nvPr/>
        </p:nvSpPr>
        <p:spPr>
          <a:xfrm>
            <a:off x="4838639" y="740269"/>
            <a:ext cx="38106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Alto Impacto / Alta Complexidade: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18" name="Google Shape;718;p71"/>
          <p:cNvSpPr txBox="1"/>
          <p:nvPr/>
        </p:nvSpPr>
        <p:spPr>
          <a:xfrm>
            <a:off x="668025" y="2831700"/>
            <a:ext cx="3976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Baixo Impacto / Baixa Complexidade: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19" name="Google Shape;719;p71"/>
          <p:cNvSpPr txBox="1"/>
          <p:nvPr/>
        </p:nvSpPr>
        <p:spPr>
          <a:xfrm>
            <a:off x="4838639" y="2831695"/>
            <a:ext cx="38106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Baixo Impacto / Alta Complexidade: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scow - Guia">
  <p:cSld name="BLANK_13"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72"/>
          <p:cNvSpPr/>
          <p:nvPr/>
        </p:nvSpPr>
        <p:spPr>
          <a:xfrm>
            <a:off x="221825" y="640350"/>
            <a:ext cx="8700300" cy="43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722" name="Google Shape;722;p7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72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MoSCoW </a:t>
            </a:r>
            <a:r>
              <a:rPr b="1" lang="pt-BR" sz="1400">
                <a:latin typeface="Rubik"/>
                <a:ea typeface="Rubik"/>
                <a:cs typeface="Rubik"/>
                <a:sym typeface="Rubik"/>
              </a:rPr>
              <a:t>(Must have, Should have, Could have, and Won't have)</a:t>
            </a:r>
            <a:endParaRPr b="1" sz="1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724" name="Google Shape;724;p72"/>
          <p:cNvCxnSpPr/>
          <p:nvPr/>
        </p:nvCxnSpPr>
        <p:spPr>
          <a:xfrm rot="10800000">
            <a:off x="318650" y="2815725"/>
            <a:ext cx="850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5" name="Google Shape;725;p72"/>
          <p:cNvCxnSpPr/>
          <p:nvPr/>
        </p:nvCxnSpPr>
        <p:spPr>
          <a:xfrm>
            <a:off x="457200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6" name="Google Shape;726;p72"/>
          <p:cNvSpPr txBox="1"/>
          <p:nvPr/>
        </p:nvSpPr>
        <p:spPr>
          <a:xfrm>
            <a:off x="365300" y="742400"/>
            <a:ext cx="39885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ubik"/>
                <a:ea typeface="Rubik"/>
                <a:cs typeface="Rubik"/>
                <a:sym typeface="Rubik"/>
              </a:rPr>
              <a:t>Must have:</a:t>
            </a:r>
            <a:endParaRPr b="1" sz="16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ubik"/>
                <a:ea typeface="Rubik"/>
                <a:cs typeface="Rubik"/>
                <a:sym typeface="Rubik"/>
              </a:rPr>
              <a:t>O que é fundamental, mandatório e não negociável?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27" name="Google Shape;727;p72"/>
          <p:cNvSpPr txBox="1"/>
          <p:nvPr/>
        </p:nvSpPr>
        <p:spPr>
          <a:xfrm>
            <a:off x="4730525" y="742400"/>
            <a:ext cx="39885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ubik"/>
                <a:ea typeface="Rubik"/>
                <a:cs typeface="Rubik"/>
                <a:sym typeface="Rubik"/>
              </a:rPr>
              <a:t>Should have:</a:t>
            </a:r>
            <a:endParaRPr b="1" sz="16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ubik"/>
                <a:ea typeface="Rubik"/>
                <a:cs typeface="Rubik"/>
                <a:sym typeface="Rubik"/>
              </a:rPr>
              <a:t>O que é importante, adiciona valor mas não é vital?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28" name="Google Shape;728;p72"/>
          <p:cNvSpPr txBox="1"/>
          <p:nvPr/>
        </p:nvSpPr>
        <p:spPr>
          <a:xfrm>
            <a:off x="365300" y="2953200"/>
            <a:ext cx="39885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ubik"/>
                <a:ea typeface="Rubik"/>
                <a:cs typeface="Rubik"/>
                <a:sym typeface="Rubik"/>
              </a:rPr>
              <a:t>Could have:</a:t>
            </a:r>
            <a:endParaRPr b="1" sz="16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ubik"/>
                <a:ea typeface="Rubik"/>
                <a:cs typeface="Rubik"/>
                <a:sym typeface="Rubik"/>
              </a:rPr>
              <a:t>Quais são as iniciativas desejáveis que tem baixo impacto se forem deixadas de lado?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29" name="Google Shape;729;p72"/>
          <p:cNvSpPr txBox="1"/>
          <p:nvPr/>
        </p:nvSpPr>
        <p:spPr>
          <a:xfrm>
            <a:off x="4730525" y="2953200"/>
            <a:ext cx="39885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ubik"/>
                <a:ea typeface="Rubik"/>
                <a:cs typeface="Rubik"/>
                <a:sym typeface="Rubik"/>
              </a:rPr>
              <a:t>Won’t have:</a:t>
            </a:r>
            <a:endParaRPr b="1" sz="16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ubik"/>
                <a:ea typeface="Rubik"/>
                <a:cs typeface="Rubik"/>
                <a:sym typeface="Rubik"/>
              </a:rPr>
              <a:t>Quais são as iniciativas que não são prioritárias para o momento e para atingir os prazos esperados?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scow - Em branco">
  <p:cSld name="BLANK_13_1"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73"/>
          <p:cNvSpPr/>
          <p:nvPr/>
        </p:nvSpPr>
        <p:spPr>
          <a:xfrm>
            <a:off x="221825" y="640350"/>
            <a:ext cx="8700300" cy="43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732" name="Google Shape;732;p7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733" name="Google Shape;733;p73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MoSCoW </a:t>
            </a:r>
            <a:r>
              <a:rPr b="1" lang="pt-BR" sz="1400">
                <a:latin typeface="Rubik"/>
                <a:ea typeface="Rubik"/>
                <a:cs typeface="Rubik"/>
                <a:sym typeface="Rubik"/>
              </a:rPr>
              <a:t>(Must have, Should have, Could have, and Won't have)</a:t>
            </a:r>
            <a:endParaRPr b="1" sz="1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734" name="Google Shape;734;p73"/>
          <p:cNvCxnSpPr/>
          <p:nvPr/>
        </p:nvCxnSpPr>
        <p:spPr>
          <a:xfrm rot="10800000">
            <a:off x="318650" y="2815725"/>
            <a:ext cx="850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5" name="Google Shape;735;p73"/>
          <p:cNvCxnSpPr/>
          <p:nvPr/>
        </p:nvCxnSpPr>
        <p:spPr>
          <a:xfrm>
            <a:off x="457200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6" name="Google Shape;736;p73"/>
          <p:cNvSpPr txBox="1"/>
          <p:nvPr/>
        </p:nvSpPr>
        <p:spPr>
          <a:xfrm>
            <a:off x="365300" y="742400"/>
            <a:ext cx="39885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Must have: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37" name="Google Shape;737;p73"/>
          <p:cNvSpPr txBox="1"/>
          <p:nvPr/>
        </p:nvSpPr>
        <p:spPr>
          <a:xfrm>
            <a:off x="4730525" y="742400"/>
            <a:ext cx="39885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Should have: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38" name="Google Shape;738;p73"/>
          <p:cNvSpPr txBox="1"/>
          <p:nvPr/>
        </p:nvSpPr>
        <p:spPr>
          <a:xfrm>
            <a:off x="365300" y="2953200"/>
            <a:ext cx="39885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Could have: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39" name="Google Shape;739;p73"/>
          <p:cNvSpPr txBox="1"/>
          <p:nvPr/>
        </p:nvSpPr>
        <p:spPr>
          <a:xfrm>
            <a:off x="4730525" y="2953200"/>
            <a:ext cx="39885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Won’t have: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pa de Empatia - Guia">
  <p:cSld name="BLANK_12"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74"/>
          <p:cNvSpPr/>
          <p:nvPr/>
        </p:nvSpPr>
        <p:spPr>
          <a:xfrm>
            <a:off x="221825" y="640350"/>
            <a:ext cx="8700300" cy="43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cxnSp>
        <p:nvCxnSpPr>
          <p:cNvPr id="742" name="Google Shape;742;p74"/>
          <p:cNvCxnSpPr/>
          <p:nvPr/>
        </p:nvCxnSpPr>
        <p:spPr>
          <a:xfrm flipH="1">
            <a:off x="301950" y="3282750"/>
            <a:ext cx="4327800" cy="1608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3" name="Google Shape;743;p74"/>
          <p:cNvCxnSpPr/>
          <p:nvPr/>
        </p:nvCxnSpPr>
        <p:spPr>
          <a:xfrm>
            <a:off x="4520875" y="3282750"/>
            <a:ext cx="4327800" cy="1608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4" name="Google Shape;744;p74"/>
          <p:cNvCxnSpPr/>
          <p:nvPr/>
        </p:nvCxnSpPr>
        <p:spPr>
          <a:xfrm rot="10800000">
            <a:off x="301950" y="695550"/>
            <a:ext cx="4327800" cy="2518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5" name="Google Shape;745;p74"/>
          <p:cNvCxnSpPr/>
          <p:nvPr/>
        </p:nvCxnSpPr>
        <p:spPr>
          <a:xfrm flipH="1" rot="10800000">
            <a:off x="4520875" y="695550"/>
            <a:ext cx="4327800" cy="2518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46" name="Google Shape;746;p7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747" name="Google Shape;747;p74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MAPA DE EMPATIA</a:t>
            </a:r>
            <a:r>
              <a:rPr b="1" lang="pt-BR"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(atualizado)</a:t>
            </a:r>
            <a:endParaRPr b="1" sz="16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748" name="Google Shape;748;p74"/>
          <p:cNvGrpSpPr/>
          <p:nvPr/>
        </p:nvGrpSpPr>
        <p:grpSpPr>
          <a:xfrm flipH="1">
            <a:off x="3816219" y="2729672"/>
            <a:ext cx="1397463" cy="1054106"/>
            <a:chOff x="3393839" y="1377750"/>
            <a:chExt cx="2153256" cy="1624200"/>
          </a:xfrm>
        </p:grpSpPr>
        <p:sp>
          <p:nvSpPr>
            <p:cNvPr id="749" name="Google Shape;749;p74"/>
            <p:cNvSpPr/>
            <p:nvPr/>
          </p:nvSpPr>
          <p:spPr>
            <a:xfrm>
              <a:off x="3699725" y="1377750"/>
              <a:ext cx="1624200" cy="16242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74"/>
            <p:cNvSpPr/>
            <p:nvPr/>
          </p:nvSpPr>
          <p:spPr>
            <a:xfrm>
              <a:off x="3588275" y="2028300"/>
              <a:ext cx="323100" cy="3231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74"/>
            <p:cNvSpPr/>
            <p:nvPr/>
          </p:nvSpPr>
          <p:spPr>
            <a:xfrm>
              <a:off x="3868450" y="1851275"/>
              <a:ext cx="67500" cy="67500"/>
            </a:xfrm>
            <a:prstGeom prst="ellipse">
              <a:avLst/>
            </a:pr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74"/>
            <p:cNvSpPr/>
            <p:nvPr/>
          </p:nvSpPr>
          <p:spPr>
            <a:xfrm>
              <a:off x="4097050" y="1927475"/>
              <a:ext cx="67500" cy="67500"/>
            </a:xfrm>
            <a:prstGeom prst="ellipse">
              <a:avLst/>
            </a:pr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74"/>
            <p:cNvSpPr/>
            <p:nvPr/>
          </p:nvSpPr>
          <p:spPr>
            <a:xfrm rot="7199631">
              <a:off x="3591289" y="1575211"/>
              <a:ext cx="1079001" cy="1079001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74"/>
            <p:cNvSpPr/>
            <p:nvPr/>
          </p:nvSpPr>
          <p:spPr>
            <a:xfrm rot="-8675897">
              <a:off x="5036845" y="1976984"/>
              <a:ext cx="426200" cy="426200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5" name="Google Shape;755;p74"/>
          <p:cNvSpPr txBox="1"/>
          <p:nvPr/>
        </p:nvSpPr>
        <p:spPr>
          <a:xfrm>
            <a:off x="2404750" y="1336575"/>
            <a:ext cx="43278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latin typeface="Rubik"/>
                <a:ea typeface="Rubik"/>
                <a:cs typeface="Rubik"/>
                <a:sym typeface="Rubik"/>
              </a:rPr>
              <a:t>O que PENSA e SENTE?</a:t>
            </a:r>
            <a:endParaRPr b="1" sz="14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ubik"/>
                <a:ea typeface="Rubik"/>
                <a:cs typeface="Rubik"/>
                <a:sym typeface="Rubik"/>
              </a:rPr>
              <a:t>Que pensamentos e sentimentos motivam  comportamentos?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56" name="Google Shape;756;p74"/>
          <p:cNvSpPr txBox="1"/>
          <p:nvPr/>
        </p:nvSpPr>
        <p:spPr>
          <a:xfrm>
            <a:off x="1515075" y="2712225"/>
            <a:ext cx="22380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latin typeface="Rubik"/>
                <a:ea typeface="Rubik"/>
                <a:cs typeface="Rubik"/>
                <a:sym typeface="Rubik"/>
              </a:rPr>
              <a:t>O que ESCUTA?</a:t>
            </a:r>
            <a:endParaRPr b="1" sz="14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ubik"/>
                <a:ea typeface="Rubik"/>
                <a:cs typeface="Rubik"/>
                <a:sym typeface="Rubik"/>
              </a:rPr>
              <a:t>O que escuta as pessoas dizerem? O que escuta que influencia mais e menos na sua vida? O que as pessoas mais próximas falam?</a:t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57" name="Google Shape;757;p74"/>
          <p:cNvSpPr txBox="1"/>
          <p:nvPr/>
        </p:nvSpPr>
        <p:spPr>
          <a:xfrm>
            <a:off x="5882550" y="2403375"/>
            <a:ext cx="26352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latin typeface="Rubik"/>
                <a:ea typeface="Rubik"/>
                <a:cs typeface="Rubik"/>
                <a:sym typeface="Rubik"/>
              </a:rPr>
              <a:t>O que VÊ?</a:t>
            </a:r>
            <a:endParaRPr b="1" sz="14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ubik"/>
                <a:ea typeface="Rubik"/>
                <a:cs typeface="Rubik"/>
                <a:sym typeface="Rubik"/>
              </a:rPr>
              <a:t>O que vê onde  vive, trabalha, frequenta? O que assiste, lê? O que vê as pessoas fazendo?</a:t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58" name="Google Shape;758;p74"/>
          <p:cNvSpPr txBox="1"/>
          <p:nvPr/>
        </p:nvSpPr>
        <p:spPr>
          <a:xfrm>
            <a:off x="2789200" y="3820875"/>
            <a:ext cx="34065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latin typeface="Rubik"/>
                <a:ea typeface="Rubik"/>
                <a:cs typeface="Rubik"/>
                <a:sym typeface="Rubik"/>
              </a:rPr>
              <a:t>O que FAZ?</a:t>
            </a:r>
            <a:endParaRPr b="1" sz="14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ubik"/>
                <a:ea typeface="Rubik"/>
                <a:cs typeface="Rubik"/>
                <a:sym typeface="Rubik"/>
              </a:rPr>
              <a:t>O que costuma fazer? Hábitos? Como se comporta nas diversas situações? O que faz nos dias da semana? E nos finais de semana?</a:t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59" name="Google Shape;759;p74"/>
          <p:cNvSpPr txBox="1"/>
          <p:nvPr/>
        </p:nvSpPr>
        <p:spPr>
          <a:xfrm>
            <a:off x="5882550" y="3165375"/>
            <a:ext cx="26352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latin typeface="Rubik"/>
                <a:ea typeface="Rubik"/>
                <a:cs typeface="Rubik"/>
                <a:sym typeface="Rubik"/>
              </a:rPr>
              <a:t>O que FALA?</a:t>
            </a:r>
            <a:endParaRPr b="1" sz="14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ubik"/>
                <a:ea typeface="Rubik"/>
                <a:cs typeface="Rubik"/>
                <a:sym typeface="Rubik"/>
              </a:rPr>
              <a:t>O que já ouviu falando? O que imagina essa pessoa falando?</a:t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760" name="Google Shape;760;p74"/>
          <p:cNvCxnSpPr/>
          <p:nvPr/>
        </p:nvCxnSpPr>
        <p:spPr>
          <a:xfrm rot="10800000">
            <a:off x="5189350" y="3130950"/>
            <a:ext cx="3636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1" name="Google Shape;761;p74"/>
          <p:cNvSpPr txBox="1"/>
          <p:nvPr/>
        </p:nvSpPr>
        <p:spPr>
          <a:xfrm>
            <a:off x="3170200" y="1793775"/>
            <a:ext cx="13974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latin typeface="Rubik"/>
                <a:ea typeface="Rubik"/>
                <a:cs typeface="Rubik"/>
                <a:sym typeface="Rubik"/>
              </a:rPr>
              <a:t>DORES</a:t>
            </a:r>
            <a:endParaRPr b="1" sz="14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ubik"/>
                <a:ea typeface="Rubik"/>
                <a:cs typeface="Rubik"/>
                <a:sym typeface="Rubik"/>
              </a:rPr>
              <a:t>Medos, frustrações, ansiedades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62" name="Google Shape;762;p74"/>
          <p:cNvSpPr txBox="1"/>
          <p:nvPr/>
        </p:nvSpPr>
        <p:spPr>
          <a:xfrm>
            <a:off x="4453625" y="1793775"/>
            <a:ext cx="16836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latin typeface="Rubik"/>
                <a:ea typeface="Rubik"/>
                <a:cs typeface="Rubik"/>
                <a:sym typeface="Rubik"/>
              </a:rPr>
              <a:t>DESEJOS</a:t>
            </a:r>
            <a:endParaRPr b="1" sz="14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ubik"/>
                <a:ea typeface="Rubik"/>
                <a:cs typeface="Rubik"/>
                <a:sym typeface="Rubik"/>
              </a:rPr>
              <a:t>Vontades, sonhos, necessidade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763" name="Google Shape;763;p74"/>
          <p:cNvCxnSpPr/>
          <p:nvPr/>
        </p:nvCxnSpPr>
        <p:spPr>
          <a:xfrm rot="10800000">
            <a:off x="4565325" y="1897225"/>
            <a:ext cx="0" cy="74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4" name="Google Shape;764;p74"/>
          <p:cNvCxnSpPr/>
          <p:nvPr/>
        </p:nvCxnSpPr>
        <p:spPr>
          <a:xfrm rot="10800000">
            <a:off x="1701675" y="1351850"/>
            <a:ext cx="5761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5" name="Google Shape;765;p74"/>
          <p:cNvCxnSpPr/>
          <p:nvPr/>
        </p:nvCxnSpPr>
        <p:spPr>
          <a:xfrm rot="10800000">
            <a:off x="4568650" y="949200"/>
            <a:ext cx="0" cy="34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6" name="Google Shape;766;p74"/>
          <p:cNvSpPr txBox="1"/>
          <p:nvPr/>
        </p:nvSpPr>
        <p:spPr>
          <a:xfrm>
            <a:off x="1642750" y="650775"/>
            <a:ext cx="24024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latin typeface="Rubik"/>
                <a:ea typeface="Rubik"/>
                <a:cs typeface="Rubik"/>
                <a:sym typeface="Rubik"/>
              </a:rPr>
              <a:t>Quem é a pessoa?</a:t>
            </a:r>
            <a:endParaRPr b="1" sz="14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ubik"/>
                <a:ea typeface="Rubik"/>
                <a:cs typeface="Rubik"/>
                <a:sym typeface="Rubik"/>
              </a:rPr>
              <a:t>Em que situação está? Como se relaciona nesse contexto?</a:t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67" name="Google Shape;767;p74"/>
          <p:cNvSpPr txBox="1"/>
          <p:nvPr/>
        </p:nvSpPr>
        <p:spPr>
          <a:xfrm>
            <a:off x="4876750" y="650775"/>
            <a:ext cx="27258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latin typeface="Rubik"/>
                <a:ea typeface="Rubik"/>
                <a:cs typeface="Rubik"/>
                <a:sym typeface="Rubik"/>
              </a:rPr>
              <a:t>O que precisa FAZER?</a:t>
            </a:r>
            <a:endParaRPr b="1" sz="14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ubik"/>
                <a:ea typeface="Rubik"/>
                <a:cs typeface="Rubik"/>
                <a:sym typeface="Rubik"/>
              </a:rPr>
              <a:t>Quais são suas tarefas? Que decisões precisa tomar? Como sabemos que cumpriu?</a:t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68" name="Google Shape;768;p74"/>
          <p:cNvSpPr txBox="1"/>
          <p:nvPr/>
        </p:nvSpPr>
        <p:spPr>
          <a:xfrm>
            <a:off x="3969000" y="612925"/>
            <a:ext cx="11994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latin typeface="Rubik"/>
                <a:ea typeface="Rubik"/>
                <a:cs typeface="Rubik"/>
                <a:sym typeface="Rubik"/>
              </a:rPr>
              <a:t>OBJETIVO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pa de Empatia - Em branco">
  <p:cSld name="BLANK_12_1"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75"/>
          <p:cNvSpPr/>
          <p:nvPr/>
        </p:nvSpPr>
        <p:spPr>
          <a:xfrm>
            <a:off x="221825" y="640350"/>
            <a:ext cx="8700300" cy="43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cxnSp>
        <p:nvCxnSpPr>
          <p:cNvPr id="771" name="Google Shape;771;p75"/>
          <p:cNvCxnSpPr/>
          <p:nvPr/>
        </p:nvCxnSpPr>
        <p:spPr>
          <a:xfrm flipH="1">
            <a:off x="301950" y="3282750"/>
            <a:ext cx="4327800" cy="1608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2" name="Google Shape;772;p75"/>
          <p:cNvCxnSpPr/>
          <p:nvPr/>
        </p:nvCxnSpPr>
        <p:spPr>
          <a:xfrm>
            <a:off x="4520875" y="3282750"/>
            <a:ext cx="4327800" cy="1608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3" name="Google Shape;773;p75"/>
          <p:cNvCxnSpPr/>
          <p:nvPr/>
        </p:nvCxnSpPr>
        <p:spPr>
          <a:xfrm rot="10800000">
            <a:off x="301950" y="695550"/>
            <a:ext cx="4327800" cy="2518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4" name="Google Shape;774;p75"/>
          <p:cNvCxnSpPr/>
          <p:nvPr/>
        </p:nvCxnSpPr>
        <p:spPr>
          <a:xfrm flipH="1" rot="10800000">
            <a:off x="4520875" y="695550"/>
            <a:ext cx="4327800" cy="2518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75" name="Google Shape;775;p7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Google Shape;776;p75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MAPA DE EMPATIA</a:t>
            </a:r>
            <a:r>
              <a:rPr b="1" lang="pt-BR"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(atualizado)</a:t>
            </a:r>
            <a:endParaRPr b="1" sz="18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777" name="Google Shape;777;p75"/>
          <p:cNvGrpSpPr/>
          <p:nvPr/>
        </p:nvGrpSpPr>
        <p:grpSpPr>
          <a:xfrm flipH="1">
            <a:off x="3816219" y="2729672"/>
            <a:ext cx="1397463" cy="1054106"/>
            <a:chOff x="3393839" y="1377750"/>
            <a:chExt cx="2153256" cy="1624200"/>
          </a:xfrm>
        </p:grpSpPr>
        <p:sp>
          <p:nvSpPr>
            <p:cNvPr id="778" name="Google Shape;778;p75"/>
            <p:cNvSpPr/>
            <p:nvPr/>
          </p:nvSpPr>
          <p:spPr>
            <a:xfrm>
              <a:off x="3699725" y="1377750"/>
              <a:ext cx="1624200" cy="16242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75"/>
            <p:cNvSpPr/>
            <p:nvPr/>
          </p:nvSpPr>
          <p:spPr>
            <a:xfrm>
              <a:off x="3588275" y="2028300"/>
              <a:ext cx="323100" cy="3231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75"/>
            <p:cNvSpPr/>
            <p:nvPr/>
          </p:nvSpPr>
          <p:spPr>
            <a:xfrm>
              <a:off x="3868450" y="1851275"/>
              <a:ext cx="67500" cy="67500"/>
            </a:xfrm>
            <a:prstGeom prst="ellipse">
              <a:avLst/>
            </a:pr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75"/>
            <p:cNvSpPr/>
            <p:nvPr/>
          </p:nvSpPr>
          <p:spPr>
            <a:xfrm>
              <a:off x="4097050" y="1927475"/>
              <a:ext cx="67500" cy="67500"/>
            </a:xfrm>
            <a:prstGeom prst="ellipse">
              <a:avLst/>
            </a:pr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75"/>
            <p:cNvSpPr/>
            <p:nvPr/>
          </p:nvSpPr>
          <p:spPr>
            <a:xfrm rot="7199631">
              <a:off x="3591289" y="1575211"/>
              <a:ext cx="1079001" cy="1079001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75"/>
            <p:cNvSpPr/>
            <p:nvPr/>
          </p:nvSpPr>
          <p:spPr>
            <a:xfrm rot="-8675897">
              <a:off x="5036845" y="1976984"/>
              <a:ext cx="426200" cy="426200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784" name="Google Shape;784;p75"/>
          <p:cNvSpPr txBox="1"/>
          <p:nvPr/>
        </p:nvSpPr>
        <p:spPr>
          <a:xfrm>
            <a:off x="2404750" y="1412775"/>
            <a:ext cx="43278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Rubik"/>
                <a:ea typeface="Rubik"/>
                <a:cs typeface="Rubik"/>
                <a:sym typeface="Rubik"/>
              </a:rPr>
              <a:t>O que PENSA e SENTE?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85" name="Google Shape;785;p75"/>
          <p:cNvSpPr txBox="1"/>
          <p:nvPr/>
        </p:nvSpPr>
        <p:spPr>
          <a:xfrm>
            <a:off x="2886675" y="2864625"/>
            <a:ext cx="12741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Rubik"/>
                <a:ea typeface="Rubik"/>
                <a:cs typeface="Rubik"/>
                <a:sym typeface="Rubik"/>
              </a:rPr>
              <a:t>O que ESCUTA?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86" name="Google Shape;786;p75"/>
          <p:cNvSpPr txBox="1"/>
          <p:nvPr/>
        </p:nvSpPr>
        <p:spPr>
          <a:xfrm>
            <a:off x="5349150" y="2708175"/>
            <a:ext cx="26352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Rubik"/>
                <a:ea typeface="Rubik"/>
                <a:cs typeface="Rubik"/>
                <a:sym typeface="Rubik"/>
              </a:rPr>
              <a:t>O que VÊ?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87" name="Google Shape;787;p75"/>
          <p:cNvSpPr txBox="1"/>
          <p:nvPr/>
        </p:nvSpPr>
        <p:spPr>
          <a:xfrm>
            <a:off x="2789200" y="3820875"/>
            <a:ext cx="34065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Rubik"/>
                <a:ea typeface="Rubik"/>
                <a:cs typeface="Rubik"/>
                <a:sym typeface="Rubik"/>
              </a:rPr>
              <a:t>O que FAZ?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88" name="Google Shape;788;p75"/>
          <p:cNvSpPr txBox="1"/>
          <p:nvPr/>
        </p:nvSpPr>
        <p:spPr>
          <a:xfrm>
            <a:off x="5349150" y="3165375"/>
            <a:ext cx="26352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Rubik"/>
                <a:ea typeface="Rubik"/>
                <a:cs typeface="Rubik"/>
                <a:sym typeface="Rubik"/>
              </a:rPr>
              <a:t>O que FALA?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789" name="Google Shape;789;p75"/>
          <p:cNvCxnSpPr/>
          <p:nvPr/>
        </p:nvCxnSpPr>
        <p:spPr>
          <a:xfrm rot="10800000">
            <a:off x="5189350" y="3130950"/>
            <a:ext cx="3636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0" name="Google Shape;790;p75"/>
          <p:cNvSpPr txBox="1"/>
          <p:nvPr/>
        </p:nvSpPr>
        <p:spPr>
          <a:xfrm>
            <a:off x="3170200" y="1717575"/>
            <a:ext cx="13974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Rubik"/>
                <a:ea typeface="Rubik"/>
                <a:cs typeface="Rubik"/>
                <a:sym typeface="Rubik"/>
              </a:rPr>
              <a:t>DORES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91" name="Google Shape;791;p75"/>
          <p:cNvSpPr txBox="1"/>
          <p:nvPr/>
        </p:nvSpPr>
        <p:spPr>
          <a:xfrm>
            <a:off x="4453625" y="1717575"/>
            <a:ext cx="16836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Rubik"/>
                <a:ea typeface="Rubik"/>
                <a:cs typeface="Rubik"/>
                <a:sym typeface="Rubik"/>
              </a:rPr>
              <a:t>DESEJOS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792" name="Google Shape;792;p75"/>
          <p:cNvCxnSpPr/>
          <p:nvPr/>
        </p:nvCxnSpPr>
        <p:spPr>
          <a:xfrm rot="10800000">
            <a:off x="4565325" y="1744925"/>
            <a:ext cx="0" cy="879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3" name="Google Shape;793;p75"/>
          <p:cNvCxnSpPr/>
          <p:nvPr/>
        </p:nvCxnSpPr>
        <p:spPr>
          <a:xfrm rot="10800000">
            <a:off x="1701675" y="1428050"/>
            <a:ext cx="5761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4" name="Google Shape;794;p75"/>
          <p:cNvCxnSpPr/>
          <p:nvPr/>
        </p:nvCxnSpPr>
        <p:spPr>
          <a:xfrm rot="10800000">
            <a:off x="4568650" y="942675"/>
            <a:ext cx="0" cy="393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5" name="Google Shape;795;p75"/>
          <p:cNvSpPr txBox="1"/>
          <p:nvPr/>
        </p:nvSpPr>
        <p:spPr>
          <a:xfrm>
            <a:off x="1642750" y="650775"/>
            <a:ext cx="24024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Rubik"/>
                <a:ea typeface="Rubik"/>
                <a:cs typeface="Rubik"/>
                <a:sym typeface="Rubik"/>
              </a:rPr>
              <a:t>Quem é a pessoa?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96" name="Google Shape;796;p75"/>
          <p:cNvSpPr txBox="1"/>
          <p:nvPr/>
        </p:nvSpPr>
        <p:spPr>
          <a:xfrm>
            <a:off x="4876750" y="650775"/>
            <a:ext cx="27258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Rubik"/>
                <a:ea typeface="Rubik"/>
                <a:cs typeface="Rubik"/>
                <a:sym typeface="Rubik"/>
              </a:rPr>
              <a:t>O que precisa FAZER?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97" name="Google Shape;797;p75"/>
          <p:cNvSpPr txBox="1"/>
          <p:nvPr/>
        </p:nvSpPr>
        <p:spPr>
          <a:xfrm>
            <a:off x="3969000" y="612925"/>
            <a:ext cx="11994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Rubik"/>
                <a:ea typeface="Rubik"/>
                <a:cs typeface="Rubik"/>
                <a:sym typeface="Rubik"/>
              </a:rPr>
              <a:t>OBJETIVO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sona - Guia">
  <p:cSld name="BLANK_10"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00" name="Google Shape;800;p7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01" name="Google Shape;801;p76"/>
          <p:cNvSpPr/>
          <p:nvPr/>
        </p:nvSpPr>
        <p:spPr>
          <a:xfrm>
            <a:off x="221825" y="640350"/>
            <a:ext cx="8700300" cy="43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02" name="Google Shape;802;p76"/>
          <p:cNvSpPr txBox="1"/>
          <p:nvPr/>
        </p:nvSpPr>
        <p:spPr>
          <a:xfrm>
            <a:off x="1970500" y="744450"/>
            <a:ext cx="27744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latin typeface="Rubik"/>
                <a:ea typeface="Rubik"/>
                <a:cs typeface="Rubik"/>
                <a:sym typeface="Rubik"/>
              </a:rPr>
              <a:t>Nome:</a:t>
            </a:r>
            <a:endParaRPr b="1" sz="14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latin typeface="Rubik"/>
                <a:ea typeface="Rubik"/>
                <a:cs typeface="Rubik"/>
                <a:sym typeface="Rubik"/>
              </a:rPr>
              <a:t>Idade:</a:t>
            </a:r>
            <a:endParaRPr b="1" sz="14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latin typeface="Rubik"/>
                <a:ea typeface="Rubik"/>
                <a:cs typeface="Rubik"/>
                <a:sym typeface="Rubik"/>
              </a:rPr>
              <a:t>Profissão:</a:t>
            </a:r>
            <a:endParaRPr b="1" sz="14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latin typeface="Rubik"/>
                <a:ea typeface="Rubik"/>
                <a:cs typeface="Rubik"/>
                <a:sym typeface="Rubik"/>
              </a:rPr>
              <a:t>Onde vive:</a:t>
            </a:r>
            <a:endParaRPr b="1" sz="14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latin typeface="Rubik"/>
                <a:ea typeface="Rubik"/>
                <a:cs typeface="Rubik"/>
                <a:sym typeface="Rubik"/>
              </a:rPr>
              <a:t>Mini-biografia:</a:t>
            </a:r>
            <a:br>
              <a:rPr b="1" lang="pt-BR" sz="1400">
                <a:latin typeface="Rubik"/>
                <a:ea typeface="Rubik"/>
                <a:cs typeface="Rubik"/>
                <a:sym typeface="Rubik"/>
              </a:rPr>
            </a:br>
            <a:r>
              <a:rPr lang="pt-BR" sz="1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Resumo da vida em poucas palavras</a:t>
            </a:r>
            <a:endParaRPr b="1" sz="1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803" name="Google Shape;803;p76"/>
          <p:cNvCxnSpPr/>
          <p:nvPr/>
        </p:nvCxnSpPr>
        <p:spPr>
          <a:xfrm>
            <a:off x="4854500" y="702925"/>
            <a:ext cx="0" cy="1920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4" name="Google Shape;804;p76"/>
          <p:cNvCxnSpPr/>
          <p:nvPr/>
        </p:nvCxnSpPr>
        <p:spPr>
          <a:xfrm rot="10800000">
            <a:off x="294100" y="2749950"/>
            <a:ext cx="8549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5" name="Google Shape;805;p76"/>
          <p:cNvSpPr/>
          <p:nvPr/>
        </p:nvSpPr>
        <p:spPr>
          <a:xfrm>
            <a:off x="204450" y="181750"/>
            <a:ext cx="352200" cy="38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76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PERSONA</a:t>
            </a:r>
            <a:endParaRPr b="1" sz="2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07" name="Google Shape;807;p76"/>
          <p:cNvSpPr/>
          <p:nvPr/>
        </p:nvSpPr>
        <p:spPr>
          <a:xfrm>
            <a:off x="441500" y="864350"/>
            <a:ext cx="1450500" cy="166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latin typeface="Rubik"/>
                <a:ea typeface="Rubik"/>
                <a:cs typeface="Rubik"/>
                <a:sym typeface="Rubik"/>
              </a:rPr>
              <a:t>Insira uma foto</a:t>
            </a:r>
            <a:endParaRPr b="1" sz="14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08" name="Google Shape;808;p76"/>
          <p:cNvSpPr txBox="1"/>
          <p:nvPr/>
        </p:nvSpPr>
        <p:spPr>
          <a:xfrm>
            <a:off x="4928750" y="744450"/>
            <a:ext cx="34065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latin typeface="Rubik"/>
                <a:ea typeface="Rubik"/>
                <a:cs typeface="Rubik"/>
                <a:sym typeface="Rubik"/>
              </a:rPr>
              <a:t>Personalidade:</a:t>
            </a:r>
            <a:endParaRPr b="1" sz="14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ubik"/>
                <a:ea typeface="Rubik"/>
                <a:cs typeface="Rubik"/>
                <a:sym typeface="Rubik"/>
              </a:rPr>
              <a:t>Características, qualidades, crenças, valores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809" name="Google Shape;809;p76"/>
          <p:cNvCxnSpPr/>
          <p:nvPr/>
        </p:nvCxnSpPr>
        <p:spPr>
          <a:xfrm>
            <a:off x="2390275" y="2851825"/>
            <a:ext cx="0" cy="2004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0" name="Google Shape;810;p76"/>
          <p:cNvSpPr txBox="1"/>
          <p:nvPr/>
        </p:nvSpPr>
        <p:spPr>
          <a:xfrm>
            <a:off x="365300" y="2894050"/>
            <a:ext cx="19638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latin typeface="Rubik"/>
                <a:ea typeface="Rubik"/>
                <a:cs typeface="Rubik"/>
                <a:sym typeface="Rubik"/>
              </a:rPr>
              <a:t>Necessidades:</a:t>
            </a:r>
            <a:endParaRPr b="1" sz="14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ubik"/>
                <a:ea typeface="Rubik"/>
                <a:cs typeface="Rubik"/>
                <a:sym typeface="Rubik"/>
              </a:rPr>
              <a:t>O que ela precisa e não vive sem?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811" name="Google Shape;811;p76"/>
          <p:cNvCxnSpPr/>
          <p:nvPr/>
        </p:nvCxnSpPr>
        <p:spPr>
          <a:xfrm>
            <a:off x="4541925" y="2851825"/>
            <a:ext cx="0" cy="2004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2" name="Google Shape;812;p76"/>
          <p:cNvCxnSpPr/>
          <p:nvPr/>
        </p:nvCxnSpPr>
        <p:spPr>
          <a:xfrm>
            <a:off x="6707600" y="2851825"/>
            <a:ext cx="0" cy="2004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3" name="Google Shape;813;p76"/>
          <p:cNvSpPr txBox="1"/>
          <p:nvPr/>
        </p:nvSpPr>
        <p:spPr>
          <a:xfrm>
            <a:off x="2486750" y="2894050"/>
            <a:ext cx="19638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latin typeface="Rubik"/>
                <a:ea typeface="Rubik"/>
                <a:cs typeface="Rubik"/>
                <a:sym typeface="Rubik"/>
              </a:rPr>
              <a:t>Dores/frustrações:</a:t>
            </a:r>
            <a:endParaRPr b="1" sz="14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Quais são as expectativas não atendidas?</a:t>
            </a:r>
            <a:endParaRPr b="1" sz="14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14" name="Google Shape;814;p76"/>
          <p:cNvSpPr txBox="1"/>
          <p:nvPr/>
        </p:nvSpPr>
        <p:spPr>
          <a:xfrm>
            <a:off x="4928750" y="1680650"/>
            <a:ext cx="39144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latin typeface="Rubik"/>
                <a:ea typeface="Rubik"/>
                <a:cs typeface="Rubik"/>
                <a:sym typeface="Rubik"/>
              </a:rPr>
              <a:t>Marcas que admira/consome:</a:t>
            </a:r>
            <a:endParaRPr b="1" sz="14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Marcas que utiliza e indica para pessoas. Aplicativos, produtos e dispositivos tecnológicos que possui.</a:t>
            </a:r>
            <a:endParaRPr b="1"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15" name="Google Shape;815;p76"/>
          <p:cNvSpPr txBox="1"/>
          <p:nvPr/>
        </p:nvSpPr>
        <p:spPr>
          <a:xfrm>
            <a:off x="4606425" y="2894050"/>
            <a:ext cx="19638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latin typeface="Rubik"/>
                <a:ea typeface="Rubik"/>
                <a:cs typeface="Rubik"/>
                <a:sym typeface="Rubik"/>
              </a:rPr>
              <a:t>Medos/receios:</a:t>
            </a:r>
            <a:endParaRPr b="1" sz="14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 que a impede de tomar uma decisão ou de fazer algo?</a:t>
            </a:r>
            <a:endParaRPr b="1"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16" name="Google Shape;816;p76"/>
          <p:cNvSpPr txBox="1"/>
          <p:nvPr/>
        </p:nvSpPr>
        <p:spPr>
          <a:xfrm>
            <a:off x="6836050" y="2894050"/>
            <a:ext cx="19170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latin typeface="Rubik"/>
                <a:ea typeface="Rubik"/>
                <a:cs typeface="Rubik"/>
                <a:sym typeface="Rubik"/>
              </a:rPr>
              <a:t>Objetivos:</a:t>
            </a:r>
            <a:endParaRPr b="1" sz="14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 que ela precisa fazer e resolver? Ela tem sonhos?</a:t>
            </a:r>
            <a:endParaRPr b="1" sz="9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sona - Em branco">
  <p:cSld name="BLANK_11"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19" name="Google Shape;819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20" name="Google Shape;820;p77"/>
          <p:cNvSpPr/>
          <p:nvPr/>
        </p:nvSpPr>
        <p:spPr>
          <a:xfrm>
            <a:off x="221825" y="640350"/>
            <a:ext cx="8700300" cy="43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cxnSp>
        <p:nvCxnSpPr>
          <p:cNvPr id="821" name="Google Shape;821;p77"/>
          <p:cNvCxnSpPr/>
          <p:nvPr/>
        </p:nvCxnSpPr>
        <p:spPr>
          <a:xfrm>
            <a:off x="4854500" y="702925"/>
            <a:ext cx="0" cy="1920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2" name="Google Shape;822;p77"/>
          <p:cNvCxnSpPr/>
          <p:nvPr/>
        </p:nvCxnSpPr>
        <p:spPr>
          <a:xfrm rot="10800000">
            <a:off x="294100" y="2749950"/>
            <a:ext cx="8549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3" name="Google Shape;823;p77"/>
          <p:cNvSpPr/>
          <p:nvPr/>
        </p:nvSpPr>
        <p:spPr>
          <a:xfrm>
            <a:off x="204450" y="181750"/>
            <a:ext cx="352200" cy="38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77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PERSONA</a:t>
            </a:r>
            <a:endParaRPr b="1" sz="2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25" name="Google Shape;825;p77"/>
          <p:cNvSpPr/>
          <p:nvPr/>
        </p:nvSpPr>
        <p:spPr>
          <a:xfrm>
            <a:off x="441500" y="864350"/>
            <a:ext cx="1450500" cy="166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latin typeface="Rubik"/>
                <a:ea typeface="Rubik"/>
                <a:cs typeface="Rubik"/>
                <a:sym typeface="Rubik"/>
              </a:rPr>
              <a:t>Insira uma foto</a:t>
            </a:r>
            <a:endParaRPr b="1" sz="14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26" name="Google Shape;826;p77"/>
          <p:cNvSpPr txBox="1"/>
          <p:nvPr/>
        </p:nvSpPr>
        <p:spPr>
          <a:xfrm>
            <a:off x="4928750" y="744450"/>
            <a:ext cx="34065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Personalidade: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27" name="Google Shape;827;p77"/>
          <p:cNvSpPr txBox="1"/>
          <p:nvPr/>
        </p:nvSpPr>
        <p:spPr>
          <a:xfrm>
            <a:off x="4928750" y="1680650"/>
            <a:ext cx="39144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Marcas que admira/consome:</a:t>
            </a:r>
            <a:endParaRPr b="1" sz="12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828" name="Google Shape;828;p77"/>
          <p:cNvCxnSpPr/>
          <p:nvPr/>
        </p:nvCxnSpPr>
        <p:spPr>
          <a:xfrm>
            <a:off x="2390275" y="2851825"/>
            <a:ext cx="0" cy="2004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9" name="Google Shape;829;p77"/>
          <p:cNvSpPr txBox="1"/>
          <p:nvPr/>
        </p:nvSpPr>
        <p:spPr>
          <a:xfrm>
            <a:off x="365300" y="2894050"/>
            <a:ext cx="19638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Necessidades: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830" name="Google Shape;830;p77"/>
          <p:cNvCxnSpPr/>
          <p:nvPr/>
        </p:nvCxnSpPr>
        <p:spPr>
          <a:xfrm>
            <a:off x="4541925" y="2851825"/>
            <a:ext cx="0" cy="2004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1" name="Google Shape;831;p77"/>
          <p:cNvCxnSpPr/>
          <p:nvPr/>
        </p:nvCxnSpPr>
        <p:spPr>
          <a:xfrm>
            <a:off x="6707600" y="2851825"/>
            <a:ext cx="0" cy="2004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2" name="Google Shape;832;p77"/>
          <p:cNvSpPr txBox="1"/>
          <p:nvPr/>
        </p:nvSpPr>
        <p:spPr>
          <a:xfrm>
            <a:off x="4606425" y="2894050"/>
            <a:ext cx="19638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Medos/receios:</a:t>
            </a:r>
            <a:endParaRPr b="1"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33" name="Google Shape;833;p77"/>
          <p:cNvSpPr txBox="1"/>
          <p:nvPr/>
        </p:nvSpPr>
        <p:spPr>
          <a:xfrm>
            <a:off x="2486750" y="2894050"/>
            <a:ext cx="19638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Dores/frustrações:</a:t>
            </a:r>
            <a:endParaRPr b="1"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34" name="Google Shape;834;p77"/>
          <p:cNvSpPr txBox="1"/>
          <p:nvPr/>
        </p:nvSpPr>
        <p:spPr>
          <a:xfrm>
            <a:off x="6836050" y="2894050"/>
            <a:ext cx="19170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Objetivos:</a:t>
            </a:r>
            <a:endParaRPr b="1" sz="12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pa Stkholders - Guia">
  <p:cSld name="BLANK_9"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37" name="Google Shape;837;p78"/>
          <p:cNvSpPr/>
          <p:nvPr/>
        </p:nvSpPr>
        <p:spPr>
          <a:xfrm>
            <a:off x="2467912" y="677775"/>
            <a:ext cx="4116000" cy="4116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78"/>
          <p:cNvSpPr/>
          <p:nvPr/>
        </p:nvSpPr>
        <p:spPr>
          <a:xfrm>
            <a:off x="3107136" y="1317000"/>
            <a:ext cx="2837400" cy="28374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78"/>
          <p:cNvSpPr/>
          <p:nvPr/>
        </p:nvSpPr>
        <p:spPr>
          <a:xfrm>
            <a:off x="3809176" y="2019049"/>
            <a:ext cx="1433400" cy="1433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0" name="Google Shape;840;p78"/>
          <p:cNvCxnSpPr>
            <a:endCxn id="839" idx="2"/>
          </p:cNvCxnSpPr>
          <p:nvPr/>
        </p:nvCxnSpPr>
        <p:spPr>
          <a:xfrm>
            <a:off x="362176" y="2735749"/>
            <a:ext cx="3447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41" name="Google Shape;841;p78"/>
          <p:cNvCxnSpPr>
            <a:stCxn id="842" idx="3"/>
          </p:cNvCxnSpPr>
          <p:nvPr/>
        </p:nvCxnSpPr>
        <p:spPr>
          <a:xfrm>
            <a:off x="5288657" y="2735707"/>
            <a:ext cx="3585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43" name="Google Shape;843;p78"/>
          <p:cNvSpPr txBox="1"/>
          <p:nvPr/>
        </p:nvSpPr>
        <p:spPr>
          <a:xfrm>
            <a:off x="3296274" y="728650"/>
            <a:ext cx="24762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latin typeface="Rubik"/>
                <a:ea typeface="Rubik"/>
                <a:cs typeface="Rubik"/>
                <a:sym typeface="Rubik"/>
              </a:rPr>
              <a:t>Quem se envolve</a:t>
            </a:r>
            <a:endParaRPr b="1" sz="9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latin typeface="Rubik"/>
                <a:ea typeface="Rubik"/>
                <a:cs typeface="Rubik"/>
                <a:sym typeface="Rubik"/>
              </a:rPr>
              <a:t>de forma terciária?</a:t>
            </a:r>
            <a:endParaRPr b="1"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44" name="Google Shape;844;p78"/>
          <p:cNvSpPr txBox="1"/>
          <p:nvPr/>
        </p:nvSpPr>
        <p:spPr>
          <a:xfrm>
            <a:off x="3296274" y="1372100"/>
            <a:ext cx="24762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latin typeface="Rubik"/>
                <a:ea typeface="Rubik"/>
                <a:cs typeface="Rubik"/>
                <a:sym typeface="Rubik"/>
              </a:rPr>
              <a:t>Quem se envolve</a:t>
            </a:r>
            <a:endParaRPr b="1" sz="9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latin typeface="Rubik"/>
                <a:ea typeface="Rubik"/>
                <a:cs typeface="Rubik"/>
                <a:sym typeface="Rubik"/>
              </a:rPr>
              <a:t> de forma secundária?</a:t>
            </a:r>
            <a:endParaRPr b="1"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42" name="Google Shape;842;p78"/>
          <p:cNvSpPr txBox="1"/>
          <p:nvPr/>
        </p:nvSpPr>
        <p:spPr>
          <a:xfrm>
            <a:off x="3780257" y="2383357"/>
            <a:ext cx="15084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Rubik"/>
                <a:ea typeface="Rubik"/>
                <a:cs typeface="Rubik"/>
                <a:sym typeface="Rubik"/>
              </a:rPr>
              <a:t>Quem se envolve diretamente com o seu projeto?</a:t>
            </a:r>
            <a:endParaRPr b="1" sz="1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45" name="Google Shape;845;p78"/>
          <p:cNvSpPr txBox="1"/>
          <p:nvPr/>
        </p:nvSpPr>
        <p:spPr>
          <a:xfrm>
            <a:off x="3296274" y="4226474"/>
            <a:ext cx="24762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Quem se envolve</a:t>
            </a:r>
            <a:endParaRPr b="1" sz="9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de forma terciária?</a:t>
            </a:r>
            <a:endParaRPr b="1"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46" name="Google Shape;846;p78"/>
          <p:cNvSpPr txBox="1"/>
          <p:nvPr/>
        </p:nvSpPr>
        <p:spPr>
          <a:xfrm>
            <a:off x="3296274" y="3583067"/>
            <a:ext cx="24762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Quem se envolve</a:t>
            </a:r>
            <a:endParaRPr b="1" sz="9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de forma secundária?</a:t>
            </a:r>
            <a:endParaRPr b="1"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47" name="Google Shape;847;p78"/>
          <p:cNvSpPr txBox="1"/>
          <p:nvPr/>
        </p:nvSpPr>
        <p:spPr>
          <a:xfrm>
            <a:off x="310372" y="2323000"/>
            <a:ext cx="23352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FORA DA EMPRESA</a:t>
            </a:r>
            <a:endParaRPr b="1"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48" name="Google Shape;848;p78"/>
          <p:cNvSpPr txBox="1"/>
          <p:nvPr/>
        </p:nvSpPr>
        <p:spPr>
          <a:xfrm>
            <a:off x="310375" y="2800499"/>
            <a:ext cx="26151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DENTRO DA EMPRESA</a:t>
            </a:r>
            <a:endParaRPr b="1" sz="120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849" name="Google Shape;849;p7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50" name="Google Shape;850;p78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MAPA DE STAKEHOLDERS</a:t>
            </a:r>
            <a:endParaRPr b="1" sz="2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pa Stkholders - Em branco">
  <p:cSld name="BLANK_9_1"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53" name="Google Shape;853;p79"/>
          <p:cNvSpPr/>
          <p:nvPr/>
        </p:nvSpPr>
        <p:spPr>
          <a:xfrm>
            <a:off x="2467912" y="677775"/>
            <a:ext cx="4116000" cy="4116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79"/>
          <p:cNvSpPr/>
          <p:nvPr/>
        </p:nvSpPr>
        <p:spPr>
          <a:xfrm>
            <a:off x="3107136" y="1317000"/>
            <a:ext cx="2837400" cy="28374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79"/>
          <p:cNvSpPr/>
          <p:nvPr/>
        </p:nvSpPr>
        <p:spPr>
          <a:xfrm>
            <a:off x="3809176" y="2019049"/>
            <a:ext cx="1433400" cy="1433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6" name="Google Shape;856;p79"/>
          <p:cNvCxnSpPr>
            <a:endCxn id="855" idx="2"/>
          </p:cNvCxnSpPr>
          <p:nvPr/>
        </p:nvCxnSpPr>
        <p:spPr>
          <a:xfrm>
            <a:off x="362176" y="2735749"/>
            <a:ext cx="3447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57" name="Google Shape;857;p79"/>
          <p:cNvCxnSpPr>
            <a:stCxn id="858" idx="3"/>
          </p:cNvCxnSpPr>
          <p:nvPr/>
        </p:nvCxnSpPr>
        <p:spPr>
          <a:xfrm>
            <a:off x="5288657" y="2735707"/>
            <a:ext cx="3585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59" name="Google Shape;859;p79"/>
          <p:cNvSpPr txBox="1"/>
          <p:nvPr/>
        </p:nvSpPr>
        <p:spPr>
          <a:xfrm>
            <a:off x="310372" y="2323000"/>
            <a:ext cx="23352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Rubik"/>
                <a:ea typeface="Rubik"/>
                <a:cs typeface="Rubik"/>
                <a:sym typeface="Rubik"/>
              </a:rPr>
              <a:t>FORA DA EMPRESA</a:t>
            </a:r>
            <a:endParaRPr b="1" sz="1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60" name="Google Shape;860;p79"/>
          <p:cNvSpPr txBox="1"/>
          <p:nvPr/>
        </p:nvSpPr>
        <p:spPr>
          <a:xfrm>
            <a:off x="310375" y="2800499"/>
            <a:ext cx="26151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Rubik"/>
                <a:ea typeface="Rubik"/>
                <a:cs typeface="Rubik"/>
                <a:sym typeface="Rubik"/>
              </a:rPr>
              <a:t>DENTRO DA EMPRESA</a:t>
            </a:r>
            <a:endParaRPr b="1" sz="100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861" name="Google Shape;861;p7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62" name="Google Shape;862;p79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MAPA DE STAKEHOLDERS</a:t>
            </a:r>
            <a:endParaRPr b="1" sz="2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MSAMSOM - Guia">
  <p:cSld name="BLANK_8"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65" name="Google Shape;865;p80"/>
          <p:cNvSpPr/>
          <p:nvPr/>
        </p:nvSpPr>
        <p:spPr>
          <a:xfrm>
            <a:off x="2225850" y="245425"/>
            <a:ext cx="4692300" cy="46923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80"/>
          <p:cNvSpPr/>
          <p:nvPr/>
        </p:nvSpPr>
        <p:spPr>
          <a:xfrm>
            <a:off x="2827425" y="1380400"/>
            <a:ext cx="3489000" cy="34890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80"/>
          <p:cNvSpPr/>
          <p:nvPr/>
        </p:nvSpPr>
        <p:spPr>
          <a:xfrm>
            <a:off x="3432725" y="2519100"/>
            <a:ext cx="2278500" cy="2278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8" name="Google Shape;868;p8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69" name="Google Shape;869;p80"/>
          <p:cNvSpPr txBox="1"/>
          <p:nvPr/>
        </p:nvSpPr>
        <p:spPr>
          <a:xfrm>
            <a:off x="168531" y="72875"/>
            <a:ext cx="25272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MERCADO</a:t>
            </a:r>
            <a:b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ENDEREÇÁVEL </a:t>
            </a:r>
            <a:endParaRPr b="1" sz="2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TAM/SAM/SOM</a:t>
            </a:r>
            <a:endParaRPr b="1" sz="2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70" name="Google Shape;870;p80"/>
          <p:cNvSpPr txBox="1"/>
          <p:nvPr/>
        </p:nvSpPr>
        <p:spPr>
          <a:xfrm>
            <a:off x="3639546" y="2734600"/>
            <a:ext cx="18648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SOM</a:t>
            </a:r>
            <a:endParaRPr b="1" sz="2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(Serviceable Obtainable Market)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Fatia realista de mercado disponível para o negócio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71" name="Google Shape;871;p80"/>
          <p:cNvSpPr txBox="1"/>
          <p:nvPr/>
        </p:nvSpPr>
        <p:spPr>
          <a:xfrm>
            <a:off x="3255950" y="1439200"/>
            <a:ext cx="2631900" cy="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SAM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(Serviceable Available Market)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Mercado disponível para sua solução (produto / serviço) 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72" name="Google Shape;872;p80"/>
          <p:cNvSpPr txBox="1"/>
          <p:nvPr/>
        </p:nvSpPr>
        <p:spPr>
          <a:xfrm>
            <a:off x="3267227" y="372400"/>
            <a:ext cx="26094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TAM</a:t>
            </a:r>
            <a:endParaRPr sz="1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(Total Available Market)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Tamanho total de mercado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PC - Guia">
  <p:cSld name="BLANK_7"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4" name="Google Shape;874;p8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75" name="Google Shape;875;p81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VALUE PROPOSITION CANVAS</a:t>
            </a:r>
            <a:endParaRPr b="1" sz="2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76" name="Google Shape;876;p81"/>
          <p:cNvSpPr/>
          <p:nvPr/>
        </p:nvSpPr>
        <p:spPr>
          <a:xfrm>
            <a:off x="221825" y="792750"/>
            <a:ext cx="3960000" cy="396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77" name="Google Shape;877;p81"/>
          <p:cNvSpPr txBox="1"/>
          <p:nvPr/>
        </p:nvSpPr>
        <p:spPr>
          <a:xfrm>
            <a:off x="4737275" y="294025"/>
            <a:ext cx="28761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ubik"/>
                <a:ea typeface="Rubik"/>
                <a:cs typeface="Rubik"/>
                <a:sym typeface="Rubik"/>
              </a:rPr>
              <a:t>strategyzer.com/canvas/value-proposition-canvas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78" name="Google Shape;878;p81"/>
          <p:cNvSpPr/>
          <p:nvPr/>
        </p:nvSpPr>
        <p:spPr>
          <a:xfrm>
            <a:off x="5042075" y="818475"/>
            <a:ext cx="3925200" cy="39252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81"/>
          <p:cNvSpPr/>
          <p:nvPr/>
        </p:nvSpPr>
        <p:spPr>
          <a:xfrm>
            <a:off x="1685275" y="2412750"/>
            <a:ext cx="1033200" cy="7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Solução</a:t>
            </a:r>
            <a:endParaRPr b="1"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80" name="Google Shape;880;p81"/>
          <p:cNvSpPr/>
          <p:nvPr/>
        </p:nvSpPr>
        <p:spPr>
          <a:xfrm>
            <a:off x="6542275" y="2318675"/>
            <a:ext cx="924600" cy="9246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Cliente</a:t>
            </a:r>
            <a:endParaRPr b="1" sz="12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881" name="Google Shape;881;p81"/>
          <p:cNvCxnSpPr/>
          <p:nvPr/>
        </p:nvCxnSpPr>
        <p:spPr>
          <a:xfrm>
            <a:off x="270000" y="838800"/>
            <a:ext cx="1511700" cy="1511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81"/>
          <p:cNvCxnSpPr/>
          <p:nvPr/>
        </p:nvCxnSpPr>
        <p:spPr>
          <a:xfrm rot="5400000">
            <a:off x="270000" y="3195000"/>
            <a:ext cx="1511700" cy="1511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3" name="Google Shape;883;p81"/>
          <p:cNvCxnSpPr/>
          <p:nvPr/>
        </p:nvCxnSpPr>
        <p:spPr>
          <a:xfrm>
            <a:off x="2757600" y="2780975"/>
            <a:ext cx="1877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4" name="Google Shape;884;p81"/>
          <p:cNvCxnSpPr/>
          <p:nvPr/>
        </p:nvCxnSpPr>
        <p:spPr>
          <a:xfrm>
            <a:off x="4676700" y="2780975"/>
            <a:ext cx="1813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85" name="Google Shape;885;p81"/>
          <p:cNvCxnSpPr/>
          <p:nvPr/>
        </p:nvCxnSpPr>
        <p:spPr>
          <a:xfrm flipH="1">
            <a:off x="7322400" y="1372200"/>
            <a:ext cx="972000" cy="1008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6" name="Google Shape;886;p81"/>
          <p:cNvCxnSpPr/>
          <p:nvPr/>
        </p:nvCxnSpPr>
        <p:spPr>
          <a:xfrm flipH="1" rot="-5400000">
            <a:off x="7333200" y="3177000"/>
            <a:ext cx="972000" cy="1008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7" name="Google Shape;887;p81"/>
          <p:cNvSpPr txBox="1"/>
          <p:nvPr/>
        </p:nvSpPr>
        <p:spPr>
          <a:xfrm>
            <a:off x="1865775" y="1702300"/>
            <a:ext cx="20622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Criadores de ganho</a:t>
            </a:r>
            <a:endParaRPr b="1"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O que oferecer ao cliente para obterem os ganhos? 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88" name="Google Shape;888;p81"/>
          <p:cNvSpPr txBox="1"/>
          <p:nvPr/>
        </p:nvSpPr>
        <p:spPr>
          <a:xfrm>
            <a:off x="1865775" y="3150100"/>
            <a:ext cx="21411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Analgésicos</a:t>
            </a:r>
            <a:endParaRPr b="1"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O que oferecer ao cliente para aliviar as dores? O que oferecer para solucionar problemas de clientes?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89" name="Google Shape;889;p81"/>
          <p:cNvSpPr txBox="1"/>
          <p:nvPr/>
        </p:nvSpPr>
        <p:spPr>
          <a:xfrm>
            <a:off x="5370975" y="1702300"/>
            <a:ext cx="20622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Ganhos</a:t>
            </a:r>
            <a:endParaRPr b="1"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O que faz o cliente ficar feliz ou torna a vida mais fácil dentro de seu contexto?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90" name="Google Shape;890;p81"/>
          <p:cNvSpPr txBox="1"/>
          <p:nvPr/>
        </p:nvSpPr>
        <p:spPr>
          <a:xfrm>
            <a:off x="5370975" y="3150100"/>
            <a:ext cx="21411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Dores</a:t>
            </a:r>
            <a:endParaRPr b="1"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Quais são os principais problemas enfrentados pelo cliente? O que impede dele realizar as tarefas?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91" name="Google Shape;891;p81"/>
          <p:cNvSpPr txBox="1"/>
          <p:nvPr/>
        </p:nvSpPr>
        <p:spPr>
          <a:xfrm>
            <a:off x="7564750" y="2311900"/>
            <a:ext cx="1033200" cy="10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Tarefas</a:t>
            </a:r>
            <a:endParaRPr b="1"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Quais tarefas que o segmento de cliente tem para concluir? 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92" name="Google Shape;892;p81"/>
          <p:cNvSpPr txBox="1"/>
          <p:nvPr/>
        </p:nvSpPr>
        <p:spPr>
          <a:xfrm>
            <a:off x="430525" y="2235700"/>
            <a:ext cx="1033200" cy="10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Produtos e Serviços</a:t>
            </a:r>
            <a:endParaRPr b="1"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Quais soluções ajudam o segmento de cliente a cumprir as tarefas?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PC - Em branco">
  <p:cSld name="BLANK_7_1"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4" name="Google Shape;894;p8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95" name="Google Shape;895;p82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VALUE PROPOSITION CANVAS</a:t>
            </a:r>
            <a:endParaRPr b="1" sz="2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96" name="Google Shape;896;p82"/>
          <p:cNvSpPr/>
          <p:nvPr/>
        </p:nvSpPr>
        <p:spPr>
          <a:xfrm>
            <a:off x="221825" y="792750"/>
            <a:ext cx="3960000" cy="396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97" name="Google Shape;897;p82"/>
          <p:cNvSpPr txBox="1"/>
          <p:nvPr/>
        </p:nvSpPr>
        <p:spPr>
          <a:xfrm>
            <a:off x="4737275" y="294025"/>
            <a:ext cx="28761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ubik"/>
                <a:ea typeface="Rubik"/>
                <a:cs typeface="Rubik"/>
                <a:sym typeface="Rubik"/>
              </a:rPr>
              <a:t>strategyzer.com/canvas/value-proposition-canvas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98" name="Google Shape;898;p82"/>
          <p:cNvSpPr/>
          <p:nvPr/>
        </p:nvSpPr>
        <p:spPr>
          <a:xfrm>
            <a:off x="5042075" y="818475"/>
            <a:ext cx="3925200" cy="39252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82"/>
          <p:cNvSpPr/>
          <p:nvPr/>
        </p:nvSpPr>
        <p:spPr>
          <a:xfrm>
            <a:off x="1685275" y="2412750"/>
            <a:ext cx="1033200" cy="7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Solução</a:t>
            </a:r>
            <a:endParaRPr b="1"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00" name="Google Shape;900;p82"/>
          <p:cNvSpPr/>
          <p:nvPr/>
        </p:nvSpPr>
        <p:spPr>
          <a:xfrm>
            <a:off x="6542275" y="2318675"/>
            <a:ext cx="924600" cy="9246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Cliente</a:t>
            </a:r>
            <a:endParaRPr b="1" sz="12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901" name="Google Shape;901;p82"/>
          <p:cNvCxnSpPr/>
          <p:nvPr/>
        </p:nvCxnSpPr>
        <p:spPr>
          <a:xfrm>
            <a:off x="270000" y="838800"/>
            <a:ext cx="1511700" cy="1511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2" name="Google Shape;902;p82"/>
          <p:cNvCxnSpPr/>
          <p:nvPr/>
        </p:nvCxnSpPr>
        <p:spPr>
          <a:xfrm rot="5400000">
            <a:off x="270000" y="3195000"/>
            <a:ext cx="1511700" cy="1511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3" name="Google Shape;903;p82"/>
          <p:cNvCxnSpPr/>
          <p:nvPr/>
        </p:nvCxnSpPr>
        <p:spPr>
          <a:xfrm>
            <a:off x="2757600" y="2780975"/>
            <a:ext cx="1877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4" name="Google Shape;904;p82"/>
          <p:cNvCxnSpPr/>
          <p:nvPr/>
        </p:nvCxnSpPr>
        <p:spPr>
          <a:xfrm>
            <a:off x="4676700" y="2780975"/>
            <a:ext cx="1813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905" name="Google Shape;905;p82"/>
          <p:cNvCxnSpPr/>
          <p:nvPr/>
        </p:nvCxnSpPr>
        <p:spPr>
          <a:xfrm flipH="1">
            <a:off x="7322400" y="1372200"/>
            <a:ext cx="972000" cy="1008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6" name="Google Shape;906;p82"/>
          <p:cNvCxnSpPr/>
          <p:nvPr/>
        </p:nvCxnSpPr>
        <p:spPr>
          <a:xfrm flipH="1" rot="-5400000">
            <a:off x="7333200" y="3177000"/>
            <a:ext cx="972000" cy="1008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7" name="Google Shape;907;p82"/>
          <p:cNvSpPr txBox="1"/>
          <p:nvPr/>
        </p:nvSpPr>
        <p:spPr>
          <a:xfrm>
            <a:off x="1865775" y="2007100"/>
            <a:ext cx="20622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Criadores de ganho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08" name="Google Shape;908;p82"/>
          <p:cNvSpPr txBox="1"/>
          <p:nvPr/>
        </p:nvSpPr>
        <p:spPr>
          <a:xfrm>
            <a:off x="1865775" y="3150100"/>
            <a:ext cx="21411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Analgésicos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09" name="Google Shape;909;p82"/>
          <p:cNvSpPr txBox="1"/>
          <p:nvPr/>
        </p:nvSpPr>
        <p:spPr>
          <a:xfrm>
            <a:off x="5370975" y="2388100"/>
            <a:ext cx="20622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Ganhos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10" name="Google Shape;910;p82"/>
          <p:cNvSpPr txBox="1"/>
          <p:nvPr/>
        </p:nvSpPr>
        <p:spPr>
          <a:xfrm>
            <a:off x="5370975" y="2845300"/>
            <a:ext cx="21411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Dores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11" name="Google Shape;911;p82"/>
          <p:cNvSpPr txBox="1"/>
          <p:nvPr/>
        </p:nvSpPr>
        <p:spPr>
          <a:xfrm>
            <a:off x="7869550" y="1778500"/>
            <a:ext cx="1033200" cy="10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Tarefas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12" name="Google Shape;912;p82"/>
          <p:cNvSpPr txBox="1"/>
          <p:nvPr/>
        </p:nvSpPr>
        <p:spPr>
          <a:xfrm>
            <a:off x="278125" y="1854700"/>
            <a:ext cx="1033200" cy="10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Produtos e Serviços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an Canvas - Guia">
  <p:cSld name="BLANK_6"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15" name="Google Shape;915;p8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916" name="Google Shape;916;p83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LEAN CANVAS</a:t>
            </a:r>
            <a:endParaRPr b="1" sz="2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17" name="Google Shape;917;p83"/>
          <p:cNvSpPr/>
          <p:nvPr/>
        </p:nvSpPr>
        <p:spPr>
          <a:xfrm>
            <a:off x="221825" y="640350"/>
            <a:ext cx="8700300" cy="43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cxnSp>
        <p:nvCxnSpPr>
          <p:cNvPr id="918" name="Google Shape;918;p83"/>
          <p:cNvCxnSpPr/>
          <p:nvPr/>
        </p:nvCxnSpPr>
        <p:spPr>
          <a:xfrm>
            <a:off x="1958900" y="702925"/>
            <a:ext cx="0" cy="277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9" name="Google Shape;919;p83"/>
          <p:cNvCxnSpPr/>
          <p:nvPr/>
        </p:nvCxnSpPr>
        <p:spPr>
          <a:xfrm>
            <a:off x="3771150" y="702925"/>
            <a:ext cx="0" cy="277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0" name="Google Shape;920;p83"/>
          <p:cNvCxnSpPr/>
          <p:nvPr/>
        </p:nvCxnSpPr>
        <p:spPr>
          <a:xfrm>
            <a:off x="5496950" y="702925"/>
            <a:ext cx="0" cy="277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1" name="Google Shape;921;p83"/>
          <p:cNvCxnSpPr/>
          <p:nvPr/>
        </p:nvCxnSpPr>
        <p:spPr>
          <a:xfrm>
            <a:off x="7245275" y="702925"/>
            <a:ext cx="0" cy="277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2" name="Google Shape;922;p83"/>
          <p:cNvCxnSpPr/>
          <p:nvPr/>
        </p:nvCxnSpPr>
        <p:spPr>
          <a:xfrm>
            <a:off x="4645450" y="3553075"/>
            <a:ext cx="0" cy="1353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3" name="Google Shape;923;p83"/>
          <p:cNvCxnSpPr/>
          <p:nvPr/>
        </p:nvCxnSpPr>
        <p:spPr>
          <a:xfrm rot="10800000">
            <a:off x="318650" y="3527575"/>
            <a:ext cx="850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4" name="Google Shape;924;p83"/>
          <p:cNvSpPr txBox="1"/>
          <p:nvPr/>
        </p:nvSpPr>
        <p:spPr>
          <a:xfrm>
            <a:off x="294525" y="670250"/>
            <a:ext cx="1568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Problema</a:t>
            </a:r>
            <a:endParaRPr b="1" sz="13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Principais problemas que quer resolver?</a:t>
            </a:r>
            <a:endParaRPr sz="8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25" name="Google Shape;925;p83"/>
          <p:cNvSpPr txBox="1"/>
          <p:nvPr/>
        </p:nvSpPr>
        <p:spPr>
          <a:xfrm>
            <a:off x="2032450" y="670250"/>
            <a:ext cx="17388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Solução</a:t>
            </a:r>
            <a:endParaRPr b="1" sz="13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Qual é o conjunto mínimo de funcionalidades (MVP) que resolvem os problemas?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26" name="Google Shape;926;p83"/>
          <p:cNvSpPr txBox="1"/>
          <p:nvPr/>
        </p:nvSpPr>
        <p:spPr>
          <a:xfrm>
            <a:off x="3771250" y="670250"/>
            <a:ext cx="1697700" cy="16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Proposta Única de Valor</a:t>
            </a:r>
            <a:endParaRPr b="1" sz="13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Em poucas palavras, por que clientes escolhem seu produto e pagam por ele?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27" name="Google Shape;927;p83"/>
          <p:cNvSpPr txBox="1"/>
          <p:nvPr/>
        </p:nvSpPr>
        <p:spPr>
          <a:xfrm>
            <a:off x="5587825" y="670250"/>
            <a:ext cx="1568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Vantagem injusta</a:t>
            </a:r>
            <a:endParaRPr b="1" sz="13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O que não pode ser copiado, reproduzido ou comprado?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28" name="Google Shape;928;p83"/>
          <p:cNvSpPr txBox="1"/>
          <p:nvPr/>
        </p:nvSpPr>
        <p:spPr>
          <a:xfrm>
            <a:off x="7291675" y="670250"/>
            <a:ext cx="1568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Segmento de Clientes</a:t>
            </a:r>
            <a:endParaRPr b="1" sz="13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Quem são os clientes mais importantes? Se há segmentos, qual é o alvo para essa proposta única de valor?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929" name="Google Shape;929;p83"/>
          <p:cNvCxnSpPr/>
          <p:nvPr/>
        </p:nvCxnSpPr>
        <p:spPr>
          <a:xfrm rot="10800000">
            <a:off x="2071375" y="2164475"/>
            <a:ext cx="1620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0" name="Google Shape;930;p83"/>
          <p:cNvCxnSpPr/>
          <p:nvPr/>
        </p:nvCxnSpPr>
        <p:spPr>
          <a:xfrm rot="10800000">
            <a:off x="5558600" y="2164475"/>
            <a:ext cx="1620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1" name="Google Shape;931;p83"/>
          <p:cNvSpPr txBox="1"/>
          <p:nvPr/>
        </p:nvSpPr>
        <p:spPr>
          <a:xfrm>
            <a:off x="2032450" y="2161600"/>
            <a:ext cx="17388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Métricas Chave</a:t>
            </a:r>
            <a:endParaRPr b="1" sz="13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Quais são as principais métricas que indicam receita e retenção de clientes?</a:t>
            </a:r>
            <a:endParaRPr sz="8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32" name="Google Shape;932;p83"/>
          <p:cNvSpPr txBox="1"/>
          <p:nvPr/>
        </p:nvSpPr>
        <p:spPr>
          <a:xfrm>
            <a:off x="5587825" y="2161600"/>
            <a:ext cx="1568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Canais</a:t>
            </a:r>
            <a:endParaRPr b="1" sz="13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Quais são os principais canais, de menor custo e eficientes para se relacionar com clientes?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33" name="Google Shape;933;p83"/>
          <p:cNvSpPr txBox="1"/>
          <p:nvPr/>
        </p:nvSpPr>
        <p:spPr>
          <a:xfrm>
            <a:off x="294525" y="3536025"/>
            <a:ext cx="38856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Estrutura de Custos</a:t>
            </a:r>
            <a:endParaRPr b="1" sz="13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Quais são os custos principais do negócio? Quais são fixos e variáveis?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34" name="Google Shape;934;p83"/>
          <p:cNvSpPr txBox="1"/>
          <p:nvPr/>
        </p:nvSpPr>
        <p:spPr>
          <a:xfrm>
            <a:off x="4792700" y="3536025"/>
            <a:ext cx="38856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Fluxos de Receita</a:t>
            </a:r>
            <a:endParaRPr b="1" sz="13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Quais são os tipos de modelo de receita (ex.: recorrência, freemium to premium)? Quais são as regras de negócio para gerar fluxo de caixa?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35" name="Google Shape;935;p83"/>
          <p:cNvSpPr txBox="1"/>
          <p:nvPr/>
        </p:nvSpPr>
        <p:spPr>
          <a:xfrm>
            <a:off x="2375075" y="294025"/>
            <a:ext cx="28761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ubik"/>
                <a:ea typeface="Rubik"/>
                <a:cs typeface="Rubik"/>
                <a:sym typeface="Rubik"/>
              </a:rPr>
              <a:t>leanstack.com/leancanvas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an Canvas - Em branco">
  <p:cSld name="BLANK_6_1"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38" name="Google Shape;938;p8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939" name="Google Shape;939;p84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LEAN CANVAS</a:t>
            </a:r>
            <a:endParaRPr b="1" sz="2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40" name="Google Shape;940;p84"/>
          <p:cNvSpPr/>
          <p:nvPr/>
        </p:nvSpPr>
        <p:spPr>
          <a:xfrm>
            <a:off x="221825" y="640350"/>
            <a:ext cx="8700300" cy="43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cxnSp>
        <p:nvCxnSpPr>
          <p:cNvPr id="941" name="Google Shape;941;p84"/>
          <p:cNvCxnSpPr/>
          <p:nvPr/>
        </p:nvCxnSpPr>
        <p:spPr>
          <a:xfrm>
            <a:off x="1958900" y="702925"/>
            <a:ext cx="0" cy="277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2" name="Google Shape;942;p84"/>
          <p:cNvCxnSpPr/>
          <p:nvPr/>
        </p:nvCxnSpPr>
        <p:spPr>
          <a:xfrm>
            <a:off x="3771150" y="702925"/>
            <a:ext cx="0" cy="277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3" name="Google Shape;943;p84"/>
          <p:cNvCxnSpPr/>
          <p:nvPr/>
        </p:nvCxnSpPr>
        <p:spPr>
          <a:xfrm>
            <a:off x="5496950" y="702925"/>
            <a:ext cx="0" cy="277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4" name="Google Shape;944;p84"/>
          <p:cNvCxnSpPr/>
          <p:nvPr/>
        </p:nvCxnSpPr>
        <p:spPr>
          <a:xfrm>
            <a:off x="7245275" y="702925"/>
            <a:ext cx="0" cy="277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5" name="Google Shape;945;p84"/>
          <p:cNvCxnSpPr/>
          <p:nvPr/>
        </p:nvCxnSpPr>
        <p:spPr>
          <a:xfrm>
            <a:off x="4645450" y="3553075"/>
            <a:ext cx="0" cy="1353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6" name="Google Shape;946;p84"/>
          <p:cNvCxnSpPr/>
          <p:nvPr/>
        </p:nvCxnSpPr>
        <p:spPr>
          <a:xfrm rot="10800000">
            <a:off x="318650" y="3527575"/>
            <a:ext cx="850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7" name="Google Shape;947;p84"/>
          <p:cNvSpPr txBox="1"/>
          <p:nvPr/>
        </p:nvSpPr>
        <p:spPr>
          <a:xfrm>
            <a:off x="294525" y="670250"/>
            <a:ext cx="1568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Problema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48" name="Google Shape;948;p84"/>
          <p:cNvSpPr txBox="1"/>
          <p:nvPr/>
        </p:nvSpPr>
        <p:spPr>
          <a:xfrm>
            <a:off x="2032450" y="670250"/>
            <a:ext cx="17388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Solução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49" name="Google Shape;949;p84"/>
          <p:cNvSpPr txBox="1"/>
          <p:nvPr/>
        </p:nvSpPr>
        <p:spPr>
          <a:xfrm>
            <a:off x="3771250" y="670250"/>
            <a:ext cx="1697700" cy="16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Proposta Única de Valor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50" name="Google Shape;950;p84"/>
          <p:cNvSpPr txBox="1"/>
          <p:nvPr/>
        </p:nvSpPr>
        <p:spPr>
          <a:xfrm>
            <a:off x="5587825" y="670250"/>
            <a:ext cx="1568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Vantagem injusta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51" name="Google Shape;951;p84"/>
          <p:cNvSpPr txBox="1"/>
          <p:nvPr/>
        </p:nvSpPr>
        <p:spPr>
          <a:xfrm>
            <a:off x="7291675" y="670250"/>
            <a:ext cx="1568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Segmento de Clientes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952" name="Google Shape;952;p84"/>
          <p:cNvCxnSpPr/>
          <p:nvPr/>
        </p:nvCxnSpPr>
        <p:spPr>
          <a:xfrm rot="10800000">
            <a:off x="2071375" y="2164475"/>
            <a:ext cx="1620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3" name="Google Shape;953;p84"/>
          <p:cNvCxnSpPr/>
          <p:nvPr/>
        </p:nvCxnSpPr>
        <p:spPr>
          <a:xfrm rot="10800000">
            <a:off x="5558600" y="2164475"/>
            <a:ext cx="1620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4" name="Google Shape;954;p84"/>
          <p:cNvSpPr txBox="1"/>
          <p:nvPr/>
        </p:nvSpPr>
        <p:spPr>
          <a:xfrm>
            <a:off x="2032450" y="2161600"/>
            <a:ext cx="17388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Métricas Chave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55" name="Google Shape;955;p84"/>
          <p:cNvSpPr txBox="1"/>
          <p:nvPr/>
        </p:nvSpPr>
        <p:spPr>
          <a:xfrm>
            <a:off x="5587825" y="2161600"/>
            <a:ext cx="1568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Canais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56" name="Google Shape;956;p84"/>
          <p:cNvSpPr txBox="1"/>
          <p:nvPr/>
        </p:nvSpPr>
        <p:spPr>
          <a:xfrm>
            <a:off x="294525" y="3536025"/>
            <a:ext cx="38856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Estrutura de Custos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57" name="Google Shape;957;p84"/>
          <p:cNvSpPr txBox="1"/>
          <p:nvPr/>
        </p:nvSpPr>
        <p:spPr>
          <a:xfrm>
            <a:off x="4792700" y="3536025"/>
            <a:ext cx="38856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Fluxos de Receita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58" name="Google Shape;958;p84"/>
          <p:cNvSpPr txBox="1"/>
          <p:nvPr/>
        </p:nvSpPr>
        <p:spPr>
          <a:xfrm>
            <a:off x="2375075" y="294025"/>
            <a:ext cx="28761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ubik"/>
                <a:ea typeface="Rubik"/>
                <a:cs typeface="Rubik"/>
                <a:sym typeface="Rubik"/>
              </a:rPr>
              <a:t>leanstack.com/leancanvas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MC - Guia">
  <p:cSld name="CUSTOM_2"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0" name="Google Shape;960;p8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961" name="Google Shape;961;p85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BUSINESS MODEL CANVAS</a:t>
            </a:r>
            <a:endParaRPr b="1" sz="2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62" name="Google Shape;962;p85"/>
          <p:cNvSpPr/>
          <p:nvPr/>
        </p:nvSpPr>
        <p:spPr>
          <a:xfrm>
            <a:off x="221825" y="640350"/>
            <a:ext cx="8700300" cy="43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cxnSp>
        <p:nvCxnSpPr>
          <p:cNvPr id="963" name="Google Shape;963;p85"/>
          <p:cNvCxnSpPr/>
          <p:nvPr/>
        </p:nvCxnSpPr>
        <p:spPr>
          <a:xfrm>
            <a:off x="1958900" y="702925"/>
            <a:ext cx="0" cy="277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4" name="Google Shape;964;p85"/>
          <p:cNvCxnSpPr/>
          <p:nvPr/>
        </p:nvCxnSpPr>
        <p:spPr>
          <a:xfrm>
            <a:off x="3771150" y="702925"/>
            <a:ext cx="0" cy="277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5" name="Google Shape;965;p85"/>
          <p:cNvCxnSpPr/>
          <p:nvPr/>
        </p:nvCxnSpPr>
        <p:spPr>
          <a:xfrm>
            <a:off x="5496950" y="702925"/>
            <a:ext cx="0" cy="277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6" name="Google Shape;966;p85"/>
          <p:cNvCxnSpPr/>
          <p:nvPr/>
        </p:nvCxnSpPr>
        <p:spPr>
          <a:xfrm>
            <a:off x="7245275" y="702925"/>
            <a:ext cx="0" cy="277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7" name="Google Shape;967;p85"/>
          <p:cNvCxnSpPr/>
          <p:nvPr/>
        </p:nvCxnSpPr>
        <p:spPr>
          <a:xfrm>
            <a:off x="4645450" y="3553075"/>
            <a:ext cx="0" cy="1353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8" name="Google Shape;968;p85"/>
          <p:cNvCxnSpPr/>
          <p:nvPr/>
        </p:nvCxnSpPr>
        <p:spPr>
          <a:xfrm rot="10800000">
            <a:off x="318650" y="3527575"/>
            <a:ext cx="850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9" name="Google Shape;969;p85"/>
          <p:cNvSpPr txBox="1"/>
          <p:nvPr/>
        </p:nvSpPr>
        <p:spPr>
          <a:xfrm>
            <a:off x="294525" y="670250"/>
            <a:ext cx="1568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Parcerias Chave</a:t>
            </a:r>
            <a:endParaRPr b="1" sz="13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Quem são parceiros chave, fornecedores chave, o que fazem?</a:t>
            </a:r>
            <a:endParaRPr sz="8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70" name="Google Shape;970;p85"/>
          <p:cNvSpPr txBox="1"/>
          <p:nvPr/>
        </p:nvSpPr>
        <p:spPr>
          <a:xfrm>
            <a:off x="2032450" y="670250"/>
            <a:ext cx="17388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Atividades Chave</a:t>
            </a:r>
            <a:endParaRPr b="1" sz="13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Quais são as atividades chave para entregar a proposta de valor? Canais de distribuição? Fontes de receita?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71" name="Google Shape;971;p85"/>
          <p:cNvSpPr txBox="1"/>
          <p:nvPr/>
        </p:nvSpPr>
        <p:spPr>
          <a:xfrm>
            <a:off x="3771250" y="670250"/>
            <a:ext cx="1697700" cy="16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Proposta de Valor</a:t>
            </a:r>
            <a:endParaRPr b="1" sz="13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Que valor entrega aos clientes? Quais problemas dos clientes resolve? Quais necessidades estamos satisfazendo?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72" name="Google Shape;972;p85"/>
          <p:cNvSpPr txBox="1"/>
          <p:nvPr/>
        </p:nvSpPr>
        <p:spPr>
          <a:xfrm>
            <a:off x="5587825" y="670250"/>
            <a:ext cx="1568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Relacionamento com Clientes</a:t>
            </a:r>
            <a:endParaRPr b="1" sz="13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Que tipo de relação os clientes esperam? Quais existem e quais não?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73" name="Google Shape;973;p85"/>
          <p:cNvSpPr txBox="1"/>
          <p:nvPr/>
        </p:nvSpPr>
        <p:spPr>
          <a:xfrm>
            <a:off x="7291675" y="670250"/>
            <a:ext cx="1568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Segmento de Mercado</a:t>
            </a:r>
            <a:endParaRPr b="1" sz="13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Para quem é o valor? Quem são os clientes mais importantes?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974" name="Google Shape;974;p85"/>
          <p:cNvCxnSpPr/>
          <p:nvPr/>
        </p:nvCxnSpPr>
        <p:spPr>
          <a:xfrm rot="10800000">
            <a:off x="2071375" y="2164475"/>
            <a:ext cx="1620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5" name="Google Shape;975;p85"/>
          <p:cNvCxnSpPr/>
          <p:nvPr/>
        </p:nvCxnSpPr>
        <p:spPr>
          <a:xfrm rot="10800000">
            <a:off x="5558600" y="2164475"/>
            <a:ext cx="1620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6" name="Google Shape;976;p85"/>
          <p:cNvSpPr txBox="1"/>
          <p:nvPr/>
        </p:nvSpPr>
        <p:spPr>
          <a:xfrm>
            <a:off x="2032450" y="2161600"/>
            <a:ext cx="17388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Recursos Chave</a:t>
            </a:r>
            <a:endParaRPr b="1" sz="13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Quais recursos chave a proposta de valor necessita? </a:t>
            </a:r>
            <a:endParaRPr sz="8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77" name="Google Shape;977;p85"/>
          <p:cNvSpPr txBox="1"/>
          <p:nvPr/>
        </p:nvSpPr>
        <p:spPr>
          <a:xfrm>
            <a:off x="5587825" y="2161600"/>
            <a:ext cx="1568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Canais</a:t>
            </a:r>
            <a:endParaRPr b="1" sz="13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Como atender os clientes hoje e no futuro? Que canais estão preparados e quais precisam ser desenvolvidos?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78" name="Google Shape;978;p85"/>
          <p:cNvSpPr txBox="1"/>
          <p:nvPr/>
        </p:nvSpPr>
        <p:spPr>
          <a:xfrm>
            <a:off x="294525" y="3536025"/>
            <a:ext cx="38856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Estrutura de Custos</a:t>
            </a:r>
            <a:endParaRPr b="1" sz="13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Quais são os custos principais do negócio? Quais são os recursos e atividades chave mais caros?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79" name="Google Shape;979;p85"/>
          <p:cNvSpPr txBox="1"/>
          <p:nvPr/>
        </p:nvSpPr>
        <p:spPr>
          <a:xfrm>
            <a:off x="4792700" y="3536025"/>
            <a:ext cx="38856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Fontes de Renda</a:t>
            </a:r>
            <a:endParaRPr b="1" sz="13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Qual é o valor que clientes estão dispostos a pagar? Como criar recorrência? Como a fonte de receita pode contribuir no desenvolvimento do negócio?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80" name="Google Shape;980;p85"/>
          <p:cNvSpPr txBox="1"/>
          <p:nvPr/>
        </p:nvSpPr>
        <p:spPr>
          <a:xfrm>
            <a:off x="4280075" y="294025"/>
            <a:ext cx="28761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ubik"/>
                <a:ea typeface="Rubik"/>
                <a:cs typeface="Rubik"/>
                <a:sym typeface="Rubik"/>
              </a:rPr>
              <a:t>www.strategyzer.com/canvas/business-model-canvas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MC - Em branco">
  <p:cSld name="CUSTOM_2_1"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2" name="Google Shape;982;p8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983" name="Google Shape;983;p86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BUSINESS MODEL CANVAS</a:t>
            </a:r>
            <a:endParaRPr b="1" sz="2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84" name="Google Shape;984;p86"/>
          <p:cNvSpPr/>
          <p:nvPr/>
        </p:nvSpPr>
        <p:spPr>
          <a:xfrm>
            <a:off x="221825" y="640350"/>
            <a:ext cx="8700300" cy="43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cxnSp>
        <p:nvCxnSpPr>
          <p:cNvPr id="985" name="Google Shape;985;p86"/>
          <p:cNvCxnSpPr/>
          <p:nvPr/>
        </p:nvCxnSpPr>
        <p:spPr>
          <a:xfrm>
            <a:off x="1958900" y="702925"/>
            <a:ext cx="0" cy="277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6" name="Google Shape;986;p86"/>
          <p:cNvCxnSpPr/>
          <p:nvPr/>
        </p:nvCxnSpPr>
        <p:spPr>
          <a:xfrm>
            <a:off x="3771150" y="702925"/>
            <a:ext cx="0" cy="277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7" name="Google Shape;987;p86"/>
          <p:cNvCxnSpPr/>
          <p:nvPr/>
        </p:nvCxnSpPr>
        <p:spPr>
          <a:xfrm>
            <a:off x="5496950" y="702925"/>
            <a:ext cx="0" cy="277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8" name="Google Shape;988;p86"/>
          <p:cNvCxnSpPr/>
          <p:nvPr/>
        </p:nvCxnSpPr>
        <p:spPr>
          <a:xfrm>
            <a:off x="7245275" y="702925"/>
            <a:ext cx="0" cy="277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9" name="Google Shape;989;p86"/>
          <p:cNvCxnSpPr/>
          <p:nvPr/>
        </p:nvCxnSpPr>
        <p:spPr>
          <a:xfrm>
            <a:off x="4645450" y="3553075"/>
            <a:ext cx="0" cy="1353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0" name="Google Shape;990;p86"/>
          <p:cNvCxnSpPr/>
          <p:nvPr/>
        </p:nvCxnSpPr>
        <p:spPr>
          <a:xfrm rot="10800000">
            <a:off x="318650" y="3527575"/>
            <a:ext cx="850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1" name="Google Shape;991;p86"/>
          <p:cNvSpPr txBox="1"/>
          <p:nvPr/>
        </p:nvSpPr>
        <p:spPr>
          <a:xfrm>
            <a:off x="294525" y="670250"/>
            <a:ext cx="1568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Parcerias Chave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92" name="Google Shape;992;p86"/>
          <p:cNvSpPr txBox="1"/>
          <p:nvPr/>
        </p:nvSpPr>
        <p:spPr>
          <a:xfrm>
            <a:off x="2032450" y="670250"/>
            <a:ext cx="17388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Atividades Chave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93" name="Google Shape;993;p86"/>
          <p:cNvSpPr txBox="1"/>
          <p:nvPr/>
        </p:nvSpPr>
        <p:spPr>
          <a:xfrm>
            <a:off x="3771250" y="670250"/>
            <a:ext cx="1697700" cy="16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Proposta de Valor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94" name="Google Shape;994;p86"/>
          <p:cNvSpPr txBox="1"/>
          <p:nvPr/>
        </p:nvSpPr>
        <p:spPr>
          <a:xfrm>
            <a:off x="5587825" y="670250"/>
            <a:ext cx="1568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Relacionamento com Clientes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95" name="Google Shape;995;p86"/>
          <p:cNvSpPr txBox="1"/>
          <p:nvPr/>
        </p:nvSpPr>
        <p:spPr>
          <a:xfrm>
            <a:off x="7291675" y="670250"/>
            <a:ext cx="1568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Segmento de Mercado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996" name="Google Shape;996;p86"/>
          <p:cNvCxnSpPr/>
          <p:nvPr/>
        </p:nvCxnSpPr>
        <p:spPr>
          <a:xfrm rot="10800000">
            <a:off x="2071375" y="2164475"/>
            <a:ext cx="1620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7" name="Google Shape;997;p86"/>
          <p:cNvCxnSpPr/>
          <p:nvPr/>
        </p:nvCxnSpPr>
        <p:spPr>
          <a:xfrm rot="10800000">
            <a:off x="5558600" y="2164475"/>
            <a:ext cx="1620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8" name="Google Shape;998;p86"/>
          <p:cNvSpPr txBox="1"/>
          <p:nvPr/>
        </p:nvSpPr>
        <p:spPr>
          <a:xfrm>
            <a:off x="2032450" y="2161600"/>
            <a:ext cx="17388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Recursos Chave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99" name="Google Shape;999;p86"/>
          <p:cNvSpPr txBox="1"/>
          <p:nvPr/>
        </p:nvSpPr>
        <p:spPr>
          <a:xfrm>
            <a:off x="5587825" y="2161600"/>
            <a:ext cx="1568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Canais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00" name="Google Shape;1000;p86"/>
          <p:cNvSpPr txBox="1"/>
          <p:nvPr/>
        </p:nvSpPr>
        <p:spPr>
          <a:xfrm>
            <a:off x="294525" y="3536025"/>
            <a:ext cx="38856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Estrutura de Custos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01" name="Google Shape;1001;p86"/>
          <p:cNvSpPr txBox="1"/>
          <p:nvPr/>
        </p:nvSpPr>
        <p:spPr>
          <a:xfrm>
            <a:off x="4792700" y="3536025"/>
            <a:ext cx="38856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Fontes de Renda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02" name="Google Shape;1002;p86"/>
          <p:cNvSpPr txBox="1"/>
          <p:nvPr/>
        </p:nvSpPr>
        <p:spPr>
          <a:xfrm>
            <a:off x="4280075" y="294025"/>
            <a:ext cx="28761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ubik"/>
                <a:ea typeface="Rubik"/>
                <a:cs typeface="Rubik"/>
                <a:sym typeface="Rubik"/>
              </a:rPr>
              <a:t>www.strategyzer.com/canvas/business-model-canvas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SD - Guia">
  <p:cSld name="BLANK_4"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05" name="Google Shape;1005;p8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6" name="Google Shape;1006;p87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MATRIZ C.S.D.</a:t>
            </a:r>
            <a:endParaRPr b="1" sz="2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07" name="Google Shape;1007;p87"/>
          <p:cNvSpPr/>
          <p:nvPr/>
        </p:nvSpPr>
        <p:spPr>
          <a:xfrm>
            <a:off x="221825" y="640350"/>
            <a:ext cx="8700300" cy="43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008" name="Google Shape;1008;p87"/>
          <p:cNvSpPr txBox="1"/>
          <p:nvPr/>
        </p:nvSpPr>
        <p:spPr>
          <a:xfrm>
            <a:off x="441263" y="744450"/>
            <a:ext cx="23916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Certezas</a:t>
            </a:r>
            <a:endParaRPr sz="14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1009" name="Google Shape;1009;p87"/>
          <p:cNvCxnSpPr/>
          <p:nvPr/>
        </p:nvCxnSpPr>
        <p:spPr>
          <a:xfrm>
            <a:off x="310190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0" name="Google Shape;1010;p87"/>
          <p:cNvCxnSpPr/>
          <p:nvPr/>
        </p:nvCxnSpPr>
        <p:spPr>
          <a:xfrm>
            <a:off x="605715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1" name="Google Shape;1011;p87"/>
          <p:cNvSpPr txBox="1"/>
          <p:nvPr/>
        </p:nvSpPr>
        <p:spPr>
          <a:xfrm>
            <a:off x="3507950" y="744450"/>
            <a:ext cx="21432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Suposições</a:t>
            </a:r>
            <a:endParaRPr sz="14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12" name="Google Shape;1012;p87"/>
          <p:cNvSpPr txBox="1"/>
          <p:nvPr/>
        </p:nvSpPr>
        <p:spPr>
          <a:xfrm>
            <a:off x="6531950" y="744450"/>
            <a:ext cx="18726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Dúvidas</a:t>
            </a:r>
            <a:endParaRPr sz="14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13" name="Google Shape;1013;p87"/>
          <p:cNvSpPr txBox="1"/>
          <p:nvPr/>
        </p:nvSpPr>
        <p:spPr>
          <a:xfrm>
            <a:off x="294100" y="1161550"/>
            <a:ext cx="27288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O que </a:t>
            </a:r>
            <a:r>
              <a:rPr b="1" lang="pt-BR" sz="11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você já sabe</a:t>
            </a:r>
            <a:r>
              <a:rPr lang="pt-BR" sz="11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? Pode ser sobre mercado, produto, consumidor...</a:t>
            </a:r>
            <a:endParaRPr sz="11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14" name="Google Shape;1014;p87"/>
          <p:cNvSpPr txBox="1"/>
          <p:nvPr/>
        </p:nvSpPr>
        <p:spPr>
          <a:xfrm>
            <a:off x="3313113" y="1161550"/>
            <a:ext cx="24831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O que você tem como </a:t>
            </a:r>
            <a:r>
              <a:rPr b="1" lang="pt-BR" sz="11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hipóteses ou suposições</a:t>
            </a:r>
            <a:r>
              <a:rPr lang="pt-BR" sz="11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?</a:t>
            </a:r>
            <a:endParaRPr sz="11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15" name="Google Shape;1015;p87"/>
          <p:cNvSpPr txBox="1"/>
          <p:nvPr/>
        </p:nvSpPr>
        <p:spPr>
          <a:xfrm>
            <a:off x="6274386" y="1161550"/>
            <a:ext cx="24831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Quais são as </a:t>
            </a:r>
            <a:r>
              <a:rPr b="1" lang="pt-BR" sz="11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dúvidas ou perguntas para serem feitas</a:t>
            </a:r>
            <a:r>
              <a:rPr lang="pt-BR" sz="11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?</a:t>
            </a:r>
            <a:endParaRPr sz="11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SD - Em branco">
  <p:cSld name="BLANK_5"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18" name="Google Shape;1018;p8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9" name="Google Shape;1019;p88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MATRIZ C.S.D.</a:t>
            </a:r>
            <a:endParaRPr b="1" sz="2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20" name="Google Shape;1020;p88"/>
          <p:cNvSpPr/>
          <p:nvPr/>
        </p:nvSpPr>
        <p:spPr>
          <a:xfrm>
            <a:off x="221825" y="640350"/>
            <a:ext cx="8700300" cy="43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cxnSp>
        <p:nvCxnSpPr>
          <p:cNvPr id="1021" name="Google Shape;1021;p88"/>
          <p:cNvCxnSpPr/>
          <p:nvPr/>
        </p:nvCxnSpPr>
        <p:spPr>
          <a:xfrm>
            <a:off x="310190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2" name="Google Shape;1022;p88"/>
          <p:cNvCxnSpPr/>
          <p:nvPr/>
        </p:nvCxnSpPr>
        <p:spPr>
          <a:xfrm>
            <a:off x="605715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3" name="Google Shape;1023;p88"/>
          <p:cNvSpPr txBox="1"/>
          <p:nvPr/>
        </p:nvSpPr>
        <p:spPr>
          <a:xfrm>
            <a:off x="441263" y="744450"/>
            <a:ext cx="23916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latin typeface="Rubik"/>
                <a:ea typeface="Rubik"/>
                <a:cs typeface="Rubik"/>
                <a:sym typeface="Rubik"/>
              </a:rPr>
              <a:t>Certezas</a:t>
            </a:r>
            <a:endParaRPr sz="14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24" name="Google Shape;1024;p88"/>
          <p:cNvSpPr txBox="1"/>
          <p:nvPr/>
        </p:nvSpPr>
        <p:spPr>
          <a:xfrm>
            <a:off x="3507950" y="744450"/>
            <a:ext cx="21432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latin typeface="Rubik"/>
                <a:ea typeface="Rubik"/>
                <a:cs typeface="Rubik"/>
                <a:sym typeface="Rubik"/>
              </a:rPr>
              <a:t>Suposições</a:t>
            </a:r>
            <a:endParaRPr sz="14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25" name="Google Shape;1025;p88"/>
          <p:cNvSpPr txBox="1"/>
          <p:nvPr/>
        </p:nvSpPr>
        <p:spPr>
          <a:xfrm>
            <a:off x="6531950" y="744450"/>
            <a:ext cx="18726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latin typeface="Rubik"/>
                <a:ea typeface="Rubik"/>
                <a:cs typeface="Rubik"/>
                <a:sym typeface="Rubik"/>
              </a:rPr>
              <a:t>Dúvidas</a:t>
            </a:r>
            <a:endParaRPr sz="14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Vision Board - Guia">
  <p:cSld name="CUSTOM_1"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Google Shape;1027;p8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8" name="Google Shape;1028;p89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THE PRODUCT VISION BOARD</a:t>
            </a:r>
            <a:endParaRPr b="1" sz="2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29" name="Google Shape;1029;p89"/>
          <p:cNvSpPr/>
          <p:nvPr/>
        </p:nvSpPr>
        <p:spPr>
          <a:xfrm>
            <a:off x="221825" y="640350"/>
            <a:ext cx="8700300" cy="43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030" name="Google Shape;1030;p89"/>
          <p:cNvSpPr txBox="1"/>
          <p:nvPr/>
        </p:nvSpPr>
        <p:spPr>
          <a:xfrm>
            <a:off x="307300" y="896850"/>
            <a:ext cx="10152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ubik"/>
                <a:ea typeface="Rubik"/>
                <a:cs typeface="Rubik"/>
                <a:sym typeface="Rubik"/>
              </a:rPr>
              <a:t>VISÃO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1031" name="Google Shape;1031;p89"/>
          <p:cNvCxnSpPr/>
          <p:nvPr/>
        </p:nvCxnSpPr>
        <p:spPr>
          <a:xfrm>
            <a:off x="1958900" y="1567875"/>
            <a:ext cx="0" cy="328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2" name="Google Shape;1032;p89"/>
          <p:cNvCxnSpPr/>
          <p:nvPr/>
        </p:nvCxnSpPr>
        <p:spPr>
          <a:xfrm rot="10800000">
            <a:off x="318650" y="1500925"/>
            <a:ext cx="850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3" name="Google Shape;1033;p89"/>
          <p:cNvSpPr txBox="1"/>
          <p:nvPr/>
        </p:nvSpPr>
        <p:spPr>
          <a:xfrm>
            <a:off x="4683800" y="302075"/>
            <a:ext cx="18723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ubik"/>
                <a:ea typeface="Rubik"/>
                <a:cs typeface="Rubik"/>
                <a:sym typeface="Rubik"/>
              </a:rPr>
              <a:t>romanpichler.com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34" name="Google Shape;1034;p89"/>
          <p:cNvSpPr txBox="1"/>
          <p:nvPr/>
        </p:nvSpPr>
        <p:spPr>
          <a:xfrm>
            <a:off x="1405775" y="820650"/>
            <a:ext cx="40815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58750" lvl="0" marL="88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ubik"/>
              <a:buChar char="●"/>
            </a:pPr>
            <a:r>
              <a:rPr lang="pt-BR" sz="1100">
                <a:latin typeface="Rubik"/>
                <a:ea typeface="Rubik"/>
                <a:cs typeface="Rubik"/>
                <a:sym typeface="Rubik"/>
              </a:rPr>
              <a:t>Qual é o seu propósito de criar o produto?</a:t>
            </a:r>
            <a:endParaRPr sz="1100">
              <a:latin typeface="Rubik"/>
              <a:ea typeface="Rubik"/>
              <a:cs typeface="Rubik"/>
              <a:sym typeface="Rubik"/>
            </a:endParaRPr>
          </a:p>
          <a:p>
            <a:pPr indent="-158750" lvl="0" marL="88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ubik"/>
              <a:buChar char="●"/>
            </a:pPr>
            <a:r>
              <a:rPr lang="pt-BR" sz="1100">
                <a:latin typeface="Rubik"/>
                <a:ea typeface="Rubik"/>
                <a:cs typeface="Rubik"/>
                <a:sym typeface="Rubik"/>
              </a:rPr>
              <a:t>Que mudança positiva deveria proporcionar? </a:t>
            </a:r>
            <a:endParaRPr sz="11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35" name="Google Shape;1035;p89"/>
          <p:cNvSpPr txBox="1"/>
          <p:nvPr/>
        </p:nvSpPr>
        <p:spPr>
          <a:xfrm>
            <a:off x="394850" y="1908750"/>
            <a:ext cx="14118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58750" lvl="0" marL="88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ubik"/>
              <a:buChar char="●"/>
            </a:pPr>
            <a:r>
              <a:rPr lang="pt-BR" sz="1100">
                <a:latin typeface="Rubik"/>
                <a:ea typeface="Rubik"/>
                <a:cs typeface="Rubik"/>
                <a:sym typeface="Rubik"/>
              </a:rPr>
              <a:t>Que mercado ou segmento de mercado seu produto atende?</a:t>
            </a:r>
            <a:endParaRPr sz="1100">
              <a:latin typeface="Rubik"/>
              <a:ea typeface="Rubik"/>
              <a:cs typeface="Rubik"/>
              <a:sym typeface="Rubik"/>
            </a:endParaRPr>
          </a:p>
          <a:p>
            <a:pPr indent="-158750" lvl="0" marL="88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ubik"/>
              <a:buChar char="●"/>
            </a:pPr>
            <a:r>
              <a:rPr lang="pt-BR" sz="1100">
                <a:latin typeface="Rubik"/>
                <a:ea typeface="Rubik"/>
                <a:cs typeface="Rubik"/>
                <a:sym typeface="Rubik"/>
              </a:rPr>
              <a:t>Quem é o público consumidor e usuários alvo?</a:t>
            </a:r>
            <a:endParaRPr sz="11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36" name="Google Shape;1036;p89"/>
          <p:cNvSpPr txBox="1"/>
          <p:nvPr/>
        </p:nvSpPr>
        <p:spPr>
          <a:xfrm>
            <a:off x="307300" y="1584900"/>
            <a:ext cx="14118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latin typeface="Rubik"/>
                <a:ea typeface="Rubik"/>
                <a:cs typeface="Rubik"/>
                <a:sym typeface="Rubik"/>
              </a:rPr>
              <a:t>GRUPO ALVO</a:t>
            </a:r>
            <a:endParaRPr sz="14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37" name="Google Shape;1037;p89"/>
          <p:cNvSpPr txBox="1"/>
          <p:nvPr/>
        </p:nvSpPr>
        <p:spPr>
          <a:xfrm>
            <a:off x="2120625" y="1908750"/>
            <a:ext cx="18723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58750" lvl="0" marL="88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ubik"/>
              <a:buChar char="●"/>
            </a:pPr>
            <a:r>
              <a:rPr lang="pt-BR" sz="1100">
                <a:latin typeface="Rubik"/>
                <a:ea typeface="Rubik"/>
                <a:cs typeface="Rubik"/>
                <a:sym typeface="Rubik"/>
              </a:rPr>
              <a:t>Que problema o produto resolve?</a:t>
            </a:r>
            <a:endParaRPr sz="1100">
              <a:latin typeface="Rubik"/>
              <a:ea typeface="Rubik"/>
              <a:cs typeface="Rubik"/>
              <a:sym typeface="Rubik"/>
            </a:endParaRPr>
          </a:p>
          <a:p>
            <a:pPr indent="-158750" lvl="0" marL="88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ubik"/>
              <a:buChar char="●"/>
            </a:pPr>
            <a:r>
              <a:rPr lang="pt-BR" sz="1100">
                <a:latin typeface="Rubik"/>
                <a:ea typeface="Rubik"/>
                <a:cs typeface="Rubik"/>
                <a:sym typeface="Rubik"/>
              </a:rPr>
              <a:t>Que benefícios ele oferece?</a:t>
            </a:r>
            <a:endParaRPr sz="11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38" name="Google Shape;1038;p89"/>
          <p:cNvSpPr txBox="1"/>
          <p:nvPr/>
        </p:nvSpPr>
        <p:spPr>
          <a:xfrm>
            <a:off x="2033075" y="1584900"/>
            <a:ext cx="19506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latin typeface="Rubik"/>
                <a:ea typeface="Rubik"/>
                <a:cs typeface="Rubik"/>
                <a:sym typeface="Rubik"/>
              </a:rPr>
              <a:t>NECESSIDADES</a:t>
            </a:r>
            <a:endParaRPr sz="14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1039" name="Google Shape;1039;p89"/>
          <p:cNvCxnSpPr/>
          <p:nvPr/>
        </p:nvCxnSpPr>
        <p:spPr>
          <a:xfrm>
            <a:off x="4059925" y="1567875"/>
            <a:ext cx="0" cy="328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0" name="Google Shape;1040;p89"/>
          <p:cNvSpPr txBox="1"/>
          <p:nvPr/>
        </p:nvSpPr>
        <p:spPr>
          <a:xfrm>
            <a:off x="4221650" y="1908750"/>
            <a:ext cx="20127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58750" lvl="0" marL="88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ubik"/>
              <a:buChar char="●"/>
            </a:pPr>
            <a:r>
              <a:rPr lang="pt-BR" sz="1100">
                <a:latin typeface="Rubik"/>
                <a:ea typeface="Rubik"/>
                <a:cs typeface="Rubik"/>
                <a:sym typeface="Rubik"/>
              </a:rPr>
              <a:t>O que é o produto?</a:t>
            </a:r>
            <a:endParaRPr sz="1100">
              <a:latin typeface="Rubik"/>
              <a:ea typeface="Rubik"/>
              <a:cs typeface="Rubik"/>
              <a:sym typeface="Rubik"/>
            </a:endParaRPr>
          </a:p>
          <a:p>
            <a:pPr indent="-158750" lvl="0" marL="88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ubik"/>
              <a:buChar char="●"/>
            </a:pPr>
            <a:r>
              <a:rPr lang="pt-BR" sz="1100">
                <a:latin typeface="Rubik"/>
                <a:ea typeface="Rubik"/>
                <a:cs typeface="Rubik"/>
                <a:sym typeface="Rubik"/>
              </a:rPr>
              <a:t>O que faz o produto sobressair?</a:t>
            </a:r>
            <a:endParaRPr sz="1100">
              <a:latin typeface="Rubik"/>
              <a:ea typeface="Rubik"/>
              <a:cs typeface="Rubik"/>
              <a:sym typeface="Rubik"/>
            </a:endParaRPr>
          </a:p>
          <a:p>
            <a:pPr indent="-158750" lvl="0" marL="88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ubik"/>
              <a:buChar char="●"/>
            </a:pPr>
            <a:r>
              <a:rPr lang="pt-BR" sz="1100">
                <a:latin typeface="Rubik"/>
                <a:ea typeface="Rubik"/>
                <a:cs typeface="Rubik"/>
                <a:sym typeface="Rubik"/>
              </a:rPr>
              <a:t>É possível tecnicamente desenvolver o produto?</a:t>
            </a:r>
            <a:endParaRPr sz="11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41" name="Google Shape;1041;p89"/>
          <p:cNvSpPr txBox="1"/>
          <p:nvPr/>
        </p:nvSpPr>
        <p:spPr>
          <a:xfrm>
            <a:off x="4134100" y="1584900"/>
            <a:ext cx="13620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latin typeface="Rubik"/>
                <a:ea typeface="Rubik"/>
                <a:cs typeface="Rubik"/>
                <a:sym typeface="Rubik"/>
              </a:rPr>
              <a:t>PRODUTO</a:t>
            </a:r>
            <a:endParaRPr sz="14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1042" name="Google Shape;1042;p89"/>
          <p:cNvCxnSpPr/>
          <p:nvPr/>
        </p:nvCxnSpPr>
        <p:spPr>
          <a:xfrm>
            <a:off x="6426125" y="1567875"/>
            <a:ext cx="0" cy="328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3" name="Google Shape;1043;p89"/>
          <p:cNvSpPr txBox="1"/>
          <p:nvPr/>
        </p:nvSpPr>
        <p:spPr>
          <a:xfrm>
            <a:off x="6500300" y="1584900"/>
            <a:ext cx="20127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latin typeface="Rubik"/>
                <a:ea typeface="Rubik"/>
                <a:cs typeface="Rubik"/>
                <a:sym typeface="Rubik"/>
              </a:rPr>
              <a:t>ALVOS DO NEGÓCIO</a:t>
            </a:r>
            <a:endParaRPr sz="14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44" name="Google Shape;1044;p89"/>
          <p:cNvSpPr txBox="1"/>
          <p:nvPr/>
        </p:nvSpPr>
        <p:spPr>
          <a:xfrm>
            <a:off x="6583754" y="1908750"/>
            <a:ext cx="18816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58750" lvl="0" marL="88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ubik"/>
              <a:buChar char="●"/>
            </a:pPr>
            <a:r>
              <a:rPr lang="pt-BR" sz="1100">
                <a:latin typeface="Rubik"/>
                <a:ea typeface="Rubik"/>
                <a:cs typeface="Rubik"/>
                <a:sym typeface="Rubik"/>
              </a:rPr>
              <a:t>Como o produto vai beneficiar a empresa?</a:t>
            </a:r>
            <a:endParaRPr sz="1100">
              <a:latin typeface="Rubik"/>
              <a:ea typeface="Rubik"/>
              <a:cs typeface="Rubik"/>
              <a:sym typeface="Rubik"/>
            </a:endParaRPr>
          </a:p>
          <a:p>
            <a:pPr indent="-158750" lvl="0" marL="88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ubik"/>
              <a:buChar char="●"/>
            </a:pPr>
            <a:r>
              <a:rPr lang="pt-BR" sz="1100">
                <a:latin typeface="Rubik"/>
                <a:ea typeface="Rubik"/>
                <a:cs typeface="Rubik"/>
                <a:sym typeface="Rubik"/>
              </a:rPr>
              <a:t>Quais são os alvos do negócio?</a:t>
            </a:r>
            <a:endParaRPr sz="11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Vision Board - Em branco">
  <p:cSld name="CUSTOM_1_1"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Google Shape;1046;p9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7" name="Google Shape;1047;p90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THE PRODUCT VISION BOARD</a:t>
            </a:r>
            <a:endParaRPr b="1" sz="2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48" name="Google Shape;1048;p90"/>
          <p:cNvSpPr/>
          <p:nvPr/>
        </p:nvSpPr>
        <p:spPr>
          <a:xfrm>
            <a:off x="221825" y="640350"/>
            <a:ext cx="8700300" cy="43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049" name="Google Shape;1049;p90"/>
          <p:cNvSpPr txBox="1"/>
          <p:nvPr/>
        </p:nvSpPr>
        <p:spPr>
          <a:xfrm>
            <a:off x="307300" y="896850"/>
            <a:ext cx="10152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VISÃO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1050" name="Google Shape;1050;p90"/>
          <p:cNvCxnSpPr/>
          <p:nvPr/>
        </p:nvCxnSpPr>
        <p:spPr>
          <a:xfrm>
            <a:off x="1958900" y="1567875"/>
            <a:ext cx="0" cy="328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1" name="Google Shape;1051;p90"/>
          <p:cNvCxnSpPr/>
          <p:nvPr/>
        </p:nvCxnSpPr>
        <p:spPr>
          <a:xfrm rot="10800000">
            <a:off x="318650" y="1500925"/>
            <a:ext cx="850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2" name="Google Shape;1052;p90"/>
          <p:cNvSpPr txBox="1"/>
          <p:nvPr/>
        </p:nvSpPr>
        <p:spPr>
          <a:xfrm>
            <a:off x="4683800" y="302075"/>
            <a:ext cx="18723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ubik"/>
                <a:ea typeface="Rubik"/>
                <a:cs typeface="Rubik"/>
                <a:sym typeface="Rubik"/>
              </a:rPr>
              <a:t>romanpichler.com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53" name="Google Shape;1053;p90"/>
          <p:cNvSpPr txBox="1"/>
          <p:nvPr/>
        </p:nvSpPr>
        <p:spPr>
          <a:xfrm>
            <a:off x="307300" y="1584900"/>
            <a:ext cx="14118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GRUPO ALVO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54" name="Google Shape;1054;p90"/>
          <p:cNvSpPr txBox="1"/>
          <p:nvPr/>
        </p:nvSpPr>
        <p:spPr>
          <a:xfrm>
            <a:off x="2033075" y="1584900"/>
            <a:ext cx="19506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NECESSIDADES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1055" name="Google Shape;1055;p90"/>
          <p:cNvCxnSpPr/>
          <p:nvPr/>
        </p:nvCxnSpPr>
        <p:spPr>
          <a:xfrm>
            <a:off x="4059925" y="1567875"/>
            <a:ext cx="0" cy="328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6" name="Google Shape;1056;p90"/>
          <p:cNvSpPr txBox="1"/>
          <p:nvPr/>
        </p:nvSpPr>
        <p:spPr>
          <a:xfrm>
            <a:off x="4134100" y="1584900"/>
            <a:ext cx="13620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PRODUTO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1057" name="Google Shape;1057;p90"/>
          <p:cNvCxnSpPr/>
          <p:nvPr/>
        </p:nvCxnSpPr>
        <p:spPr>
          <a:xfrm>
            <a:off x="6426125" y="1567875"/>
            <a:ext cx="0" cy="328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8" name="Google Shape;1058;p90"/>
          <p:cNvSpPr txBox="1"/>
          <p:nvPr/>
        </p:nvSpPr>
        <p:spPr>
          <a:xfrm>
            <a:off x="6500300" y="1584900"/>
            <a:ext cx="20127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ALVOS DO NEGÓCIO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KR - Guia">
  <p:cSld name="BLANK_3"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61" name="Google Shape;1061;p9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2" name="Google Shape;1062;p91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O.K.R (OBJECTIVE KEY RESULTS)</a:t>
            </a:r>
            <a:endParaRPr b="1" sz="2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63" name="Google Shape;1063;p91"/>
          <p:cNvSpPr/>
          <p:nvPr/>
        </p:nvSpPr>
        <p:spPr>
          <a:xfrm>
            <a:off x="221825" y="640350"/>
            <a:ext cx="8700300" cy="43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064" name="Google Shape;1064;p91"/>
          <p:cNvSpPr txBox="1"/>
          <p:nvPr/>
        </p:nvSpPr>
        <p:spPr>
          <a:xfrm>
            <a:off x="383500" y="744450"/>
            <a:ext cx="15792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ubik"/>
                <a:ea typeface="Rubik"/>
                <a:cs typeface="Rubik"/>
                <a:sym typeface="Rubik"/>
              </a:rPr>
              <a:t>OBJETIVO</a:t>
            </a:r>
            <a:endParaRPr b="1" sz="18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ubik"/>
                <a:ea typeface="Rubik"/>
                <a:cs typeface="Rubik"/>
                <a:sym typeface="Rubik"/>
              </a:rPr>
              <a:t>(objetivo direcionador)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1065" name="Google Shape;1065;p91"/>
          <p:cNvCxnSpPr/>
          <p:nvPr/>
        </p:nvCxnSpPr>
        <p:spPr>
          <a:xfrm>
            <a:off x="180650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6" name="Google Shape;1066;p91"/>
          <p:cNvCxnSpPr/>
          <p:nvPr/>
        </p:nvCxnSpPr>
        <p:spPr>
          <a:xfrm>
            <a:off x="361875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7" name="Google Shape;1067;p91"/>
          <p:cNvSpPr txBox="1"/>
          <p:nvPr/>
        </p:nvSpPr>
        <p:spPr>
          <a:xfrm>
            <a:off x="1862963" y="744450"/>
            <a:ext cx="17208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ubik"/>
                <a:ea typeface="Rubik"/>
                <a:cs typeface="Rubik"/>
                <a:sym typeface="Rubik"/>
              </a:rPr>
              <a:t>DESCRIÇÃO </a:t>
            </a:r>
            <a:endParaRPr b="1" sz="18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ubik"/>
                <a:ea typeface="Rubik"/>
                <a:cs typeface="Rubik"/>
                <a:sym typeface="Rubik"/>
              </a:rPr>
              <a:t>(descreva elementos do objetivo)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68" name="Google Shape;1068;p91"/>
          <p:cNvSpPr txBox="1"/>
          <p:nvPr/>
        </p:nvSpPr>
        <p:spPr>
          <a:xfrm>
            <a:off x="3659875" y="744450"/>
            <a:ext cx="21951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ubik"/>
                <a:ea typeface="Rubik"/>
                <a:cs typeface="Rubik"/>
                <a:sym typeface="Rubik"/>
              </a:rPr>
              <a:t>KEY RESULT </a:t>
            </a:r>
            <a:endParaRPr b="1" sz="18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ubik"/>
                <a:ea typeface="Rubik"/>
                <a:cs typeface="Rubik"/>
                <a:sym typeface="Rubik"/>
              </a:rPr>
              <a:t>(métricas parâmetro de atingimento do objetivo)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1069" name="Google Shape;1069;p91"/>
          <p:cNvCxnSpPr/>
          <p:nvPr/>
        </p:nvCxnSpPr>
        <p:spPr>
          <a:xfrm>
            <a:off x="5626275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0" name="Google Shape;1070;p91"/>
          <p:cNvSpPr txBox="1"/>
          <p:nvPr/>
        </p:nvSpPr>
        <p:spPr>
          <a:xfrm>
            <a:off x="5664650" y="744450"/>
            <a:ext cx="13224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ubik"/>
                <a:ea typeface="Rubik"/>
                <a:cs typeface="Rubik"/>
                <a:sym typeface="Rubik"/>
              </a:rPr>
              <a:t>PRAZO </a:t>
            </a:r>
            <a:endParaRPr b="1" sz="18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ubik"/>
                <a:ea typeface="Rubik"/>
                <a:cs typeface="Rubik"/>
                <a:sym typeface="Rubik"/>
              </a:rPr>
              <a:t>(prazo para atingir e alvo)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1071" name="Google Shape;1071;p91"/>
          <p:cNvCxnSpPr/>
          <p:nvPr/>
        </p:nvCxnSpPr>
        <p:spPr>
          <a:xfrm>
            <a:off x="704150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2" name="Google Shape;1072;p91"/>
          <p:cNvSpPr txBox="1"/>
          <p:nvPr/>
        </p:nvSpPr>
        <p:spPr>
          <a:xfrm>
            <a:off x="7131000" y="744450"/>
            <a:ext cx="17208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ubik"/>
                <a:ea typeface="Rubik"/>
                <a:cs typeface="Rubik"/>
                <a:sym typeface="Rubik"/>
              </a:rPr>
              <a:t>FREQUÊNCIA </a:t>
            </a:r>
            <a:endParaRPr b="1" sz="18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ubik"/>
                <a:ea typeface="Rubik"/>
                <a:cs typeface="Rubik"/>
                <a:sym typeface="Rubik"/>
              </a:rPr>
              <a:t>(frequência de mensuração)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1073" name="Google Shape;1073;p91"/>
          <p:cNvCxnSpPr/>
          <p:nvPr/>
        </p:nvCxnSpPr>
        <p:spPr>
          <a:xfrm rot="10800000">
            <a:off x="318650" y="1500925"/>
            <a:ext cx="850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KR - Em branco">
  <p:cSld name="BLANK_3_1"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76" name="Google Shape;1076;p9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7" name="Google Shape;1077;p92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O.K.R (OBJECTIVE KEY RESULTS)</a:t>
            </a:r>
            <a:endParaRPr b="1" sz="2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78" name="Google Shape;1078;p92"/>
          <p:cNvSpPr/>
          <p:nvPr/>
        </p:nvSpPr>
        <p:spPr>
          <a:xfrm>
            <a:off x="221825" y="640350"/>
            <a:ext cx="8700300" cy="43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079" name="Google Shape;1079;p92"/>
          <p:cNvSpPr txBox="1"/>
          <p:nvPr/>
        </p:nvSpPr>
        <p:spPr>
          <a:xfrm>
            <a:off x="383500" y="744450"/>
            <a:ext cx="15792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latin typeface="Rubik"/>
                <a:ea typeface="Rubik"/>
                <a:cs typeface="Rubik"/>
                <a:sym typeface="Rubik"/>
              </a:rPr>
              <a:t>OBJETIVO</a:t>
            </a:r>
            <a:endParaRPr sz="14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1080" name="Google Shape;1080;p92"/>
          <p:cNvCxnSpPr/>
          <p:nvPr/>
        </p:nvCxnSpPr>
        <p:spPr>
          <a:xfrm>
            <a:off x="180650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1" name="Google Shape;1081;p92"/>
          <p:cNvCxnSpPr/>
          <p:nvPr/>
        </p:nvCxnSpPr>
        <p:spPr>
          <a:xfrm>
            <a:off x="361875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2" name="Google Shape;1082;p92"/>
          <p:cNvSpPr txBox="1"/>
          <p:nvPr/>
        </p:nvSpPr>
        <p:spPr>
          <a:xfrm>
            <a:off x="1862963" y="744450"/>
            <a:ext cx="17208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latin typeface="Rubik"/>
                <a:ea typeface="Rubik"/>
                <a:cs typeface="Rubik"/>
                <a:sym typeface="Rubik"/>
              </a:rPr>
              <a:t>DESCRIÇÃO </a:t>
            </a:r>
            <a:endParaRPr sz="14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83" name="Google Shape;1083;p92"/>
          <p:cNvSpPr txBox="1"/>
          <p:nvPr/>
        </p:nvSpPr>
        <p:spPr>
          <a:xfrm>
            <a:off x="3659875" y="744450"/>
            <a:ext cx="21951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latin typeface="Rubik"/>
                <a:ea typeface="Rubik"/>
                <a:cs typeface="Rubik"/>
                <a:sym typeface="Rubik"/>
              </a:rPr>
              <a:t>KEY RESULT </a:t>
            </a:r>
            <a:endParaRPr sz="14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1084" name="Google Shape;1084;p92"/>
          <p:cNvCxnSpPr/>
          <p:nvPr/>
        </p:nvCxnSpPr>
        <p:spPr>
          <a:xfrm>
            <a:off x="5626275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5" name="Google Shape;1085;p92"/>
          <p:cNvSpPr txBox="1"/>
          <p:nvPr/>
        </p:nvSpPr>
        <p:spPr>
          <a:xfrm>
            <a:off x="5664650" y="744450"/>
            <a:ext cx="13224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latin typeface="Rubik"/>
                <a:ea typeface="Rubik"/>
                <a:cs typeface="Rubik"/>
                <a:sym typeface="Rubik"/>
              </a:rPr>
              <a:t>PRAZO </a:t>
            </a:r>
            <a:endParaRPr sz="14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1086" name="Google Shape;1086;p92"/>
          <p:cNvCxnSpPr/>
          <p:nvPr/>
        </p:nvCxnSpPr>
        <p:spPr>
          <a:xfrm>
            <a:off x="704150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7" name="Google Shape;1087;p92"/>
          <p:cNvSpPr txBox="1"/>
          <p:nvPr/>
        </p:nvSpPr>
        <p:spPr>
          <a:xfrm>
            <a:off x="7131000" y="744450"/>
            <a:ext cx="17208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latin typeface="Rubik"/>
                <a:ea typeface="Rubik"/>
                <a:cs typeface="Rubik"/>
                <a:sym typeface="Rubik"/>
              </a:rPr>
              <a:t>FREQUÊNCIA </a:t>
            </a:r>
            <a:endParaRPr sz="14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1088" name="Google Shape;1088;p92"/>
          <p:cNvCxnSpPr/>
          <p:nvPr/>
        </p:nvCxnSpPr>
        <p:spPr>
          <a:xfrm rot="10800000">
            <a:off x="318650" y="1196125"/>
            <a:ext cx="850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RT - Guia">
  <p:cSld name="BLANK_2"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0" name="Google Shape;1090;p9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1" name="Google Shape;1091;p93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H.E.A.R.T.</a:t>
            </a:r>
            <a:endParaRPr b="1" sz="2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92" name="Google Shape;1092;p93"/>
          <p:cNvSpPr/>
          <p:nvPr/>
        </p:nvSpPr>
        <p:spPr>
          <a:xfrm>
            <a:off x="221825" y="640350"/>
            <a:ext cx="8700300" cy="43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cxnSp>
        <p:nvCxnSpPr>
          <p:cNvPr id="1093" name="Google Shape;1093;p93"/>
          <p:cNvCxnSpPr/>
          <p:nvPr/>
        </p:nvCxnSpPr>
        <p:spPr>
          <a:xfrm>
            <a:off x="681915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4" name="Google Shape;1094;p93"/>
          <p:cNvSpPr txBox="1"/>
          <p:nvPr/>
        </p:nvSpPr>
        <p:spPr>
          <a:xfrm>
            <a:off x="6923175" y="744450"/>
            <a:ext cx="18726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Metrics</a:t>
            </a:r>
            <a:endParaRPr sz="14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1095" name="Google Shape;1095;p93"/>
          <p:cNvCxnSpPr/>
          <p:nvPr/>
        </p:nvCxnSpPr>
        <p:spPr>
          <a:xfrm>
            <a:off x="415215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6" name="Google Shape;1096;p93"/>
          <p:cNvSpPr txBox="1"/>
          <p:nvPr/>
        </p:nvSpPr>
        <p:spPr>
          <a:xfrm>
            <a:off x="4484775" y="744450"/>
            <a:ext cx="18726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Signals</a:t>
            </a:r>
            <a:endParaRPr sz="14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1097" name="Google Shape;1097;p93"/>
          <p:cNvCxnSpPr/>
          <p:nvPr/>
        </p:nvCxnSpPr>
        <p:spPr>
          <a:xfrm>
            <a:off x="1994975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8" name="Google Shape;1098;p93"/>
          <p:cNvSpPr txBox="1"/>
          <p:nvPr/>
        </p:nvSpPr>
        <p:spPr>
          <a:xfrm>
            <a:off x="2099000" y="744450"/>
            <a:ext cx="18726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Goals</a:t>
            </a:r>
            <a:endParaRPr sz="14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1099" name="Google Shape;1099;p93"/>
          <p:cNvCxnSpPr/>
          <p:nvPr/>
        </p:nvCxnSpPr>
        <p:spPr>
          <a:xfrm rot="10800000">
            <a:off x="318650" y="1272325"/>
            <a:ext cx="850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0" name="Google Shape;1100;p93"/>
          <p:cNvCxnSpPr/>
          <p:nvPr/>
        </p:nvCxnSpPr>
        <p:spPr>
          <a:xfrm rot="10800000">
            <a:off x="318650" y="2000000"/>
            <a:ext cx="850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1" name="Google Shape;1101;p93"/>
          <p:cNvCxnSpPr/>
          <p:nvPr/>
        </p:nvCxnSpPr>
        <p:spPr>
          <a:xfrm rot="10800000">
            <a:off x="318650" y="2707850"/>
            <a:ext cx="850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2" name="Google Shape;1102;p93"/>
          <p:cNvCxnSpPr/>
          <p:nvPr/>
        </p:nvCxnSpPr>
        <p:spPr>
          <a:xfrm rot="10800000">
            <a:off x="318650" y="3427000"/>
            <a:ext cx="850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3" name="Google Shape;1103;p93"/>
          <p:cNvCxnSpPr/>
          <p:nvPr/>
        </p:nvCxnSpPr>
        <p:spPr>
          <a:xfrm rot="10800000">
            <a:off x="318650" y="4199800"/>
            <a:ext cx="850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4" name="Google Shape;1104;p93"/>
          <p:cNvSpPr txBox="1"/>
          <p:nvPr/>
        </p:nvSpPr>
        <p:spPr>
          <a:xfrm>
            <a:off x="294525" y="1279850"/>
            <a:ext cx="17019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Happiness</a:t>
            </a:r>
            <a:endParaRPr b="1" sz="1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Como as pessoas se sentem sobre o produto?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05" name="Google Shape;1105;p93"/>
          <p:cNvSpPr txBox="1"/>
          <p:nvPr/>
        </p:nvSpPr>
        <p:spPr>
          <a:xfrm>
            <a:off x="294525" y="2669975"/>
            <a:ext cx="17019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Adoption</a:t>
            </a:r>
            <a:endParaRPr b="1" sz="1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Conversão de entrantes em usuários ativos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06" name="Google Shape;1106;p93"/>
          <p:cNvSpPr txBox="1"/>
          <p:nvPr/>
        </p:nvSpPr>
        <p:spPr>
          <a:xfrm>
            <a:off x="294525" y="1970650"/>
            <a:ext cx="17019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Engagement</a:t>
            </a:r>
            <a:endParaRPr b="1" sz="1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Frequência de uso e comportamento do uso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07" name="Google Shape;1107;p93"/>
          <p:cNvSpPr txBox="1"/>
          <p:nvPr/>
        </p:nvSpPr>
        <p:spPr>
          <a:xfrm>
            <a:off x="294525" y="3482125"/>
            <a:ext cx="17019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Retention</a:t>
            </a:r>
            <a:endParaRPr b="1" sz="1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Correlação entre usuários ativos e retorno de uso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08" name="Google Shape;1108;p93"/>
          <p:cNvSpPr txBox="1"/>
          <p:nvPr/>
        </p:nvSpPr>
        <p:spPr>
          <a:xfrm>
            <a:off x="294525" y="4226575"/>
            <a:ext cx="17019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Task Success</a:t>
            </a:r>
            <a:endParaRPr b="1" sz="1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Usuários atingem objetivos com facilidade?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RT - Em branco">
  <p:cSld name="BLANK_2_1"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0" name="Google Shape;1110;p9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1" name="Google Shape;1111;p94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H.E.A.R.T.</a:t>
            </a:r>
            <a:endParaRPr b="1" sz="2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12" name="Google Shape;1112;p94"/>
          <p:cNvSpPr/>
          <p:nvPr/>
        </p:nvSpPr>
        <p:spPr>
          <a:xfrm>
            <a:off x="221825" y="640350"/>
            <a:ext cx="8700300" cy="43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cxnSp>
        <p:nvCxnSpPr>
          <p:cNvPr id="1113" name="Google Shape;1113;p94"/>
          <p:cNvCxnSpPr/>
          <p:nvPr/>
        </p:nvCxnSpPr>
        <p:spPr>
          <a:xfrm>
            <a:off x="681915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4" name="Google Shape;1114;p94"/>
          <p:cNvSpPr txBox="1"/>
          <p:nvPr/>
        </p:nvSpPr>
        <p:spPr>
          <a:xfrm>
            <a:off x="6923175" y="744450"/>
            <a:ext cx="18726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Metrics</a:t>
            </a:r>
            <a:endParaRPr sz="14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1115" name="Google Shape;1115;p94"/>
          <p:cNvCxnSpPr/>
          <p:nvPr/>
        </p:nvCxnSpPr>
        <p:spPr>
          <a:xfrm>
            <a:off x="399975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6" name="Google Shape;1116;p94"/>
          <p:cNvSpPr txBox="1"/>
          <p:nvPr/>
        </p:nvSpPr>
        <p:spPr>
          <a:xfrm>
            <a:off x="4408575" y="744450"/>
            <a:ext cx="18726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Signals</a:t>
            </a:r>
            <a:endParaRPr sz="14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1117" name="Google Shape;1117;p94"/>
          <p:cNvCxnSpPr/>
          <p:nvPr/>
        </p:nvCxnSpPr>
        <p:spPr>
          <a:xfrm>
            <a:off x="1842575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8" name="Google Shape;1118;p94"/>
          <p:cNvSpPr txBox="1"/>
          <p:nvPr/>
        </p:nvSpPr>
        <p:spPr>
          <a:xfrm>
            <a:off x="1946600" y="744450"/>
            <a:ext cx="18726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Goals</a:t>
            </a:r>
            <a:endParaRPr sz="14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1119" name="Google Shape;1119;p94"/>
          <p:cNvCxnSpPr/>
          <p:nvPr/>
        </p:nvCxnSpPr>
        <p:spPr>
          <a:xfrm rot="10800000">
            <a:off x="318650" y="1272325"/>
            <a:ext cx="850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0" name="Google Shape;1120;p94"/>
          <p:cNvCxnSpPr/>
          <p:nvPr/>
        </p:nvCxnSpPr>
        <p:spPr>
          <a:xfrm rot="10800000">
            <a:off x="318650" y="2000000"/>
            <a:ext cx="850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1" name="Google Shape;1121;p94"/>
          <p:cNvCxnSpPr/>
          <p:nvPr/>
        </p:nvCxnSpPr>
        <p:spPr>
          <a:xfrm rot="10800000">
            <a:off x="318650" y="2707850"/>
            <a:ext cx="850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2" name="Google Shape;1122;p94"/>
          <p:cNvCxnSpPr/>
          <p:nvPr/>
        </p:nvCxnSpPr>
        <p:spPr>
          <a:xfrm rot="10800000">
            <a:off x="318650" y="3427000"/>
            <a:ext cx="850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3" name="Google Shape;1123;p94"/>
          <p:cNvCxnSpPr/>
          <p:nvPr/>
        </p:nvCxnSpPr>
        <p:spPr>
          <a:xfrm rot="10800000">
            <a:off x="318650" y="4199800"/>
            <a:ext cx="850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4" name="Google Shape;1124;p94"/>
          <p:cNvSpPr txBox="1"/>
          <p:nvPr/>
        </p:nvSpPr>
        <p:spPr>
          <a:xfrm>
            <a:off x="294525" y="1279850"/>
            <a:ext cx="17019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Happiness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25" name="Google Shape;1125;p94"/>
          <p:cNvSpPr txBox="1"/>
          <p:nvPr/>
        </p:nvSpPr>
        <p:spPr>
          <a:xfrm>
            <a:off x="294525" y="2669975"/>
            <a:ext cx="17019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Adoption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26" name="Google Shape;1126;p94"/>
          <p:cNvSpPr txBox="1"/>
          <p:nvPr/>
        </p:nvSpPr>
        <p:spPr>
          <a:xfrm>
            <a:off x="294525" y="1970650"/>
            <a:ext cx="17019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Engagement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27" name="Google Shape;1127;p94"/>
          <p:cNvSpPr txBox="1"/>
          <p:nvPr/>
        </p:nvSpPr>
        <p:spPr>
          <a:xfrm>
            <a:off x="294525" y="3482125"/>
            <a:ext cx="17019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Retention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28" name="Google Shape;1128;p94"/>
          <p:cNvSpPr txBox="1"/>
          <p:nvPr/>
        </p:nvSpPr>
        <p:spPr>
          <a:xfrm>
            <a:off x="294525" y="4226575"/>
            <a:ext cx="17019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Task Success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 - Guia">
  <p:cSld name="BLANK_1"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0" name="Google Shape;1130;p9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1" name="Google Shape;1131;p95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ROADMAP DE PRODUTO</a:t>
            </a:r>
            <a:endParaRPr b="1" sz="2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32" name="Google Shape;1132;p95"/>
          <p:cNvSpPr/>
          <p:nvPr/>
        </p:nvSpPr>
        <p:spPr>
          <a:xfrm>
            <a:off x="221825" y="640350"/>
            <a:ext cx="8700300" cy="43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cxnSp>
        <p:nvCxnSpPr>
          <p:cNvPr id="1133" name="Google Shape;1133;p95"/>
          <p:cNvCxnSpPr/>
          <p:nvPr/>
        </p:nvCxnSpPr>
        <p:spPr>
          <a:xfrm>
            <a:off x="310190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4" name="Google Shape;1134;p95"/>
          <p:cNvCxnSpPr/>
          <p:nvPr/>
        </p:nvCxnSpPr>
        <p:spPr>
          <a:xfrm>
            <a:off x="605715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5" name="Google Shape;1135;p95"/>
          <p:cNvSpPr txBox="1"/>
          <p:nvPr/>
        </p:nvSpPr>
        <p:spPr>
          <a:xfrm>
            <a:off x="416963" y="1313950"/>
            <a:ext cx="2440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Que oportunidades vamos </a:t>
            </a:r>
            <a:r>
              <a:rPr b="1" lang="pt-BR" sz="11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atacar agora ativamente</a:t>
            </a:r>
            <a:r>
              <a:rPr lang="pt-BR" sz="11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?</a:t>
            </a:r>
            <a:endParaRPr sz="11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36" name="Google Shape;1136;p95"/>
          <p:cNvSpPr txBox="1"/>
          <p:nvPr/>
        </p:nvSpPr>
        <p:spPr>
          <a:xfrm>
            <a:off x="3338000" y="1313950"/>
            <a:ext cx="2440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Que oportunidades vamos </a:t>
            </a:r>
            <a:r>
              <a:rPr b="1" lang="pt-BR" sz="11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refinar e aprofundar</a:t>
            </a:r>
            <a:r>
              <a:rPr lang="pt-BR" sz="11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?</a:t>
            </a:r>
            <a:endParaRPr sz="11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37" name="Google Shape;1137;p95"/>
          <p:cNvSpPr txBox="1"/>
          <p:nvPr/>
        </p:nvSpPr>
        <p:spPr>
          <a:xfrm>
            <a:off x="6248150" y="1313950"/>
            <a:ext cx="2440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Que oportunidades do </a:t>
            </a:r>
            <a:r>
              <a:rPr b="1" lang="pt-BR" sz="11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backlog vamos aprofundar no futuro</a:t>
            </a:r>
            <a:r>
              <a:rPr lang="pt-BR" sz="11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?</a:t>
            </a:r>
            <a:endParaRPr sz="11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38" name="Google Shape;1138;p95"/>
          <p:cNvSpPr txBox="1"/>
          <p:nvPr/>
        </p:nvSpPr>
        <p:spPr>
          <a:xfrm>
            <a:off x="459700" y="744450"/>
            <a:ext cx="23916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NOW</a:t>
            </a:r>
            <a:endParaRPr b="1" sz="24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Rubik"/>
                <a:ea typeface="Rubik"/>
                <a:cs typeface="Rubik"/>
                <a:sym typeface="Rubik"/>
              </a:rPr>
              <a:t>(agora)</a:t>
            </a:r>
            <a:endParaRPr sz="14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39" name="Google Shape;1139;p95"/>
          <p:cNvSpPr txBox="1"/>
          <p:nvPr/>
        </p:nvSpPr>
        <p:spPr>
          <a:xfrm>
            <a:off x="3507950" y="744450"/>
            <a:ext cx="21432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NEXT</a:t>
            </a:r>
            <a:endParaRPr b="1" sz="24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Rubik"/>
                <a:ea typeface="Rubik"/>
                <a:cs typeface="Rubik"/>
                <a:sym typeface="Rubik"/>
              </a:rPr>
              <a:t>(próximo)</a:t>
            </a:r>
            <a:endParaRPr sz="14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40" name="Google Shape;1140;p95"/>
          <p:cNvSpPr txBox="1"/>
          <p:nvPr/>
        </p:nvSpPr>
        <p:spPr>
          <a:xfrm>
            <a:off x="6542175" y="744450"/>
            <a:ext cx="18726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LATER</a:t>
            </a:r>
            <a:endParaRPr b="1" sz="24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Rubik"/>
                <a:ea typeface="Rubik"/>
                <a:cs typeface="Rubik"/>
                <a:sym typeface="Rubik"/>
              </a:rPr>
              <a:t>(depois)</a:t>
            </a:r>
            <a:endParaRPr sz="14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 - Em branco">
  <p:cSld name="BLANK_1_4"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2" name="Google Shape;1142;p9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3" name="Google Shape;1143;p96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ROADMAP DE PRODUTO</a:t>
            </a:r>
            <a:endParaRPr b="1" sz="2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44" name="Google Shape;1144;p96"/>
          <p:cNvSpPr/>
          <p:nvPr/>
        </p:nvSpPr>
        <p:spPr>
          <a:xfrm>
            <a:off x="221825" y="640350"/>
            <a:ext cx="8700300" cy="43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145" name="Google Shape;1145;p96"/>
          <p:cNvSpPr txBox="1"/>
          <p:nvPr/>
        </p:nvSpPr>
        <p:spPr>
          <a:xfrm>
            <a:off x="459700" y="744450"/>
            <a:ext cx="23916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ubik"/>
                <a:ea typeface="Rubik"/>
                <a:cs typeface="Rubik"/>
                <a:sym typeface="Rubik"/>
              </a:rPr>
              <a:t>NOW</a:t>
            </a:r>
            <a:endParaRPr b="1" sz="16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Rubik"/>
                <a:ea typeface="Rubik"/>
                <a:cs typeface="Rubik"/>
                <a:sym typeface="Rubik"/>
              </a:rPr>
              <a:t>(agora)</a:t>
            </a:r>
            <a:endParaRPr sz="14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1146" name="Google Shape;1146;p96"/>
          <p:cNvCxnSpPr/>
          <p:nvPr/>
        </p:nvCxnSpPr>
        <p:spPr>
          <a:xfrm>
            <a:off x="310190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7" name="Google Shape;1147;p96"/>
          <p:cNvCxnSpPr/>
          <p:nvPr/>
        </p:nvCxnSpPr>
        <p:spPr>
          <a:xfrm>
            <a:off x="605715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8" name="Google Shape;1148;p96"/>
          <p:cNvSpPr txBox="1"/>
          <p:nvPr/>
        </p:nvSpPr>
        <p:spPr>
          <a:xfrm>
            <a:off x="3507950" y="744450"/>
            <a:ext cx="21432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ubik"/>
                <a:ea typeface="Rubik"/>
                <a:cs typeface="Rubik"/>
                <a:sym typeface="Rubik"/>
              </a:rPr>
              <a:t>NEXT</a:t>
            </a:r>
            <a:endParaRPr b="1" sz="16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Rubik"/>
                <a:ea typeface="Rubik"/>
                <a:cs typeface="Rubik"/>
                <a:sym typeface="Rubik"/>
              </a:rPr>
              <a:t>(próximo)</a:t>
            </a:r>
            <a:endParaRPr sz="14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49" name="Google Shape;1149;p96"/>
          <p:cNvSpPr txBox="1"/>
          <p:nvPr/>
        </p:nvSpPr>
        <p:spPr>
          <a:xfrm>
            <a:off x="6542175" y="744450"/>
            <a:ext cx="18726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ubik"/>
                <a:ea typeface="Rubik"/>
                <a:cs typeface="Rubik"/>
                <a:sym typeface="Rubik"/>
              </a:rPr>
              <a:t>LATER</a:t>
            </a:r>
            <a:endParaRPr b="1" sz="16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Rubik"/>
                <a:ea typeface="Rubik"/>
                <a:cs typeface="Rubik"/>
                <a:sym typeface="Rubik"/>
              </a:rPr>
              <a:t>(depois)</a:t>
            </a:r>
            <a:endParaRPr sz="14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 Roadmap - Guia">
  <p:cSld name="BLANK_1_5"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1" name="Google Shape;1151;p9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2" name="Google Shape;1152;p97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GO PRODUCT ROADMAP</a:t>
            </a:r>
            <a:endParaRPr b="1" sz="2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53" name="Google Shape;1153;p97"/>
          <p:cNvSpPr/>
          <p:nvPr/>
        </p:nvSpPr>
        <p:spPr>
          <a:xfrm>
            <a:off x="221825" y="640350"/>
            <a:ext cx="8700300" cy="43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cxnSp>
        <p:nvCxnSpPr>
          <p:cNvPr id="1154" name="Google Shape;1154;p97"/>
          <p:cNvCxnSpPr/>
          <p:nvPr/>
        </p:nvCxnSpPr>
        <p:spPr>
          <a:xfrm>
            <a:off x="226370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5" name="Google Shape;1155;p97"/>
          <p:cNvCxnSpPr/>
          <p:nvPr/>
        </p:nvCxnSpPr>
        <p:spPr>
          <a:xfrm>
            <a:off x="354255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6" name="Google Shape;1156;p97"/>
          <p:cNvSpPr txBox="1"/>
          <p:nvPr/>
        </p:nvSpPr>
        <p:spPr>
          <a:xfrm>
            <a:off x="307300" y="744450"/>
            <a:ext cx="18720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Rubik"/>
                <a:ea typeface="Rubik"/>
                <a:cs typeface="Rubik"/>
                <a:sym typeface="Rubik"/>
              </a:rPr>
              <a:t>DATA</a:t>
            </a:r>
            <a:endParaRPr b="1" sz="20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ubik"/>
                <a:ea typeface="Rubik"/>
                <a:cs typeface="Rubik"/>
                <a:sym typeface="Rubik"/>
              </a:rPr>
              <a:t>Data de lançamento ou prazos</a:t>
            </a:r>
            <a:endParaRPr sz="11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57" name="Google Shape;1157;p97"/>
          <p:cNvSpPr txBox="1"/>
          <p:nvPr/>
        </p:nvSpPr>
        <p:spPr>
          <a:xfrm>
            <a:off x="3769400" y="302075"/>
            <a:ext cx="18723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ubik"/>
                <a:ea typeface="Rubik"/>
                <a:cs typeface="Rubik"/>
                <a:sym typeface="Rubik"/>
              </a:rPr>
              <a:t>romanpichler.com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58" name="Google Shape;1158;p97"/>
          <p:cNvSpPr txBox="1"/>
          <p:nvPr/>
        </p:nvSpPr>
        <p:spPr>
          <a:xfrm>
            <a:off x="307300" y="1582650"/>
            <a:ext cx="18720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Rubik"/>
                <a:ea typeface="Rubik"/>
                <a:cs typeface="Rubik"/>
                <a:sym typeface="Rubik"/>
              </a:rPr>
              <a:t>NOME</a:t>
            </a:r>
            <a:endParaRPr b="1" sz="20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ubik"/>
                <a:ea typeface="Rubik"/>
                <a:cs typeface="Rubik"/>
                <a:sym typeface="Rubik"/>
              </a:rPr>
              <a:t>Nome da nova versão do produto ou do release</a:t>
            </a:r>
            <a:endParaRPr sz="11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59" name="Google Shape;1159;p97"/>
          <p:cNvSpPr txBox="1"/>
          <p:nvPr/>
        </p:nvSpPr>
        <p:spPr>
          <a:xfrm>
            <a:off x="307300" y="2437875"/>
            <a:ext cx="18720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Rubik"/>
                <a:ea typeface="Rubik"/>
                <a:cs typeface="Rubik"/>
                <a:sym typeface="Rubik"/>
              </a:rPr>
              <a:t>META</a:t>
            </a:r>
            <a:endParaRPr b="1" sz="20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ubik"/>
                <a:ea typeface="Rubik"/>
                <a:cs typeface="Rubik"/>
                <a:sym typeface="Rubik"/>
              </a:rPr>
              <a:t>Razão para criar uma nova versão</a:t>
            </a:r>
            <a:endParaRPr sz="11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60" name="Google Shape;1160;p97"/>
          <p:cNvSpPr txBox="1"/>
          <p:nvPr/>
        </p:nvSpPr>
        <p:spPr>
          <a:xfrm>
            <a:off x="307300" y="3267100"/>
            <a:ext cx="18723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Rubik"/>
                <a:ea typeface="Rubik"/>
                <a:cs typeface="Rubik"/>
                <a:sym typeface="Rubik"/>
              </a:rPr>
              <a:t>FEATURES</a:t>
            </a:r>
            <a:endParaRPr b="1" sz="20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ubik"/>
                <a:ea typeface="Rubik"/>
                <a:cs typeface="Rubik"/>
                <a:sym typeface="Rubik"/>
              </a:rPr>
              <a:t>Funcionalidades em alto nível para cumprir a meta</a:t>
            </a:r>
            <a:endParaRPr sz="11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1161" name="Google Shape;1161;p97"/>
          <p:cNvCxnSpPr/>
          <p:nvPr/>
        </p:nvCxnSpPr>
        <p:spPr>
          <a:xfrm rot="10800000">
            <a:off x="318650" y="1537200"/>
            <a:ext cx="850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2" name="Google Shape;1162;p97"/>
          <p:cNvCxnSpPr/>
          <p:nvPr/>
        </p:nvCxnSpPr>
        <p:spPr>
          <a:xfrm rot="10800000">
            <a:off x="318650" y="2358525"/>
            <a:ext cx="850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3" name="Google Shape;1163;p97"/>
          <p:cNvCxnSpPr/>
          <p:nvPr/>
        </p:nvCxnSpPr>
        <p:spPr>
          <a:xfrm rot="10800000">
            <a:off x="318650" y="3189000"/>
            <a:ext cx="850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4" name="Google Shape;1164;p97"/>
          <p:cNvCxnSpPr/>
          <p:nvPr/>
        </p:nvCxnSpPr>
        <p:spPr>
          <a:xfrm rot="10800000">
            <a:off x="318650" y="4103400"/>
            <a:ext cx="850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5" name="Google Shape;1165;p97"/>
          <p:cNvSpPr txBox="1"/>
          <p:nvPr/>
        </p:nvSpPr>
        <p:spPr>
          <a:xfrm>
            <a:off x="307300" y="4212425"/>
            <a:ext cx="18723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Rubik"/>
                <a:ea typeface="Rubik"/>
                <a:cs typeface="Rubik"/>
                <a:sym typeface="Rubik"/>
              </a:rPr>
              <a:t>MÉTRICAS</a:t>
            </a:r>
            <a:endParaRPr b="1" sz="20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ubik"/>
                <a:ea typeface="Rubik"/>
                <a:cs typeface="Rubik"/>
                <a:sym typeface="Rubik"/>
              </a:rPr>
              <a:t>Métricas e KPIs que indicam meta atingida</a:t>
            </a:r>
            <a:endParaRPr sz="11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1166" name="Google Shape;1166;p97"/>
          <p:cNvCxnSpPr/>
          <p:nvPr/>
        </p:nvCxnSpPr>
        <p:spPr>
          <a:xfrm>
            <a:off x="491415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7" name="Google Shape;1167;p97"/>
          <p:cNvCxnSpPr/>
          <p:nvPr/>
        </p:nvCxnSpPr>
        <p:spPr>
          <a:xfrm>
            <a:off x="620955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8" name="Google Shape;1168;p97"/>
          <p:cNvCxnSpPr/>
          <p:nvPr/>
        </p:nvCxnSpPr>
        <p:spPr>
          <a:xfrm>
            <a:off x="758115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_3">
    <p:bg>
      <p:bgPr>
        <a:solidFill>
          <a:srgbClr val="000000"/>
        </a:solidFill>
      </p:bgPr>
    </p:bg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98"/>
          <p:cNvSpPr/>
          <p:nvPr/>
        </p:nvSpPr>
        <p:spPr>
          <a:xfrm>
            <a:off x="-16481" y="1826925"/>
            <a:ext cx="159900" cy="3356100"/>
          </a:xfrm>
          <a:prstGeom prst="rect">
            <a:avLst/>
          </a:prstGeom>
          <a:gradFill>
            <a:gsLst>
              <a:gs pos="0">
                <a:srgbClr val="67F714"/>
              </a:gs>
              <a:gs pos="100000">
                <a:srgbClr val="0BCAE3"/>
              </a:gs>
            </a:gsLst>
            <a:lin ang="16200038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71" name="Google Shape;1171;p9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484" y="146802"/>
            <a:ext cx="547758" cy="547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pa da Jornada - Guia">
  <p:cSld name="CUSTOM_3"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99"/>
          <p:cNvSpPr/>
          <p:nvPr/>
        </p:nvSpPr>
        <p:spPr>
          <a:xfrm>
            <a:off x="221825" y="640350"/>
            <a:ext cx="8700300" cy="43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174" name="Google Shape;1174;p9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5" name="Google Shape;1175;p99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MAPA DA JORNADA</a:t>
            </a:r>
            <a:endParaRPr b="1" sz="18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1176" name="Google Shape;1176;p99"/>
          <p:cNvCxnSpPr/>
          <p:nvPr/>
        </p:nvCxnSpPr>
        <p:spPr>
          <a:xfrm rot="10800000">
            <a:off x="295200" y="1123250"/>
            <a:ext cx="8535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77" name="Google Shape;1177;p99"/>
          <p:cNvGrpSpPr/>
          <p:nvPr/>
        </p:nvGrpSpPr>
        <p:grpSpPr>
          <a:xfrm>
            <a:off x="1596850" y="713900"/>
            <a:ext cx="1119125" cy="4158900"/>
            <a:chOff x="1825450" y="713900"/>
            <a:chExt cx="1119125" cy="4158900"/>
          </a:xfrm>
        </p:grpSpPr>
        <p:cxnSp>
          <p:nvCxnSpPr>
            <p:cNvPr id="1178" name="Google Shape;1178;p99"/>
            <p:cNvCxnSpPr/>
            <p:nvPr/>
          </p:nvCxnSpPr>
          <p:spPr>
            <a:xfrm rot="10800000">
              <a:off x="1825450" y="713900"/>
              <a:ext cx="0" cy="415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79" name="Google Shape;1179;p99"/>
            <p:cNvSpPr txBox="1"/>
            <p:nvPr/>
          </p:nvSpPr>
          <p:spPr>
            <a:xfrm>
              <a:off x="1854075" y="726975"/>
              <a:ext cx="1090500" cy="32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latin typeface="Rubik"/>
                  <a:ea typeface="Rubik"/>
                  <a:cs typeface="Rubik"/>
                  <a:sym typeface="Rubik"/>
                </a:rPr>
                <a:t>ANTES</a:t>
              </a:r>
              <a:endParaRPr sz="900"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sp>
        <p:nvSpPr>
          <p:cNvPr id="1180" name="Google Shape;1180;p99"/>
          <p:cNvSpPr txBox="1"/>
          <p:nvPr/>
        </p:nvSpPr>
        <p:spPr>
          <a:xfrm>
            <a:off x="277675" y="1199450"/>
            <a:ext cx="16239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Etapas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1" name="Google Shape;1181;p99"/>
          <p:cNvSpPr txBox="1"/>
          <p:nvPr/>
        </p:nvSpPr>
        <p:spPr>
          <a:xfrm>
            <a:off x="277675" y="1732850"/>
            <a:ext cx="16239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Objetivos da persona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2" name="Google Shape;1182;p99"/>
          <p:cNvSpPr txBox="1"/>
          <p:nvPr/>
        </p:nvSpPr>
        <p:spPr>
          <a:xfrm>
            <a:off x="277675" y="2342450"/>
            <a:ext cx="13467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Ponto de contato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3" name="Google Shape;1183;p99"/>
          <p:cNvSpPr txBox="1"/>
          <p:nvPr/>
        </p:nvSpPr>
        <p:spPr>
          <a:xfrm>
            <a:off x="277675" y="3561650"/>
            <a:ext cx="10905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Emoções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4" name="Google Shape;1184;p99"/>
          <p:cNvSpPr txBox="1"/>
          <p:nvPr/>
        </p:nvSpPr>
        <p:spPr>
          <a:xfrm>
            <a:off x="277675" y="3942650"/>
            <a:ext cx="15636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Oportunidades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1185" name="Google Shape;1185;p99"/>
          <p:cNvCxnSpPr/>
          <p:nvPr/>
        </p:nvCxnSpPr>
        <p:spPr>
          <a:xfrm rot="10800000">
            <a:off x="295200" y="3942650"/>
            <a:ext cx="8535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6" name="Google Shape;1186;p99"/>
          <p:cNvCxnSpPr/>
          <p:nvPr/>
        </p:nvCxnSpPr>
        <p:spPr>
          <a:xfrm rot="10800000">
            <a:off x="295200" y="1732850"/>
            <a:ext cx="8535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7" name="Google Shape;1187;p99"/>
          <p:cNvCxnSpPr/>
          <p:nvPr/>
        </p:nvCxnSpPr>
        <p:spPr>
          <a:xfrm rot="10800000">
            <a:off x="295200" y="2342450"/>
            <a:ext cx="8535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8" name="Google Shape;1188;p99"/>
          <p:cNvCxnSpPr/>
          <p:nvPr/>
        </p:nvCxnSpPr>
        <p:spPr>
          <a:xfrm rot="10800000">
            <a:off x="295200" y="3561650"/>
            <a:ext cx="8535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89" name="Google Shape;1189;p99"/>
          <p:cNvGrpSpPr/>
          <p:nvPr/>
        </p:nvGrpSpPr>
        <p:grpSpPr>
          <a:xfrm>
            <a:off x="3501850" y="713900"/>
            <a:ext cx="1119125" cy="4158900"/>
            <a:chOff x="3501850" y="713900"/>
            <a:chExt cx="1119125" cy="4158900"/>
          </a:xfrm>
        </p:grpSpPr>
        <p:sp>
          <p:nvSpPr>
            <p:cNvPr id="1190" name="Google Shape;1190;p99"/>
            <p:cNvSpPr txBox="1"/>
            <p:nvPr/>
          </p:nvSpPr>
          <p:spPr>
            <a:xfrm>
              <a:off x="3530475" y="726975"/>
              <a:ext cx="1090500" cy="32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latin typeface="Rubik"/>
                  <a:ea typeface="Rubik"/>
                  <a:cs typeface="Rubik"/>
                  <a:sym typeface="Rubik"/>
                </a:rPr>
                <a:t>DURANTE</a:t>
              </a:r>
              <a:endParaRPr sz="900"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1191" name="Google Shape;1191;p99"/>
            <p:cNvCxnSpPr/>
            <p:nvPr/>
          </p:nvCxnSpPr>
          <p:spPr>
            <a:xfrm rot="10800000">
              <a:off x="3501850" y="713900"/>
              <a:ext cx="0" cy="415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92" name="Google Shape;1192;p99"/>
          <p:cNvGrpSpPr/>
          <p:nvPr/>
        </p:nvGrpSpPr>
        <p:grpSpPr>
          <a:xfrm>
            <a:off x="6930850" y="713900"/>
            <a:ext cx="1106100" cy="4158900"/>
            <a:chOff x="5635450" y="713900"/>
            <a:chExt cx="1106100" cy="4158900"/>
          </a:xfrm>
        </p:grpSpPr>
        <p:sp>
          <p:nvSpPr>
            <p:cNvPr id="1193" name="Google Shape;1193;p99"/>
            <p:cNvSpPr txBox="1"/>
            <p:nvPr/>
          </p:nvSpPr>
          <p:spPr>
            <a:xfrm>
              <a:off x="5651050" y="726975"/>
              <a:ext cx="1090500" cy="32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latin typeface="Rubik"/>
                  <a:ea typeface="Rubik"/>
                  <a:cs typeface="Rubik"/>
                  <a:sym typeface="Rubik"/>
                </a:rPr>
                <a:t>DEPOIS</a:t>
              </a:r>
              <a:endParaRPr sz="900"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1194" name="Google Shape;1194;p99"/>
            <p:cNvCxnSpPr/>
            <p:nvPr/>
          </p:nvCxnSpPr>
          <p:spPr>
            <a:xfrm rot="10800000">
              <a:off x="5635450" y="713900"/>
              <a:ext cx="0" cy="415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95" name="Google Shape;1195;p99"/>
          <p:cNvSpPr txBox="1"/>
          <p:nvPr/>
        </p:nvSpPr>
        <p:spPr>
          <a:xfrm>
            <a:off x="1624375" y="1112150"/>
            <a:ext cx="18057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ubik"/>
                <a:ea typeface="Rubik"/>
                <a:cs typeface="Rubik"/>
                <a:sym typeface="Rubik"/>
              </a:rPr>
              <a:t>Quais são as etapas que acontecem antes da pessoa interagir com a solução?</a:t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96" name="Google Shape;1196;p99"/>
          <p:cNvSpPr txBox="1"/>
          <p:nvPr/>
        </p:nvSpPr>
        <p:spPr>
          <a:xfrm>
            <a:off x="1624375" y="1721750"/>
            <a:ext cx="18057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ubik"/>
                <a:ea typeface="Rubik"/>
                <a:cs typeface="Rubik"/>
                <a:sym typeface="Rubik"/>
              </a:rPr>
              <a:t>Quais são os objetivos ou tarefas da pessoa em cada etapa?</a:t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97" name="Google Shape;1197;p99"/>
          <p:cNvSpPr txBox="1"/>
          <p:nvPr/>
        </p:nvSpPr>
        <p:spPr>
          <a:xfrm>
            <a:off x="1624375" y="2344900"/>
            <a:ext cx="18057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ubik"/>
                <a:ea typeface="Rubik"/>
                <a:cs typeface="Rubik"/>
                <a:sym typeface="Rubik"/>
              </a:rPr>
              <a:t>Com quais pontos de contato ela interage em cada etapa (pessoas, lugares, interfaces, comunicações,  serviços)</a:t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98" name="Google Shape;1198;p99"/>
          <p:cNvSpPr txBox="1"/>
          <p:nvPr/>
        </p:nvSpPr>
        <p:spPr>
          <a:xfrm>
            <a:off x="1624375" y="3520750"/>
            <a:ext cx="18057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ubik"/>
                <a:ea typeface="Rubik"/>
                <a:cs typeface="Rubik"/>
                <a:sym typeface="Rubik"/>
              </a:rPr>
              <a:t>Como se sente? Qual é o humor dela em cada etapa?</a:t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99" name="Google Shape;1199;p99"/>
          <p:cNvSpPr txBox="1"/>
          <p:nvPr/>
        </p:nvSpPr>
        <p:spPr>
          <a:xfrm>
            <a:off x="1624375" y="4005775"/>
            <a:ext cx="18057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ubik"/>
                <a:ea typeface="Rubik"/>
                <a:cs typeface="Rubik"/>
                <a:sym typeface="Rubik"/>
              </a:rPr>
              <a:t>Que problemas/tarefas podem ser resolvidos por sua solução  nestas etapas?</a:t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00" name="Google Shape;1200;p99"/>
          <p:cNvSpPr txBox="1"/>
          <p:nvPr/>
        </p:nvSpPr>
        <p:spPr>
          <a:xfrm>
            <a:off x="3508050" y="1112150"/>
            <a:ext cx="18057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ubik"/>
                <a:ea typeface="Rubik"/>
                <a:cs typeface="Rubik"/>
                <a:sym typeface="Rubik"/>
              </a:rPr>
              <a:t>Quais são as etapas que acontecem durante da pessoa interagir com a solução?</a:t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01" name="Google Shape;1201;p99"/>
          <p:cNvSpPr txBox="1"/>
          <p:nvPr/>
        </p:nvSpPr>
        <p:spPr>
          <a:xfrm>
            <a:off x="6972125" y="1112150"/>
            <a:ext cx="18057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ubik"/>
                <a:ea typeface="Rubik"/>
                <a:cs typeface="Rubik"/>
                <a:sym typeface="Rubik"/>
              </a:rPr>
              <a:t>Quais são as etapas que acontecem depois da pessoa interagir com a solução?</a:t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02" name="Google Shape;1202;p99"/>
          <p:cNvSpPr txBox="1"/>
          <p:nvPr/>
        </p:nvSpPr>
        <p:spPr>
          <a:xfrm>
            <a:off x="3529375" y="1721750"/>
            <a:ext cx="18057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ubik"/>
                <a:ea typeface="Rubik"/>
                <a:cs typeface="Rubik"/>
                <a:sym typeface="Rubik"/>
              </a:rPr>
              <a:t>Quais são os objetivos ou tarefas da pessoa em cada etapa?</a:t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03" name="Google Shape;1203;p99"/>
          <p:cNvSpPr txBox="1"/>
          <p:nvPr/>
        </p:nvSpPr>
        <p:spPr>
          <a:xfrm>
            <a:off x="3529375" y="2344900"/>
            <a:ext cx="18057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ubik"/>
                <a:ea typeface="Rubik"/>
                <a:cs typeface="Rubik"/>
                <a:sym typeface="Rubik"/>
              </a:rPr>
              <a:t>Com quais pontos de contato ela interage em cada etapa (pessoas, lugares, interfaces, comunicações,  serviços)</a:t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04" name="Google Shape;1204;p99"/>
          <p:cNvSpPr txBox="1"/>
          <p:nvPr/>
        </p:nvSpPr>
        <p:spPr>
          <a:xfrm>
            <a:off x="3529375" y="3520750"/>
            <a:ext cx="18057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Como se sente? Qual é o humor dela em cada etapa?</a:t>
            </a:r>
            <a:endParaRPr sz="9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05" name="Google Shape;1205;p99"/>
          <p:cNvSpPr txBox="1"/>
          <p:nvPr/>
        </p:nvSpPr>
        <p:spPr>
          <a:xfrm>
            <a:off x="3529375" y="4005775"/>
            <a:ext cx="18057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ubik"/>
                <a:ea typeface="Rubik"/>
                <a:cs typeface="Rubik"/>
                <a:sym typeface="Rubik"/>
              </a:rPr>
              <a:t>Que problemas/tarefas podem ser resolvidos por sua solução  nestas etapas?</a:t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06" name="Google Shape;1206;p99"/>
          <p:cNvSpPr txBox="1"/>
          <p:nvPr/>
        </p:nvSpPr>
        <p:spPr>
          <a:xfrm>
            <a:off x="6958375" y="1721750"/>
            <a:ext cx="18057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ubik"/>
                <a:ea typeface="Rubik"/>
                <a:cs typeface="Rubik"/>
                <a:sym typeface="Rubik"/>
              </a:rPr>
              <a:t>Quais são os objetivos ou tarefas da pessoa em cada etapa?</a:t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07" name="Google Shape;1207;p99"/>
          <p:cNvSpPr txBox="1"/>
          <p:nvPr/>
        </p:nvSpPr>
        <p:spPr>
          <a:xfrm>
            <a:off x="6958375" y="2344900"/>
            <a:ext cx="18057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ubik"/>
                <a:ea typeface="Rubik"/>
                <a:cs typeface="Rubik"/>
                <a:sym typeface="Rubik"/>
              </a:rPr>
              <a:t>Com quais pontos de contato ela interage em cada etapa (pessoas, lugares, interfaces, comunicações,  serviços)</a:t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08" name="Google Shape;1208;p99"/>
          <p:cNvSpPr txBox="1"/>
          <p:nvPr/>
        </p:nvSpPr>
        <p:spPr>
          <a:xfrm>
            <a:off x="6958375" y="3520750"/>
            <a:ext cx="18057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Como se sente? Qual é o humor dela em cada etapa?</a:t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09" name="Google Shape;1209;p99"/>
          <p:cNvSpPr txBox="1"/>
          <p:nvPr/>
        </p:nvSpPr>
        <p:spPr>
          <a:xfrm>
            <a:off x="6958375" y="4005775"/>
            <a:ext cx="18057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ubik"/>
                <a:ea typeface="Rubik"/>
                <a:cs typeface="Rubik"/>
                <a:sym typeface="Rubik"/>
              </a:rPr>
              <a:t>Que problemas/tarefas podem ser resolvidos por sua solução  nestas etapas?</a:t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pa da Jornada - Em branco">
  <p:cSld name="CUSTOM_4"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100"/>
          <p:cNvSpPr/>
          <p:nvPr/>
        </p:nvSpPr>
        <p:spPr>
          <a:xfrm>
            <a:off x="221825" y="640350"/>
            <a:ext cx="8700300" cy="43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212" name="Google Shape;1212;p10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3" name="Google Shape;1213;p100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MAPA DA JORNADA</a:t>
            </a:r>
            <a:endParaRPr b="1" sz="18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1214" name="Google Shape;1214;p100"/>
          <p:cNvCxnSpPr/>
          <p:nvPr/>
        </p:nvCxnSpPr>
        <p:spPr>
          <a:xfrm rot="10800000">
            <a:off x="295200" y="1123250"/>
            <a:ext cx="8535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15" name="Google Shape;1215;p100"/>
          <p:cNvGrpSpPr/>
          <p:nvPr/>
        </p:nvGrpSpPr>
        <p:grpSpPr>
          <a:xfrm>
            <a:off x="1596850" y="713900"/>
            <a:ext cx="1119125" cy="4158900"/>
            <a:chOff x="1825450" y="713900"/>
            <a:chExt cx="1119125" cy="4158900"/>
          </a:xfrm>
        </p:grpSpPr>
        <p:cxnSp>
          <p:nvCxnSpPr>
            <p:cNvPr id="1216" name="Google Shape;1216;p100"/>
            <p:cNvCxnSpPr/>
            <p:nvPr/>
          </p:nvCxnSpPr>
          <p:spPr>
            <a:xfrm rot="10800000">
              <a:off x="1825450" y="713900"/>
              <a:ext cx="0" cy="415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17" name="Google Shape;1217;p100"/>
            <p:cNvSpPr txBox="1"/>
            <p:nvPr/>
          </p:nvSpPr>
          <p:spPr>
            <a:xfrm>
              <a:off x="1854075" y="726975"/>
              <a:ext cx="1090500" cy="32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latin typeface="Rubik"/>
                  <a:ea typeface="Rubik"/>
                  <a:cs typeface="Rubik"/>
                  <a:sym typeface="Rubik"/>
                </a:rPr>
                <a:t>ANTES</a:t>
              </a:r>
              <a:endParaRPr sz="900"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sp>
        <p:nvSpPr>
          <p:cNvPr id="1218" name="Google Shape;1218;p100"/>
          <p:cNvSpPr txBox="1"/>
          <p:nvPr/>
        </p:nvSpPr>
        <p:spPr>
          <a:xfrm>
            <a:off x="277675" y="1199450"/>
            <a:ext cx="16239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Etapas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19" name="Google Shape;1219;p100"/>
          <p:cNvSpPr txBox="1"/>
          <p:nvPr/>
        </p:nvSpPr>
        <p:spPr>
          <a:xfrm>
            <a:off x="277675" y="1732850"/>
            <a:ext cx="16239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Objetivos da persona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20" name="Google Shape;1220;p100"/>
          <p:cNvSpPr txBox="1"/>
          <p:nvPr/>
        </p:nvSpPr>
        <p:spPr>
          <a:xfrm>
            <a:off x="277675" y="2342450"/>
            <a:ext cx="13467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Ponto de contato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21" name="Google Shape;1221;p100"/>
          <p:cNvSpPr txBox="1"/>
          <p:nvPr/>
        </p:nvSpPr>
        <p:spPr>
          <a:xfrm>
            <a:off x="277675" y="3561650"/>
            <a:ext cx="10905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Emoções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22" name="Google Shape;1222;p100"/>
          <p:cNvSpPr txBox="1"/>
          <p:nvPr/>
        </p:nvSpPr>
        <p:spPr>
          <a:xfrm>
            <a:off x="277675" y="3942650"/>
            <a:ext cx="15636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Oportunidades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1223" name="Google Shape;1223;p100"/>
          <p:cNvCxnSpPr/>
          <p:nvPr/>
        </p:nvCxnSpPr>
        <p:spPr>
          <a:xfrm rot="10800000">
            <a:off x="295200" y="3942650"/>
            <a:ext cx="8535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4" name="Google Shape;1224;p100"/>
          <p:cNvCxnSpPr/>
          <p:nvPr/>
        </p:nvCxnSpPr>
        <p:spPr>
          <a:xfrm rot="10800000">
            <a:off x="295200" y="1732850"/>
            <a:ext cx="8535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5" name="Google Shape;1225;p100"/>
          <p:cNvCxnSpPr/>
          <p:nvPr/>
        </p:nvCxnSpPr>
        <p:spPr>
          <a:xfrm rot="10800000">
            <a:off x="295200" y="2342450"/>
            <a:ext cx="8535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6" name="Google Shape;1226;p100"/>
          <p:cNvCxnSpPr/>
          <p:nvPr/>
        </p:nvCxnSpPr>
        <p:spPr>
          <a:xfrm rot="10800000">
            <a:off x="295200" y="3561650"/>
            <a:ext cx="8535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1" showMasterSp="0">
  <p:cSld name="Title &amp; Subtitle copy">
    <p:bg>
      <p:bgPr>
        <a:noFill/>
      </p:bgPr>
    </p:bg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topersona - Guia">
  <p:cSld name="TITLE_1"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p102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0" name="Google Shape;1230;p10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1" name="Google Shape;1231;p102"/>
          <p:cNvSpPr/>
          <p:nvPr/>
        </p:nvSpPr>
        <p:spPr>
          <a:xfrm>
            <a:off x="221825" y="640350"/>
            <a:ext cx="8700300" cy="43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232" name="Google Shape;1232;p102"/>
          <p:cNvSpPr txBox="1"/>
          <p:nvPr/>
        </p:nvSpPr>
        <p:spPr>
          <a:xfrm>
            <a:off x="370300" y="744450"/>
            <a:ext cx="27993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Nome e imagem</a:t>
            </a:r>
            <a:endParaRPr sz="14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1233" name="Google Shape;1233;p102"/>
          <p:cNvCxnSpPr/>
          <p:nvPr/>
        </p:nvCxnSpPr>
        <p:spPr>
          <a:xfrm>
            <a:off x="439730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4" name="Google Shape;1234;p102"/>
          <p:cNvCxnSpPr/>
          <p:nvPr/>
        </p:nvCxnSpPr>
        <p:spPr>
          <a:xfrm rot="10800000">
            <a:off x="294100" y="2826150"/>
            <a:ext cx="8549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5" name="Google Shape;1235;p102"/>
          <p:cNvSpPr txBox="1"/>
          <p:nvPr/>
        </p:nvSpPr>
        <p:spPr>
          <a:xfrm>
            <a:off x="370300" y="1161550"/>
            <a:ext cx="13335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ubik"/>
                <a:ea typeface="Rubik"/>
                <a:cs typeface="Rubik"/>
                <a:sym typeface="Rubik"/>
              </a:rPr>
              <a:t>Coloque um nome e faça um desenho dessa persona. Se preferir pegue uma foto na internet.</a:t>
            </a:r>
            <a:endParaRPr sz="11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36" name="Google Shape;1236;p102"/>
          <p:cNvSpPr txBox="1"/>
          <p:nvPr/>
        </p:nvSpPr>
        <p:spPr>
          <a:xfrm>
            <a:off x="4600150" y="744450"/>
            <a:ext cx="29232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Comportamentos</a:t>
            </a:r>
            <a:endParaRPr sz="14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37" name="Google Shape;1237;p102"/>
          <p:cNvSpPr txBox="1"/>
          <p:nvPr/>
        </p:nvSpPr>
        <p:spPr>
          <a:xfrm>
            <a:off x="4600150" y="1161550"/>
            <a:ext cx="13335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ubik"/>
                <a:ea typeface="Rubik"/>
                <a:cs typeface="Rubik"/>
                <a:sym typeface="Rubik"/>
              </a:rPr>
              <a:t>Como ela se comporta geralmente. Como ela se relaciona com o tema. Quais são as suas crenças.</a:t>
            </a:r>
            <a:endParaRPr sz="11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38" name="Google Shape;1238;p102"/>
          <p:cNvSpPr txBox="1"/>
          <p:nvPr/>
        </p:nvSpPr>
        <p:spPr>
          <a:xfrm>
            <a:off x="370300" y="2921400"/>
            <a:ext cx="37128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Dados demográficos</a:t>
            </a:r>
            <a:endParaRPr sz="14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39" name="Google Shape;1239;p102"/>
          <p:cNvSpPr txBox="1"/>
          <p:nvPr/>
        </p:nvSpPr>
        <p:spPr>
          <a:xfrm>
            <a:off x="370300" y="3338500"/>
            <a:ext cx="11973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ubik"/>
                <a:ea typeface="Rubik"/>
                <a:cs typeface="Rubik"/>
                <a:sym typeface="Rubik"/>
              </a:rPr>
              <a:t>Cite alguns dados como idade, sexo, onde ela mora, onde trabalha, formação técnica, renda média.</a:t>
            </a:r>
            <a:endParaRPr sz="11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40" name="Google Shape;1240;p102"/>
          <p:cNvSpPr txBox="1"/>
          <p:nvPr/>
        </p:nvSpPr>
        <p:spPr>
          <a:xfrm>
            <a:off x="4600150" y="2921400"/>
            <a:ext cx="39384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Necessidades/Metas</a:t>
            </a:r>
            <a:endParaRPr sz="14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41" name="Google Shape;1241;p102"/>
          <p:cNvSpPr txBox="1"/>
          <p:nvPr/>
        </p:nvSpPr>
        <p:spPr>
          <a:xfrm>
            <a:off x="4600150" y="3338500"/>
            <a:ext cx="13071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ubik"/>
                <a:ea typeface="Rubik"/>
                <a:cs typeface="Rubik"/>
                <a:sym typeface="Rubik"/>
              </a:rPr>
              <a:t>Quais são as necessidades, metas e objetivos da persona com o tema ou na vida.</a:t>
            </a:r>
            <a:endParaRPr sz="11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42" name="Google Shape;1242;p102"/>
          <p:cNvSpPr/>
          <p:nvPr/>
        </p:nvSpPr>
        <p:spPr>
          <a:xfrm>
            <a:off x="204450" y="181750"/>
            <a:ext cx="352200" cy="38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p102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PROTO-PERSONA</a:t>
            </a:r>
            <a:endParaRPr b="1" sz="2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48" Type="http://schemas.openxmlformats.org/officeDocument/2006/relationships/theme" Target="../theme/theme4.xml"/><Relationship Id="rId25" Type="http://schemas.openxmlformats.org/officeDocument/2006/relationships/slideLayout" Target="../slideLayouts/slideLayout25.xml"/><Relationship Id="rId47" Type="http://schemas.openxmlformats.org/officeDocument/2006/relationships/slideLayout" Target="../slideLayouts/slideLayout47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_rels/slideMaster3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95.xml"/><Relationship Id="rId20" Type="http://schemas.openxmlformats.org/officeDocument/2006/relationships/slideLayout" Target="../slideLayouts/slideLayout75.xml"/><Relationship Id="rId42" Type="http://schemas.openxmlformats.org/officeDocument/2006/relationships/slideLayout" Target="../slideLayouts/slideLayout97.xml"/><Relationship Id="rId41" Type="http://schemas.openxmlformats.org/officeDocument/2006/relationships/slideLayout" Target="../slideLayouts/slideLayout96.xml"/><Relationship Id="rId22" Type="http://schemas.openxmlformats.org/officeDocument/2006/relationships/slideLayout" Target="../slideLayouts/slideLayout77.xml"/><Relationship Id="rId44" Type="http://schemas.openxmlformats.org/officeDocument/2006/relationships/slideLayout" Target="../slideLayouts/slideLayout99.xml"/><Relationship Id="rId21" Type="http://schemas.openxmlformats.org/officeDocument/2006/relationships/slideLayout" Target="../slideLayouts/slideLayout76.xml"/><Relationship Id="rId43" Type="http://schemas.openxmlformats.org/officeDocument/2006/relationships/slideLayout" Target="../slideLayouts/slideLayout98.xml"/><Relationship Id="rId24" Type="http://schemas.openxmlformats.org/officeDocument/2006/relationships/slideLayout" Target="../slideLayouts/slideLayout79.xml"/><Relationship Id="rId46" Type="http://schemas.openxmlformats.org/officeDocument/2006/relationships/theme" Target="../theme/theme3.xml"/><Relationship Id="rId23" Type="http://schemas.openxmlformats.org/officeDocument/2006/relationships/slideLayout" Target="../slideLayouts/slideLayout78.xml"/><Relationship Id="rId45" Type="http://schemas.openxmlformats.org/officeDocument/2006/relationships/slideLayout" Target="../slideLayouts/slideLayout100.xml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26" Type="http://schemas.openxmlformats.org/officeDocument/2006/relationships/slideLayout" Target="../slideLayouts/slideLayout81.xml"/><Relationship Id="rId25" Type="http://schemas.openxmlformats.org/officeDocument/2006/relationships/slideLayout" Target="../slideLayouts/slideLayout80.xml"/><Relationship Id="rId28" Type="http://schemas.openxmlformats.org/officeDocument/2006/relationships/slideLayout" Target="../slideLayouts/slideLayout83.xml"/><Relationship Id="rId27" Type="http://schemas.openxmlformats.org/officeDocument/2006/relationships/slideLayout" Target="../slideLayouts/slideLayout82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29" Type="http://schemas.openxmlformats.org/officeDocument/2006/relationships/slideLayout" Target="../slideLayouts/slideLayout84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31" Type="http://schemas.openxmlformats.org/officeDocument/2006/relationships/slideLayout" Target="../slideLayouts/slideLayout86.xml"/><Relationship Id="rId30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66.xml"/><Relationship Id="rId33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65.xml"/><Relationship Id="rId32" Type="http://schemas.openxmlformats.org/officeDocument/2006/relationships/slideLayout" Target="../slideLayouts/slideLayout87.xml"/><Relationship Id="rId13" Type="http://schemas.openxmlformats.org/officeDocument/2006/relationships/slideLayout" Target="../slideLayouts/slideLayout68.xml"/><Relationship Id="rId35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67.xml"/><Relationship Id="rId34" Type="http://schemas.openxmlformats.org/officeDocument/2006/relationships/slideLayout" Target="../slideLayouts/slideLayout89.xml"/><Relationship Id="rId15" Type="http://schemas.openxmlformats.org/officeDocument/2006/relationships/slideLayout" Target="../slideLayouts/slideLayout70.xml"/><Relationship Id="rId37" Type="http://schemas.openxmlformats.org/officeDocument/2006/relationships/slideLayout" Target="../slideLayouts/slideLayout92.xml"/><Relationship Id="rId14" Type="http://schemas.openxmlformats.org/officeDocument/2006/relationships/slideLayout" Target="../slideLayouts/slideLayout69.xml"/><Relationship Id="rId36" Type="http://schemas.openxmlformats.org/officeDocument/2006/relationships/slideLayout" Target="../slideLayouts/slideLayout91.xml"/><Relationship Id="rId17" Type="http://schemas.openxmlformats.org/officeDocument/2006/relationships/slideLayout" Target="../slideLayouts/slideLayout72.xml"/><Relationship Id="rId39" Type="http://schemas.openxmlformats.org/officeDocument/2006/relationships/slideLayout" Target="../slideLayouts/slideLayout94.xml"/><Relationship Id="rId16" Type="http://schemas.openxmlformats.org/officeDocument/2006/relationships/slideLayout" Target="../slideLayouts/slideLayout71.xml"/><Relationship Id="rId38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74.xml"/><Relationship Id="rId18" Type="http://schemas.openxmlformats.org/officeDocument/2006/relationships/slideLayout" Target="../slideLayouts/slideLayout7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9" name="Google Shape;649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0" name="Google Shape;650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  <p:sldLayoutId id="2147483720" r:id="rId18"/>
    <p:sldLayoutId id="2147483721" r:id="rId19"/>
    <p:sldLayoutId id="2147483722" r:id="rId20"/>
    <p:sldLayoutId id="2147483723" r:id="rId21"/>
    <p:sldLayoutId id="2147483724" r:id="rId22"/>
    <p:sldLayoutId id="2147483725" r:id="rId23"/>
    <p:sldLayoutId id="2147483726" r:id="rId24"/>
    <p:sldLayoutId id="2147483727" r:id="rId25"/>
    <p:sldLayoutId id="2147483728" r:id="rId26"/>
    <p:sldLayoutId id="2147483729" r:id="rId27"/>
    <p:sldLayoutId id="2147483730" r:id="rId28"/>
    <p:sldLayoutId id="2147483731" r:id="rId29"/>
    <p:sldLayoutId id="2147483732" r:id="rId30"/>
    <p:sldLayoutId id="2147483733" r:id="rId31"/>
    <p:sldLayoutId id="2147483734" r:id="rId32"/>
    <p:sldLayoutId id="2147483735" r:id="rId33"/>
    <p:sldLayoutId id="2147483736" r:id="rId34"/>
    <p:sldLayoutId id="2147483737" r:id="rId35"/>
    <p:sldLayoutId id="2147483738" r:id="rId36"/>
    <p:sldLayoutId id="2147483739" r:id="rId37"/>
    <p:sldLayoutId id="2147483740" r:id="rId38"/>
    <p:sldLayoutId id="2147483741" r:id="rId39"/>
    <p:sldLayoutId id="2147483742" r:id="rId40"/>
    <p:sldLayoutId id="2147483743" r:id="rId41"/>
    <p:sldLayoutId id="2147483744" r:id="rId42"/>
    <p:sldLayoutId id="2147483745" r:id="rId43"/>
    <p:sldLayoutId id="2147483746" r:id="rId44"/>
    <p:sldLayoutId id="2147483747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7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p104"/>
          <p:cNvSpPr txBox="1"/>
          <p:nvPr/>
        </p:nvSpPr>
        <p:spPr>
          <a:xfrm>
            <a:off x="563362" y="1712119"/>
            <a:ext cx="8034300" cy="17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Arial"/>
              <a:buNone/>
            </a:pPr>
            <a:r>
              <a:rPr b="1" lang="pt-BR" sz="53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PRODUCT VISION BOARD</a:t>
            </a:r>
            <a:endParaRPr b="1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61" name="Google Shape;1261;p104"/>
          <p:cNvSpPr txBox="1"/>
          <p:nvPr/>
        </p:nvSpPr>
        <p:spPr>
          <a:xfrm>
            <a:off x="649838" y="3021253"/>
            <a:ext cx="74499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105"/>
          <p:cNvSpPr txBox="1"/>
          <p:nvPr/>
        </p:nvSpPr>
        <p:spPr>
          <a:xfrm>
            <a:off x="682659" y="176550"/>
            <a:ext cx="76740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Como definir </a:t>
            </a:r>
            <a:r>
              <a:rPr b="1" lang="pt-BR" sz="2100">
                <a:solidFill>
                  <a:schemeClr val="dk1"/>
                </a:solidFill>
                <a:highlight>
                  <a:srgbClr val="67F714"/>
                </a:highlight>
                <a:latin typeface="Lato"/>
                <a:ea typeface="Lato"/>
                <a:cs typeface="Lato"/>
                <a:sym typeface="Lato"/>
              </a:rPr>
              <a:t>uma visão de produto</a:t>
            </a:r>
            <a:endParaRPr b="1" sz="2100">
              <a:solidFill>
                <a:schemeClr val="dk1"/>
              </a:solidFill>
              <a:highlight>
                <a:srgbClr val="67F714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7" name="Google Shape;1267;p105"/>
          <p:cNvSpPr txBox="1"/>
          <p:nvPr/>
        </p:nvSpPr>
        <p:spPr>
          <a:xfrm>
            <a:off x="188325" y="972750"/>
            <a:ext cx="6360900" cy="3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Não existe uma receita de bolo</a:t>
            </a:r>
            <a:br>
              <a:rPr lang="pt-BR" sz="1200">
                <a:latin typeface="Rubik"/>
                <a:ea typeface="Rubik"/>
                <a:cs typeface="Rubik"/>
                <a:sym typeface="Rubik"/>
              </a:rPr>
            </a:br>
            <a:r>
              <a:rPr lang="pt-BR" sz="1200">
                <a:latin typeface="Rubik"/>
                <a:ea typeface="Rubik"/>
                <a:cs typeface="Rubik"/>
                <a:sym typeface="Rubik"/>
              </a:rPr>
              <a:t>(as visões de produto ficariam muito chatas assim!)</a:t>
            </a:r>
            <a:endParaRPr sz="12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ubik"/>
              <a:buChar char="●"/>
            </a:pPr>
            <a:r>
              <a:rPr lang="pt-BR" sz="1200">
                <a:latin typeface="Rubik"/>
                <a:ea typeface="Rubik"/>
                <a:cs typeface="Rubik"/>
                <a:sym typeface="Rubik"/>
              </a:rPr>
              <a:t>Escreva sua visão de produto com o usuário final em mente: quem são, quais são suas dores?</a:t>
            </a:r>
            <a:endParaRPr sz="12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ubik"/>
              <a:buChar char="●"/>
            </a:pPr>
            <a:r>
              <a:rPr lang="pt-BR" sz="1200">
                <a:latin typeface="Rubik"/>
                <a:ea typeface="Rubik"/>
                <a:cs typeface="Rubik"/>
                <a:sym typeface="Rubik"/>
              </a:rPr>
              <a:t>Pense em qual é seu principal diferencial da sua empresa/produto, e na solução que seu usuário utiliza hoje. Que valor você está criando? O que é único e difícil de ser copiado?</a:t>
            </a:r>
            <a:endParaRPr sz="12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pt-BR" sz="1200">
                <a:latin typeface="Rubik"/>
                <a:ea typeface="Rubik"/>
                <a:cs typeface="Rubik"/>
                <a:sym typeface="Rubik"/>
              </a:rPr>
              <a:t>A visão deve ser inspiracional; </a:t>
            </a: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dá um propósito e motiva o time a acordar para trabalhar todos os dias</a:t>
            </a:r>
            <a:endParaRPr b="1" sz="12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p107"/>
          <p:cNvSpPr/>
          <p:nvPr/>
        </p:nvSpPr>
        <p:spPr>
          <a:xfrm>
            <a:off x="1181055" y="2033128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/>
              <a:t>Post-it</a:t>
            </a:r>
            <a:endParaRPr b="1" sz="700"/>
          </a:p>
        </p:txBody>
      </p:sp>
      <p:sp>
        <p:nvSpPr>
          <p:cNvPr id="1277" name="Google Shape;1277;p107"/>
          <p:cNvSpPr/>
          <p:nvPr/>
        </p:nvSpPr>
        <p:spPr>
          <a:xfrm>
            <a:off x="2903805" y="2033126"/>
            <a:ext cx="704700" cy="627000"/>
          </a:xfrm>
          <a:prstGeom prst="rect">
            <a:avLst/>
          </a:prstGeom>
          <a:solidFill>
            <a:srgbClr val="F4CCCC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/>
              <a:t>Post-it</a:t>
            </a:r>
            <a:endParaRPr b="1" sz="700"/>
          </a:p>
        </p:txBody>
      </p:sp>
      <p:sp>
        <p:nvSpPr>
          <p:cNvPr id="1278" name="Google Shape;1278;p107"/>
          <p:cNvSpPr/>
          <p:nvPr/>
        </p:nvSpPr>
        <p:spPr>
          <a:xfrm>
            <a:off x="378369" y="2033128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/>
              <a:t>Post-it</a:t>
            </a:r>
            <a:endParaRPr b="1" sz="700"/>
          </a:p>
        </p:txBody>
      </p:sp>
      <p:sp>
        <p:nvSpPr>
          <p:cNvPr id="1279" name="Google Shape;1279;p107"/>
          <p:cNvSpPr/>
          <p:nvPr/>
        </p:nvSpPr>
        <p:spPr>
          <a:xfrm>
            <a:off x="2042419" y="2033126"/>
            <a:ext cx="704700" cy="627000"/>
          </a:xfrm>
          <a:prstGeom prst="rect">
            <a:avLst/>
          </a:prstGeom>
          <a:solidFill>
            <a:srgbClr val="F4CCCC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/>
              <a:t>Post-it</a:t>
            </a:r>
            <a:endParaRPr b="1" sz="700"/>
          </a:p>
        </p:txBody>
      </p:sp>
      <p:sp>
        <p:nvSpPr>
          <p:cNvPr id="1280" name="Google Shape;1280;p107"/>
          <p:cNvSpPr/>
          <p:nvPr/>
        </p:nvSpPr>
        <p:spPr>
          <a:xfrm>
            <a:off x="748318" y="2856753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/>
              <a:t>Post-it</a:t>
            </a:r>
            <a:endParaRPr b="1" sz="700"/>
          </a:p>
        </p:txBody>
      </p:sp>
      <p:sp>
        <p:nvSpPr>
          <p:cNvPr id="1281" name="Google Shape;1281;p107"/>
          <p:cNvSpPr/>
          <p:nvPr/>
        </p:nvSpPr>
        <p:spPr>
          <a:xfrm>
            <a:off x="2496443" y="2761776"/>
            <a:ext cx="704700" cy="627000"/>
          </a:xfrm>
          <a:prstGeom prst="rect">
            <a:avLst/>
          </a:prstGeom>
          <a:solidFill>
            <a:srgbClr val="F4CCCC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/>
              <a:t>Post-it</a:t>
            </a:r>
            <a:endParaRPr b="1" sz="700"/>
          </a:p>
        </p:txBody>
      </p:sp>
      <p:sp>
        <p:nvSpPr>
          <p:cNvPr id="1282" name="Google Shape;1282;p107"/>
          <p:cNvSpPr/>
          <p:nvPr/>
        </p:nvSpPr>
        <p:spPr>
          <a:xfrm>
            <a:off x="5047080" y="1909567"/>
            <a:ext cx="704700" cy="627000"/>
          </a:xfrm>
          <a:prstGeom prst="rect">
            <a:avLst/>
          </a:prstGeom>
          <a:solidFill>
            <a:srgbClr val="D9EAD3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/>
              <a:t>Post-it</a:t>
            </a:r>
            <a:endParaRPr b="1" sz="700"/>
          </a:p>
        </p:txBody>
      </p:sp>
      <p:sp>
        <p:nvSpPr>
          <p:cNvPr id="1283" name="Google Shape;1283;p107"/>
          <p:cNvSpPr/>
          <p:nvPr/>
        </p:nvSpPr>
        <p:spPr>
          <a:xfrm>
            <a:off x="4160344" y="1909567"/>
            <a:ext cx="704700" cy="627000"/>
          </a:xfrm>
          <a:prstGeom prst="rect">
            <a:avLst/>
          </a:prstGeom>
          <a:solidFill>
            <a:srgbClr val="D9EAD3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/>
              <a:t>Post-it</a:t>
            </a:r>
            <a:endParaRPr b="1" sz="700"/>
          </a:p>
        </p:txBody>
      </p:sp>
      <p:sp>
        <p:nvSpPr>
          <p:cNvPr id="1284" name="Google Shape;1284;p107"/>
          <p:cNvSpPr/>
          <p:nvPr/>
        </p:nvSpPr>
        <p:spPr>
          <a:xfrm>
            <a:off x="4714893" y="2761767"/>
            <a:ext cx="704700" cy="627000"/>
          </a:xfrm>
          <a:prstGeom prst="rect">
            <a:avLst/>
          </a:prstGeom>
          <a:solidFill>
            <a:srgbClr val="D9EAD3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/>
              <a:t>Post-it</a:t>
            </a:r>
            <a:endParaRPr b="1" sz="700"/>
          </a:p>
        </p:txBody>
      </p:sp>
      <p:sp>
        <p:nvSpPr>
          <p:cNvPr id="1285" name="Google Shape;1285;p107"/>
          <p:cNvSpPr/>
          <p:nvPr/>
        </p:nvSpPr>
        <p:spPr>
          <a:xfrm>
            <a:off x="7551605" y="1909567"/>
            <a:ext cx="704700" cy="627000"/>
          </a:xfrm>
          <a:prstGeom prst="rect">
            <a:avLst/>
          </a:prstGeom>
          <a:solidFill>
            <a:srgbClr val="C9DAF8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/>
              <a:t>Post-it</a:t>
            </a:r>
            <a:endParaRPr b="1" sz="700"/>
          </a:p>
        </p:txBody>
      </p:sp>
      <p:sp>
        <p:nvSpPr>
          <p:cNvPr id="1286" name="Google Shape;1286;p107"/>
          <p:cNvSpPr/>
          <p:nvPr/>
        </p:nvSpPr>
        <p:spPr>
          <a:xfrm>
            <a:off x="6690069" y="1944742"/>
            <a:ext cx="704700" cy="627000"/>
          </a:xfrm>
          <a:prstGeom prst="rect">
            <a:avLst/>
          </a:prstGeom>
          <a:solidFill>
            <a:srgbClr val="C9DAF8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/>
              <a:t>Post-it</a:t>
            </a:r>
            <a:endParaRPr b="1" sz="700"/>
          </a:p>
        </p:txBody>
      </p:sp>
      <p:sp>
        <p:nvSpPr>
          <p:cNvPr id="1287" name="Google Shape;1287;p107"/>
          <p:cNvSpPr/>
          <p:nvPr/>
        </p:nvSpPr>
        <p:spPr>
          <a:xfrm>
            <a:off x="7110468" y="2761767"/>
            <a:ext cx="704700" cy="627000"/>
          </a:xfrm>
          <a:prstGeom prst="rect">
            <a:avLst/>
          </a:prstGeom>
          <a:solidFill>
            <a:srgbClr val="C9DAF8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/>
              <a:t>Post-it</a:t>
            </a:r>
            <a:endParaRPr b="1" sz="700"/>
          </a:p>
        </p:txBody>
      </p:sp>
      <p:sp>
        <p:nvSpPr>
          <p:cNvPr id="1288" name="Google Shape;1288;p107"/>
          <p:cNvSpPr txBox="1"/>
          <p:nvPr/>
        </p:nvSpPr>
        <p:spPr>
          <a:xfrm>
            <a:off x="1020000" y="841000"/>
            <a:ext cx="723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