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93" r:id="rId4"/>
    <p:sldId id="294" r:id="rId5"/>
    <p:sldId id="295" r:id="rId6"/>
    <p:sldId id="300" r:id="rId7"/>
    <p:sldId id="267" r:id="rId8"/>
    <p:sldId id="296" r:id="rId9"/>
    <p:sldId id="297" r:id="rId10"/>
    <p:sldId id="302" r:id="rId11"/>
    <p:sldId id="303" r:id="rId12"/>
    <p:sldId id="301" r:id="rId13"/>
    <p:sldId id="27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661"/>
    <a:srgbClr val="0178A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1314" y="3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596B-24DE-496B-B155-63C39024AD23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6726-CC9F-442A-AC22-3B9413B18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3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1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1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3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62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36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726-CC9F-442A-AC22-3B9413B18FC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9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2.png"/><Relationship Id="rId4" Type="http://schemas.openxmlformats.org/officeDocument/2006/relationships/image" Target="../media/image9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46263" y="1411774"/>
            <a:ext cx="7868038" cy="7846526"/>
          </a:xfrm>
          <a:custGeom>
            <a:avLst/>
            <a:gdLst/>
            <a:ahLst/>
            <a:cxnLst/>
            <a:rect l="l" t="t" r="r" b="b"/>
            <a:pathLst>
              <a:path w="7868038" h="7955188">
                <a:moveTo>
                  <a:pt x="0" y="0"/>
                </a:moveTo>
                <a:lnTo>
                  <a:pt x="7868038" y="0"/>
                </a:lnTo>
                <a:lnTo>
                  <a:pt x="7868038" y="7955188"/>
                </a:lnTo>
                <a:lnTo>
                  <a:pt x="0" y="7955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3" r="-55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15541420" y="7926948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 rot="-1406803">
            <a:off x="14191348" y="-795235"/>
            <a:ext cx="7275339" cy="5397353"/>
            <a:chOff x="0" y="0"/>
            <a:chExt cx="3258596" cy="24174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 rot="632823">
            <a:off x="13817929" y="-1868233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7"/>
                </a:lnTo>
                <a:lnTo>
                  <a:pt x="0" y="4890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 rot="-530190">
            <a:off x="-4447403" y="6842934"/>
            <a:ext cx="10952207" cy="8125110"/>
            <a:chOff x="0" y="0"/>
            <a:chExt cx="3258596" cy="24174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 rot="1345944">
            <a:off x="-1670089" y="4097259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7"/>
                </a:lnTo>
                <a:lnTo>
                  <a:pt x="0" y="59212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732278" y="675115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5219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FF30AA-A539-4AC2-211F-4DB8334CA6C4}"/>
              </a:ext>
            </a:extLst>
          </p:cNvPr>
          <p:cNvCxnSpPr>
            <a:cxnSpLocks/>
          </p:cNvCxnSpPr>
          <p:nvPr/>
        </p:nvCxnSpPr>
        <p:spPr>
          <a:xfrm>
            <a:off x="9342720" y="2048093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3F7296-F125-B531-77E9-D9B67FE3B406}"/>
              </a:ext>
            </a:extLst>
          </p:cNvPr>
          <p:cNvSpPr txBox="1"/>
          <p:nvPr/>
        </p:nvSpPr>
        <p:spPr>
          <a:xfrm>
            <a:off x="10819660" y="1631119"/>
            <a:ext cx="435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Controle do sinal PWM de Vazão de Água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B521-00A1-F8DB-4BC7-D6724DAEEAD5}"/>
              </a:ext>
            </a:extLst>
          </p:cNvPr>
          <p:cNvCxnSpPr>
            <a:cxnSpLocks/>
          </p:cNvCxnSpPr>
          <p:nvPr/>
        </p:nvCxnSpPr>
        <p:spPr>
          <a:xfrm>
            <a:off x="9363640" y="2032334"/>
            <a:ext cx="0" cy="1434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F643C9-6896-736C-B94C-85984F4C9BF3}"/>
              </a:ext>
            </a:extLst>
          </p:cNvPr>
          <p:cNvSpPr/>
          <p:nvPr/>
        </p:nvSpPr>
        <p:spPr>
          <a:xfrm>
            <a:off x="9207501" y="3467100"/>
            <a:ext cx="1456020" cy="2926308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60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5219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7F1FA94-DC72-22DA-25F6-FCC93CA197CB}"/>
              </a:ext>
            </a:extLst>
          </p:cNvPr>
          <p:cNvCxnSpPr>
            <a:cxnSpLocks/>
          </p:cNvCxnSpPr>
          <p:nvPr/>
        </p:nvCxnSpPr>
        <p:spPr>
          <a:xfrm>
            <a:off x="10828620" y="2048093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D66DDB-9427-8882-F31B-64F60A0A6E92}"/>
              </a:ext>
            </a:extLst>
          </p:cNvPr>
          <p:cNvSpPr txBox="1"/>
          <p:nvPr/>
        </p:nvSpPr>
        <p:spPr>
          <a:xfrm>
            <a:off x="12305560" y="1631119"/>
            <a:ext cx="435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Monitoramento do sinal PWM de Vazão de Água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C750762-A589-87AD-4239-F2F66793B697}"/>
              </a:ext>
            </a:extLst>
          </p:cNvPr>
          <p:cNvCxnSpPr>
            <a:cxnSpLocks/>
          </p:cNvCxnSpPr>
          <p:nvPr/>
        </p:nvCxnSpPr>
        <p:spPr>
          <a:xfrm>
            <a:off x="10849540" y="2045034"/>
            <a:ext cx="0" cy="14347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523B79D-8CB3-1C69-1EB8-270DED20B167}"/>
              </a:ext>
            </a:extLst>
          </p:cNvPr>
          <p:cNvSpPr/>
          <p:nvPr/>
        </p:nvSpPr>
        <p:spPr>
          <a:xfrm>
            <a:off x="10693400" y="3497842"/>
            <a:ext cx="3746499" cy="2895566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5219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FF30AA-A539-4AC2-211F-4DB8334CA6C4}"/>
              </a:ext>
            </a:extLst>
          </p:cNvPr>
          <p:cNvCxnSpPr>
            <a:cxnSpLocks/>
          </p:cNvCxnSpPr>
          <p:nvPr/>
        </p:nvCxnSpPr>
        <p:spPr>
          <a:xfrm flipH="1">
            <a:off x="10007600" y="9344453"/>
            <a:ext cx="1367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3F7296-F125-B531-77E9-D9B67FE3B406}"/>
              </a:ext>
            </a:extLst>
          </p:cNvPr>
          <p:cNvSpPr txBox="1"/>
          <p:nvPr/>
        </p:nvSpPr>
        <p:spPr>
          <a:xfrm>
            <a:off x="3537543" y="9102689"/>
            <a:ext cx="644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Simulação de entrada e saída de erros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B521-00A1-F8DB-4BC7-D6724DAEEAD5}"/>
              </a:ext>
            </a:extLst>
          </p:cNvPr>
          <p:cNvCxnSpPr>
            <a:cxnSpLocks/>
          </p:cNvCxnSpPr>
          <p:nvPr/>
        </p:nvCxnSpPr>
        <p:spPr>
          <a:xfrm>
            <a:off x="11374720" y="8154046"/>
            <a:ext cx="0" cy="1203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F643C9-6896-736C-B94C-85984F4C9BF3}"/>
              </a:ext>
            </a:extLst>
          </p:cNvPr>
          <p:cNvSpPr/>
          <p:nvPr/>
        </p:nvSpPr>
        <p:spPr>
          <a:xfrm>
            <a:off x="9213274" y="6451599"/>
            <a:ext cx="3677226" cy="1702447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4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528745">
            <a:off x="-2401167" y="4766676"/>
            <a:ext cx="3614550" cy="7113063"/>
            <a:chOff x="0" y="0"/>
            <a:chExt cx="6358577" cy="125130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8577" cy="12513028"/>
            </a:xfrm>
            <a:custGeom>
              <a:avLst/>
              <a:gdLst/>
              <a:ahLst/>
              <a:cxnLst/>
              <a:rect l="l" t="t" r="r" b="b"/>
              <a:pathLst>
                <a:path w="6358577" h="12513028">
                  <a:moveTo>
                    <a:pt x="6358577" y="12513028"/>
                  </a:moveTo>
                  <a:lnTo>
                    <a:pt x="0" y="12513028"/>
                  </a:lnTo>
                  <a:lnTo>
                    <a:pt x="0" y="0"/>
                  </a:lnTo>
                  <a:lnTo>
                    <a:pt x="6358577" y="1251302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530190">
            <a:off x="-5755781" y="1263844"/>
            <a:ext cx="9060748" cy="6721894"/>
            <a:chOff x="0" y="0"/>
            <a:chExt cx="3258596" cy="24174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 rot="1345944">
            <a:off x="-2060632" y="-1635023"/>
            <a:ext cx="5167796" cy="4485647"/>
          </a:xfrm>
          <a:custGeom>
            <a:avLst/>
            <a:gdLst/>
            <a:ahLst/>
            <a:cxnLst/>
            <a:rect l="l" t="t" r="r" b="b"/>
            <a:pathLst>
              <a:path w="5167796" h="4485647">
                <a:moveTo>
                  <a:pt x="0" y="0"/>
                </a:moveTo>
                <a:lnTo>
                  <a:pt x="5167796" y="0"/>
                </a:lnTo>
                <a:lnTo>
                  <a:pt x="5167796" y="4485647"/>
                </a:lnTo>
                <a:lnTo>
                  <a:pt x="0" y="4485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 rot="-4166002">
            <a:off x="15484715" y="5012721"/>
            <a:ext cx="10483449" cy="8491159"/>
            <a:chOff x="0" y="0"/>
            <a:chExt cx="3258596" cy="263932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8596" cy="2639327"/>
            </a:xfrm>
            <a:custGeom>
              <a:avLst/>
              <a:gdLst/>
              <a:ahLst/>
              <a:cxnLst/>
              <a:rect l="l" t="t" r="r" b="b"/>
              <a:pathLst>
                <a:path w="3258596" h="2639327">
                  <a:moveTo>
                    <a:pt x="0" y="0"/>
                  </a:moveTo>
                  <a:lnTo>
                    <a:pt x="1629298" y="2639327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 rot="1345944">
            <a:off x="15704102" y="5859208"/>
            <a:ext cx="5167796" cy="4485647"/>
          </a:xfrm>
          <a:custGeom>
            <a:avLst/>
            <a:gdLst/>
            <a:ahLst/>
            <a:cxnLst/>
            <a:rect l="l" t="t" r="r" b="b"/>
            <a:pathLst>
              <a:path w="5167796" h="4485647">
                <a:moveTo>
                  <a:pt x="0" y="0"/>
                </a:moveTo>
                <a:lnTo>
                  <a:pt x="5167796" y="0"/>
                </a:lnTo>
                <a:lnTo>
                  <a:pt x="5167796" y="4485647"/>
                </a:lnTo>
                <a:lnTo>
                  <a:pt x="0" y="4485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3024045" y="5491661"/>
            <a:ext cx="11543470" cy="521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4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7049925" y="7997257"/>
            <a:ext cx="3796924" cy="992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93"/>
              </a:lnSpc>
            </a:pPr>
            <a:r>
              <a:rPr lang="en-US" sz="5828" dirty="0">
                <a:solidFill>
                  <a:srgbClr val="004661"/>
                </a:solidFill>
                <a:latin typeface="Consolas"/>
              </a:rPr>
              <a:t>Obrigado!</a:t>
            </a:r>
          </a:p>
        </p:txBody>
      </p:sp>
      <p:grpSp>
        <p:nvGrpSpPr>
          <p:cNvPr id="12" name="Group 12"/>
          <p:cNvGrpSpPr/>
          <p:nvPr/>
        </p:nvGrpSpPr>
        <p:grpSpPr>
          <a:xfrm rot="3932069">
            <a:off x="-778575" y="7884598"/>
            <a:ext cx="3614550" cy="7113063"/>
            <a:chOff x="0" y="0"/>
            <a:chExt cx="6358577" cy="125130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8577" cy="12513028"/>
            </a:xfrm>
            <a:custGeom>
              <a:avLst/>
              <a:gdLst/>
              <a:ahLst/>
              <a:cxnLst/>
              <a:rect l="l" t="t" r="r" b="b"/>
              <a:pathLst>
                <a:path w="6358577" h="12513028">
                  <a:moveTo>
                    <a:pt x="6358577" y="12513028"/>
                  </a:moveTo>
                  <a:lnTo>
                    <a:pt x="0" y="12513028"/>
                  </a:lnTo>
                  <a:lnTo>
                    <a:pt x="0" y="0"/>
                  </a:lnTo>
                  <a:lnTo>
                    <a:pt x="6358577" y="12513028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 rot="-3402066">
            <a:off x="13510691" y="-4160440"/>
            <a:ext cx="3614550" cy="7113063"/>
            <a:chOff x="0" y="0"/>
            <a:chExt cx="6358577" cy="125130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8577" cy="12513028"/>
            </a:xfrm>
            <a:custGeom>
              <a:avLst/>
              <a:gdLst/>
              <a:ahLst/>
              <a:cxnLst/>
              <a:rect l="l" t="t" r="r" b="b"/>
              <a:pathLst>
                <a:path w="6358577" h="12513028">
                  <a:moveTo>
                    <a:pt x="6358577" y="12513028"/>
                  </a:moveTo>
                  <a:lnTo>
                    <a:pt x="0" y="12513028"/>
                  </a:lnTo>
                  <a:lnTo>
                    <a:pt x="0" y="0"/>
                  </a:lnTo>
                  <a:lnTo>
                    <a:pt x="6358577" y="12513028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50834" y="1004204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>
            <a:off x="5014368" y="368020"/>
            <a:ext cx="7868038" cy="7955188"/>
          </a:xfrm>
          <a:custGeom>
            <a:avLst/>
            <a:gdLst/>
            <a:ahLst/>
            <a:cxnLst/>
            <a:rect l="l" t="t" r="r" b="b"/>
            <a:pathLst>
              <a:path w="7868038" h="7955188">
                <a:moveTo>
                  <a:pt x="0" y="0"/>
                </a:moveTo>
                <a:lnTo>
                  <a:pt x="7868037" y="0"/>
                </a:lnTo>
                <a:lnTo>
                  <a:pt x="7868037" y="7955188"/>
                </a:lnTo>
                <a:lnTo>
                  <a:pt x="0" y="795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3" r="-553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6035254" y="8436679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195098" y="6729449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6" y="0"/>
                </a:lnTo>
                <a:lnTo>
                  <a:pt x="6821666" y="5921207"/>
                </a:lnTo>
                <a:lnTo>
                  <a:pt x="0" y="592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10800000">
            <a:off x="16937304" y="36518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A8FC2104-1C2D-339A-CB48-F687C8F9A474}"/>
              </a:ext>
            </a:extLst>
          </p:cNvPr>
          <p:cNvSpPr/>
          <p:nvPr/>
        </p:nvSpPr>
        <p:spPr>
          <a:xfrm rot="10800000">
            <a:off x="386456" y="727710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D8B2B71-BA34-009C-36D7-5D06F22047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6889"/>
          <a:stretch/>
        </p:blipFill>
        <p:spPr>
          <a:xfrm>
            <a:off x="9689154" y="3139119"/>
            <a:ext cx="7382593" cy="4769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CB5543-2987-F269-F350-87276DB25A54}"/>
              </a:ext>
            </a:extLst>
          </p:cNvPr>
          <p:cNvSpPr txBox="1"/>
          <p:nvPr/>
        </p:nvSpPr>
        <p:spPr>
          <a:xfrm>
            <a:off x="1841500" y="206054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6A107A-00D7-3A66-6BDF-564BED511B02}"/>
              </a:ext>
            </a:extLst>
          </p:cNvPr>
          <p:cNvSpPr txBox="1"/>
          <p:nvPr/>
        </p:nvSpPr>
        <p:spPr>
          <a:xfrm>
            <a:off x="1848608" y="1479767"/>
            <a:ext cx="367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4661"/>
                </a:solidFill>
                <a:latin typeface="Consolas" panose="020B0609020204030204" pitchFamily="49" charset="0"/>
              </a:rPr>
              <a:t>DAQ USB-6251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277C62-EFB9-8A5B-47C4-723415F467DD}"/>
              </a:ext>
            </a:extLst>
          </p:cNvPr>
          <p:cNvSpPr txBox="1"/>
          <p:nvPr/>
        </p:nvSpPr>
        <p:spPr>
          <a:xfrm>
            <a:off x="2184157" y="3622044"/>
            <a:ext cx="79387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8 Entradas Analógicas(2 MS/s)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 Saídas Analógicas(2,86 MS/s)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Gerador de Funções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 Contadores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24 Entradas/Saídas Digitais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Conexão via USB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H68-68-EP Shielded Cable, NI DAQ, 1m, 184749C-01 | eBay">
            <a:extLst>
              <a:ext uri="{FF2B5EF4-FFF2-40B4-BE49-F238E27FC236}">
                <a16:creationId xmlns:a16="http://schemas.microsoft.com/office/drawing/2014/main" id="{133BD060-E02B-61AA-0DCC-BA043612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8800" y="3354537"/>
            <a:ext cx="6119521" cy="47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 rot="-5710722">
            <a:off x="16035254" y="8436679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195098" y="6729449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6" y="0"/>
                </a:lnTo>
                <a:lnTo>
                  <a:pt x="6821666" y="5921207"/>
                </a:lnTo>
                <a:lnTo>
                  <a:pt x="0" y="5921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10800000">
            <a:off x="16937304" y="36518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A8FC2104-1C2D-339A-CB48-F687C8F9A474}"/>
              </a:ext>
            </a:extLst>
          </p:cNvPr>
          <p:cNvSpPr/>
          <p:nvPr/>
        </p:nvSpPr>
        <p:spPr>
          <a:xfrm rot="10800000">
            <a:off x="386456" y="727710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5B618D-CF23-2F41-FE19-8EE686852E3D}"/>
              </a:ext>
            </a:extLst>
          </p:cNvPr>
          <p:cNvSpPr txBox="1"/>
          <p:nvPr/>
        </p:nvSpPr>
        <p:spPr>
          <a:xfrm>
            <a:off x="1841500" y="206054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73B9F1-C030-E4D4-3F4F-79D9DA6992D5}"/>
              </a:ext>
            </a:extLst>
          </p:cNvPr>
          <p:cNvSpPr txBox="1"/>
          <p:nvPr/>
        </p:nvSpPr>
        <p:spPr>
          <a:xfrm>
            <a:off x="1848608" y="1479767"/>
            <a:ext cx="367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4661"/>
                </a:solidFill>
                <a:latin typeface="Consolas" panose="020B0609020204030204" pitchFamily="49" charset="0"/>
              </a:rPr>
              <a:t>Cabo SH68-68EP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3DD03-A33A-63E6-0705-5D63F8AB32C6}"/>
              </a:ext>
            </a:extLst>
          </p:cNvPr>
          <p:cNvSpPr txBox="1"/>
          <p:nvPr/>
        </p:nvSpPr>
        <p:spPr>
          <a:xfrm>
            <a:off x="2271612" y="2809098"/>
            <a:ext cx="83144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Cabo de 68 vias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Conectores SCSI 0.050 Tipo D fêmea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Impedância Pares 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AIn</a:t>
            </a: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  66±8</a:t>
            </a:r>
            <a:r>
              <a:rPr lang="el-GR" sz="3400" dirty="0">
                <a:solidFill>
                  <a:srgbClr val="004661"/>
                </a:solidFill>
                <a:latin typeface="Consolas" panose="020B0609020204030204" pitchFamily="49" charset="0"/>
              </a:rPr>
              <a:t>Ω</a:t>
            </a:r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Capacitância Pares 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AIn</a:t>
            </a: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25,5 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pF</a:t>
            </a: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/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ft</a:t>
            </a:r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Impedância Pares Trançados: 100±15</a:t>
            </a:r>
            <a:r>
              <a:rPr lang="el-GR" sz="3400" dirty="0">
                <a:solidFill>
                  <a:srgbClr val="004661"/>
                </a:solidFill>
                <a:latin typeface="Consolas" panose="020B0609020204030204" pitchFamily="49" charset="0"/>
              </a:rPr>
              <a:t>Ω</a:t>
            </a:r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Capacitância Pares Trançados: 17,5 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pF</a:t>
            </a: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/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ft</a:t>
            </a:r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Atraso geral: 1,6 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ns</a:t>
            </a: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/</a:t>
            </a:r>
            <a:r>
              <a:rPr lang="pt-BR" sz="3400" dirty="0" err="1">
                <a:solidFill>
                  <a:srgbClr val="004661"/>
                </a:solidFill>
                <a:latin typeface="Consolas" panose="020B0609020204030204" pitchFamily="49" charset="0"/>
              </a:rPr>
              <a:t>ft</a:t>
            </a:r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9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NATIONAL INSTRUMENTS BNC-2120 INSTALLATION MANUAL Pdf Download | ManualsLib">
            <a:extLst>
              <a:ext uri="{FF2B5EF4-FFF2-40B4-BE49-F238E27FC236}">
                <a16:creationId xmlns:a16="http://schemas.microsoft.com/office/drawing/2014/main" id="{99598161-841E-571A-A540-9011E11B1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2" t="6301" r="31965" b="12853"/>
          <a:stretch/>
        </p:blipFill>
        <p:spPr bwMode="auto">
          <a:xfrm>
            <a:off x="11396769" y="898063"/>
            <a:ext cx="3999369" cy="905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 rot="-5710722">
            <a:off x="16035254" y="8436679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10800000">
            <a:off x="16937304" y="36518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A8FC2104-1C2D-339A-CB48-F687C8F9A474}"/>
              </a:ext>
            </a:extLst>
          </p:cNvPr>
          <p:cNvSpPr/>
          <p:nvPr/>
        </p:nvSpPr>
        <p:spPr>
          <a:xfrm rot="10800000">
            <a:off x="386456" y="727710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A6962A-C5FC-CF0E-624F-19A5B43CBD6E}"/>
              </a:ext>
            </a:extLst>
          </p:cNvPr>
          <p:cNvSpPr txBox="1"/>
          <p:nvPr/>
        </p:nvSpPr>
        <p:spPr>
          <a:xfrm>
            <a:off x="1841500" y="206054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" name="Freeform 4"/>
          <p:cNvSpPr/>
          <p:nvPr/>
        </p:nvSpPr>
        <p:spPr>
          <a:xfrm rot="-5123930">
            <a:off x="14195098" y="6729449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6" y="0"/>
                </a:lnTo>
                <a:lnTo>
                  <a:pt x="6821666" y="5921207"/>
                </a:lnTo>
                <a:lnTo>
                  <a:pt x="0" y="59212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8523D7-1182-F9FE-4366-0893DC366DFB}"/>
              </a:ext>
            </a:extLst>
          </p:cNvPr>
          <p:cNvSpPr txBox="1"/>
          <p:nvPr/>
        </p:nvSpPr>
        <p:spPr>
          <a:xfrm>
            <a:off x="1848608" y="1479767"/>
            <a:ext cx="367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4661"/>
                </a:solidFill>
                <a:latin typeface="Consolas" panose="020B0609020204030204" pitchFamily="49" charset="0"/>
              </a:rPr>
              <a:t>Módulo BNC-2120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D6D081-DA08-EA5F-0962-E61382D365EB}"/>
              </a:ext>
            </a:extLst>
          </p:cNvPr>
          <p:cNvSpPr txBox="1"/>
          <p:nvPr/>
        </p:nvSpPr>
        <p:spPr>
          <a:xfrm>
            <a:off x="2192403" y="2344005"/>
            <a:ext cx="917623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8 Entradas Analógicas (BNC)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Conector para Termopar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Terminais para medição de resistência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 Saídas Analógicas (BNC)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Encoder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Gerador de Função (BNC)</a:t>
            </a:r>
          </a:p>
          <a:p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  - Onda Senoidal, Triangular e Quadrada</a:t>
            </a:r>
          </a:p>
          <a:p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  - Ajuste de Frequência e Amplitude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24 terminais parafusados de Entradas/Saídas Digitais</a:t>
            </a:r>
          </a:p>
          <a:p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  - 8 Terminais com Indicadores LEDs </a:t>
            </a:r>
          </a:p>
        </p:txBody>
      </p:sp>
    </p:spTree>
    <p:extLst>
      <p:ext uri="{BB962C8B-B14F-4D97-AF65-F5344CB8AC3E}">
        <p14:creationId xmlns:p14="http://schemas.microsoft.com/office/powerpoint/2010/main" val="156094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3ft Black BNC RG59/U Coaxial Cable, BNC Male - Walmart.com - Walmart.com">
            <a:extLst>
              <a:ext uri="{FF2B5EF4-FFF2-40B4-BE49-F238E27FC236}">
                <a16:creationId xmlns:a16="http://schemas.microsoft.com/office/drawing/2014/main" id="{17DC3F19-D24C-068F-1E6E-D052EB49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09438" y="5330100"/>
            <a:ext cx="4834682" cy="49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 rot="-5710722">
            <a:off x="16035254" y="8436679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10800000">
            <a:off x="16937304" y="36518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A8FC2104-1C2D-339A-CB48-F687C8F9A474}"/>
              </a:ext>
            </a:extLst>
          </p:cNvPr>
          <p:cNvSpPr/>
          <p:nvPr/>
        </p:nvSpPr>
        <p:spPr>
          <a:xfrm rot="10800000">
            <a:off x="386456" y="7277100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AC39CB-80D2-666B-5B4D-99C94DC01BF2}"/>
              </a:ext>
            </a:extLst>
          </p:cNvPr>
          <p:cNvSpPr txBox="1"/>
          <p:nvPr/>
        </p:nvSpPr>
        <p:spPr>
          <a:xfrm>
            <a:off x="1841500" y="206054"/>
            <a:ext cx="4756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4" name="Freeform 4"/>
          <p:cNvSpPr/>
          <p:nvPr/>
        </p:nvSpPr>
        <p:spPr>
          <a:xfrm rot="-5123930">
            <a:off x="14195098" y="6729449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6" y="0"/>
                </a:lnTo>
                <a:lnTo>
                  <a:pt x="6821666" y="5921207"/>
                </a:lnTo>
                <a:lnTo>
                  <a:pt x="0" y="59212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E2C952-A8EE-6DB1-1218-5DDF870B7B0E}"/>
              </a:ext>
            </a:extLst>
          </p:cNvPr>
          <p:cNvSpPr txBox="1"/>
          <p:nvPr/>
        </p:nvSpPr>
        <p:spPr>
          <a:xfrm>
            <a:off x="1848606" y="1479767"/>
            <a:ext cx="5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4661"/>
                </a:solidFill>
                <a:latin typeface="Consolas" panose="020B0609020204030204" pitchFamily="49" charset="0"/>
              </a:rPr>
              <a:t>Cabos de conexão BNC-2120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E7CDA7E-D533-0105-F6DA-4B83321D127B}"/>
              </a:ext>
            </a:extLst>
          </p:cNvPr>
          <p:cNvGrpSpPr/>
          <p:nvPr/>
        </p:nvGrpSpPr>
        <p:grpSpPr>
          <a:xfrm>
            <a:off x="11213687" y="1920424"/>
            <a:ext cx="4440786" cy="4087468"/>
            <a:chOff x="3041637" y="3186274"/>
            <a:chExt cx="2770230" cy="3001167"/>
          </a:xfrm>
        </p:grpSpPr>
        <p:pic>
          <p:nvPicPr>
            <p:cNvPr id="1026" name="Picture 2" descr="Condutor de cobre desencapado 300/500V 450/750 V do único fio contínuo ...">
              <a:extLst>
                <a:ext uri="{FF2B5EF4-FFF2-40B4-BE49-F238E27FC236}">
                  <a16:creationId xmlns:a16="http://schemas.microsoft.com/office/drawing/2014/main" id="{7B82D365-86E1-1793-6A81-3EE50A62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637" y="3186274"/>
              <a:ext cx="1484737" cy="142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ondutor de cobre desencapado 300/500V 450/750 V do único fio contínuo ...">
              <a:extLst>
                <a:ext uri="{FF2B5EF4-FFF2-40B4-BE49-F238E27FC236}">
                  <a16:creationId xmlns:a16="http://schemas.microsoft.com/office/drawing/2014/main" id="{0C40EB53-F6E3-CE3B-56EA-9FB1FFFE0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288653" y="4614204"/>
              <a:ext cx="1523214" cy="157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C9A6D3-9E46-2E2B-FC7D-8B518E75B098}"/>
              </a:ext>
            </a:extLst>
          </p:cNvPr>
          <p:cNvSpPr txBox="1"/>
          <p:nvPr/>
        </p:nvSpPr>
        <p:spPr>
          <a:xfrm>
            <a:off x="2258227" y="4474007"/>
            <a:ext cx="690851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Fio flexível 1mm</a:t>
            </a:r>
          </a:p>
          <a:p>
            <a:endParaRPr lang="pt-BR" sz="3400" dirty="0">
              <a:solidFill>
                <a:srgbClr val="00466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Cabo coaxial com conector </a:t>
            </a:r>
          </a:p>
          <a:p>
            <a:r>
              <a:rPr lang="pt-BR" sz="3400" dirty="0">
                <a:solidFill>
                  <a:srgbClr val="004661"/>
                </a:solidFill>
                <a:latin typeface="Consolas" panose="020B0609020204030204" pitchFamily="49" charset="0"/>
              </a:rPr>
              <a:t>BNC Macho – Macho</a:t>
            </a:r>
          </a:p>
        </p:txBody>
      </p:sp>
    </p:spTree>
    <p:extLst>
      <p:ext uri="{BB962C8B-B14F-4D97-AF65-F5344CB8AC3E}">
        <p14:creationId xmlns:p14="http://schemas.microsoft.com/office/powerpoint/2010/main" val="25974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7468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</p:spTree>
    <p:extLst>
      <p:ext uri="{BB962C8B-B14F-4D97-AF65-F5344CB8AC3E}">
        <p14:creationId xmlns:p14="http://schemas.microsoft.com/office/powerpoint/2010/main" val="777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6689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FF30AA-A539-4AC2-211F-4DB8334CA6C4}"/>
              </a:ext>
            </a:extLst>
          </p:cNvPr>
          <p:cNvCxnSpPr>
            <a:cxnSpLocks/>
          </p:cNvCxnSpPr>
          <p:nvPr/>
        </p:nvCxnSpPr>
        <p:spPr>
          <a:xfrm>
            <a:off x="4965700" y="2063730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3F7296-F125-B531-77E9-D9B67FE3B406}"/>
              </a:ext>
            </a:extLst>
          </p:cNvPr>
          <p:cNvSpPr txBox="1"/>
          <p:nvPr/>
        </p:nvSpPr>
        <p:spPr>
          <a:xfrm>
            <a:off x="6297330" y="1816503"/>
            <a:ext cx="357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Seleção das lavagens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B521-00A1-F8DB-4BC7-D6724DAEEAD5}"/>
              </a:ext>
            </a:extLst>
          </p:cNvPr>
          <p:cNvCxnSpPr>
            <a:cxnSpLocks/>
          </p:cNvCxnSpPr>
          <p:nvPr/>
        </p:nvCxnSpPr>
        <p:spPr>
          <a:xfrm>
            <a:off x="4965700" y="2074747"/>
            <a:ext cx="0" cy="526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F643C9-6896-736C-B94C-85984F4C9BF3}"/>
              </a:ext>
            </a:extLst>
          </p:cNvPr>
          <p:cNvSpPr/>
          <p:nvPr/>
        </p:nvSpPr>
        <p:spPr>
          <a:xfrm>
            <a:off x="3568700" y="2606730"/>
            <a:ext cx="2754030" cy="3740866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7116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FF30AA-A539-4AC2-211F-4DB8334CA6C4}"/>
              </a:ext>
            </a:extLst>
          </p:cNvPr>
          <p:cNvCxnSpPr>
            <a:cxnSpLocks/>
          </p:cNvCxnSpPr>
          <p:nvPr/>
        </p:nvCxnSpPr>
        <p:spPr>
          <a:xfrm>
            <a:off x="7797800" y="2070100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3F7296-F125-B531-77E9-D9B67FE3B406}"/>
              </a:ext>
            </a:extLst>
          </p:cNvPr>
          <p:cNvSpPr txBox="1"/>
          <p:nvPr/>
        </p:nvSpPr>
        <p:spPr>
          <a:xfrm>
            <a:off x="9154830" y="181690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Indicadores gerais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B521-00A1-F8DB-4BC7-D6724DAEEAD5}"/>
              </a:ext>
            </a:extLst>
          </p:cNvPr>
          <p:cNvCxnSpPr>
            <a:cxnSpLocks/>
          </p:cNvCxnSpPr>
          <p:nvPr/>
        </p:nvCxnSpPr>
        <p:spPr>
          <a:xfrm>
            <a:off x="7810500" y="2052713"/>
            <a:ext cx="0" cy="552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F643C9-6896-736C-B94C-85984F4C9BF3}"/>
              </a:ext>
            </a:extLst>
          </p:cNvPr>
          <p:cNvSpPr/>
          <p:nvPr/>
        </p:nvSpPr>
        <p:spPr>
          <a:xfrm>
            <a:off x="6413500" y="2632130"/>
            <a:ext cx="2754030" cy="3740866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68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710722">
            <a:off x="15791592" y="7041156"/>
            <a:ext cx="10952207" cy="8125110"/>
            <a:chOff x="0" y="0"/>
            <a:chExt cx="3258596" cy="24174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04661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 rot="-5123930">
            <a:off x="14405815" y="7326397"/>
            <a:ext cx="6821667" cy="5921207"/>
          </a:xfrm>
          <a:custGeom>
            <a:avLst/>
            <a:gdLst/>
            <a:ahLst/>
            <a:cxnLst/>
            <a:rect l="l" t="t" r="r" b="b"/>
            <a:pathLst>
              <a:path w="6821667" h="5921207">
                <a:moveTo>
                  <a:pt x="0" y="0"/>
                </a:moveTo>
                <a:lnTo>
                  <a:pt x="6821667" y="0"/>
                </a:lnTo>
                <a:lnTo>
                  <a:pt x="6821667" y="5921206"/>
                </a:lnTo>
                <a:lnTo>
                  <a:pt x="0" y="592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 rot="-7592638">
            <a:off x="-3480479" y="-3263922"/>
            <a:ext cx="7275339" cy="5397353"/>
            <a:chOff x="0" y="0"/>
            <a:chExt cx="3258596" cy="24174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58596" cy="2417454"/>
            </a:xfrm>
            <a:custGeom>
              <a:avLst/>
              <a:gdLst/>
              <a:ahLst/>
              <a:cxnLst/>
              <a:rect l="l" t="t" r="r" b="b"/>
              <a:pathLst>
                <a:path w="3258596" h="2417454">
                  <a:moveTo>
                    <a:pt x="0" y="0"/>
                  </a:moveTo>
                  <a:lnTo>
                    <a:pt x="1629298" y="2417454"/>
                  </a:lnTo>
                  <a:lnTo>
                    <a:pt x="3258596" y="0"/>
                  </a:lnTo>
                  <a:close/>
                </a:path>
              </a:pathLst>
            </a:custGeom>
            <a:solidFill>
              <a:srgbClr val="0178AE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 rot="-5553011">
            <a:off x="-3681337" y="-1547325"/>
            <a:ext cx="5634535" cy="4890777"/>
          </a:xfrm>
          <a:custGeom>
            <a:avLst/>
            <a:gdLst/>
            <a:ahLst/>
            <a:cxnLst/>
            <a:rect l="l" t="t" r="r" b="b"/>
            <a:pathLst>
              <a:path w="5634535" h="4890777">
                <a:moveTo>
                  <a:pt x="0" y="0"/>
                </a:moveTo>
                <a:lnTo>
                  <a:pt x="5634535" y="0"/>
                </a:lnTo>
                <a:lnTo>
                  <a:pt x="5634535" y="4890776"/>
                </a:lnTo>
                <a:lnTo>
                  <a:pt x="0" y="489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5400000">
            <a:off x="1200017" y="8220302"/>
            <a:ext cx="1008466" cy="2662704"/>
          </a:xfrm>
          <a:custGeom>
            <a:avLst/>
            <a:gdLst/>
            <a:ahLst/>
            <a:cxnLst/>
            <a:rect l="l" t="t" r="r" b="b"/>
            <a:pathLst>
              <a:path w="1008466" h="2662704">
                <a:moveTo>
                  <a:pt x="0" y="0"/>
                </a:moveTo>
                <a:lnTo>
                  <a:pt x="1008466" y="0"/>
                </a:lnTo>
                <a:lnTo>
                  <a:pt x="1008466" y="2662704"/>
                </a:lnTo>
                <a:lnTo>
                  <a:pt x="0" y="2662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D65880-D158-0AE5-9DB5-5C62161856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543" y="2565219"/>
            <a:ext cx="11212913" cy="6342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70E94C-8E40-936D-B201-8FC08200B4FA}"/>
              </a:ext>
            </a:extLst>
          </p:cNvPr>
          <p:cNvSpPr txBox="1"/>
          <p:nvPr/>
        </p:nvSpPr>
        <p:spPr>
          <a:xfrm>
            <a:off x="1841500" y="206054"/>
            <a:ext cx="132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0046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FF30AA-A539-4AC2-211F-4DB8334CA6C4}"/>
              </a:ext>
            </a:extLst>
          </p:cNvPr>
          <p:cNvCxnSpPr>
            <a:cxnSpLocks/>
          </p:cNvCxnSpPr>
          <p:nvPr/>
        </p:nvCxnSpPr>
        <p:spPr>
          <a:xfrm>
            <a:off x="4491320" y="9344454"/>
            <a:ext cx="132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3F7296-F125-B531-77E9-D9B67FE3B406}"/>
              </a:ext>
            </a:extLst>
          </p:cNvPr>
          <p:cNvSpPr txBox="1"/>
          <p:nvPr/>
        </p:nvSpPr>
        <p:spPr>
          <a:xfrm>
            <a:off x="5907341" y="9113621"/>
            <a:ext cx="541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4661"/>
                </a:solidFill>
                <a:latin typeface="Consolas" panose="020B0609020204030204" pitchFamily="49" charset="0"/>
              </a:rPr>
              <a:t>Indicador da Posição do Carro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9ADB521-00A1-F8DB-4BC7-D6724DAEEAD5}"/>
              </a:ext>
            </a:extLst>
          </p:cNvPr>
          <p:cNvCxnSpPr>
            <a:cxnSpLocks/>
          </p:cNvCxnSpPr>
          <p:nvPr/>
        </p:nvCxnSpPr>
        <p:spPr>
          <a:xfrm>
            <a:off x="4491320" y="8154047"/>
            <a:ext cx="0" cy="1203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F643C9-6896-736C-B94C-85984F4C9BF3}"/>
              </a:ext>
            </a:extLst>
          </p:cNvPr>
          <p:cNvSpPr/>
          <p:nvPr/>
        </p:nvSpPr>
        <p:spPr>
          <a:xfrm>
            <a:off x="3683016" y="6335543"/>
            <a:ext cx="5537183" cy="1818504"/>
          </a:xfrm>
          <a:prstGeom prst="rect">
            <a:avLst/>
          </a:prstGeom>
          <a:noFill/>
          <a:ln w="28575">
            <a:solidFill>
              <a:srgbClr val="0178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23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223</Words>
  <Application>Microsoft Office PowerPoint</Application>
  <PresentationFormat>Personalizar</PresentationFormat>
  <Paragraphs>59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Times New Roman</vt:lpstr>
      <vt:lpstr>Calibri</vt:lpstr>
      <vt:lpstr>Arial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Validação</dc:title>
  <dc:creator>Leonardo Tosco</dc:creator>
  <cp:lastModifiedBy>Leonardo Tosco</cp:lastModifiedBy>
  <cp:revision>16</cp:revision>
  <dcterms:created xsi:type="dcterms:W3CDTF">2006-08-16T00:00:00Z</dcterms:created>
  <dcterms:modified xsi:type="dcterms:W3CDTF">2023-10-30T19:50:05Z</dcterms:modified>
  <dc:identifier>DAFwhIjqGR4</dc:identifier>
</cp:coreProperties>
</file>