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35"/>
  </p:notesMasterIdLst>
  <p:sldIdLst>
    <p:sldId id="256" r:id="rId2"/>
    <p:sldId id="257" r:id="rId3"/>
    <p:sldId id="260" r:id="rId4"/>
    <p:sldId id="258" r:id="rId5"/>
    <p:sldId id="261" r:id="rId6"/>
    <p:sldId id="259" r:id="rId7"/>
    <p:sldId id="262" r:id="rId8"/>
    <p:sldId id="271" r:id="rId9"/>
    <p:sldId id="272" r:id="rId10"/>
    <p:sldId id="273" r:id="rId11"/>
    <p:sldId id="276" r:id="rId12"/>
    <p:sldId id="277" r:id="rId13"/>
    <p:sldId id="281" r:id="rId14"/>
    <p:sldId id="282" r:id="rId15"/>
    <p:sldId id="283" r:id="rId16"/>
    <p:sldId id="278" r:id="rId17"/>
    <p:sldId id="284" r:id="rId18"/>
    <p:sldId id="285" r:id="rId19"/>
    <p:sldId id="286" r:id="rId20"/>
    <p:sldId id="263" r:id="rId21"/>
    <p:sldId id="264" r:id="rId22"/>
    <p:sldId id="269" r:id="rId23"/>
    <p:sldId id="270" r:id="rId24"/>
    <p:sldId id="265" r:id="rId25"/>
    <p:sldId id="266" r:id="rId26"/>
    <p:sldId id="267" r:id="rId27"/>
    <p:sldId id="268" r:id="rId28"/>
    <p:sldId id="287" r:id="rId29"/>
    <p:sldId id="288" r:id="rId30"/>
    <p:sldId id="289" r:id="rId31"/>
    <p:sldId id="290" r:id="rId32"/>
    <p:sldId id="29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9"/>
    <p:restoredTop sz="94694"/>
  </p:normalViewPr>
  <p:slideViewPr>
    <p:cSldViewPr snapToGrid="0" snapToObjects="1">
      <p:cViewPr varScale="1">
        <p:scale>
          <a:sx n="128" d="100"/>
          <a:sy n="128"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42E24-7871-CB49-99C0-0F1F7F5397A3}"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D98F4-D66A-6B40-8053-631B331CB932}" type="slidenum">
              <a:rPr lang="en-US" smtClean="0"/>
              <a:t>‹#›</a:t>
            </a:fld>
            <a:endParaRPr lang="en-US"/>
          </a:p>
        </p:txBody>
      </p:sp>
    </p:spTree>
    <p:extLst>
      <p:ext uri="{BB962C8B-B14F-4D97-AF65-F5344CB8AC3E}">
        <p14:creationId xmlns:p14="http://schemas.microsoft.com/office/powerpoint/2010/main" val="79717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BD46E3C-7BFF-1943-8925-3F20AB85EE93}" type="datetime1">
              <a:rPr lang="en-CA" smtClean="0"/>
              <a:t>2019-12-06</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32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94421-CA77-4442-A1E1-4CC0DA285F89}" type="datetime1">
              <a:rPr lang="en-CA" smtClean="0"/>
              <a:t>2019-12-06</a:t>
            </a:fld>
            <a:endParaRPr lang="en-US" dirty="0"/>
          </a:p>
        </p:txBody>
      </p:sp>
      <p:sp>
        <p:nvSpPr>
          <p:cNvPr id="5" name="Footer Placeholder 4"/>
          <p:cNvSpPr>
            <a:spLocks noGrp="1"/>
          </p:cNvSpPr>
          <p:nvPr>
            <p:ph type="ftr" sz="quarter" idx="11"/>
          </p:nvPr>
        </p:nvSpPr>
        <p:spPr/>
        <p:txBody>
          <a:bodyPr/>
          <a:lstStyle/>
          <a:p>
            <a:r>
              <a:rPr lang="en-US"/>
              <a:t>CFER - Jin Gao</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3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F71231-BECC-8746-B80B-8C1AD19162F8}" type="datetime1">
              <a:rPr lang="en-CA" smtClean="0"/>
              <a:t>2019-12-06</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CFER - Jin Gao</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00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4D6A8D6-3298-0B43-A9EB-07DEC3D8495C}" type="datetime1">
              <a:rPr lang="en-CA" smtClean="0"/>
              <a:t>2019-12-06</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61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809697C-CD28-6D4F-9F92-020C792CB8BE}" type="datetime1">
              <a:rPr lang="en-CA" smtClean="0"/>
              <a:t>2019-12-06</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79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0AD19-C710-C94F-BBBE-677A2AE52D0D}" type="datetime1">
              <a:rPr lang="en-CA" smtClean="0"/>
              <a:t>2019-12-06</a:t>
            </a:fld>
            <a:endParaRPr lang="en-US" dirty="0"/>
          </a:p>
        </p:txBody>
      </p:sp>
      <p:sp>
        <p:nvSpPr>
          <p:cNvPr id="6" name="Footer Placeholder 5"/>
          <p:cNvSpPr>
            <a:spLocks noGrp="1"/>
          </p:cNvSpPr>
          <p:nvPr>
            <p:ph type="ftr" sz="quarter" idx="11"/>
          </p:nvPr>
        </p:nvSpPr>
        <p:spPr/>
        <p:txBody>
          <a:bodyPr/>
          <a:lstStyle/>
          <a:p>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49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0B489-354A-BA46-8F79-CE546714C392}" type="datetime1">
              <a:rPr lang="en-CA" smtClean="0"/>
              <a:t>2019-12-06</a:t>
            </a:fld>
            <a:endParaRPr lang="en-US" dirty="0"/>
          </a:p>
        </p:txBody>
      </p:sp>
      <p:sp>
        <p:nvSpPr>
          <p:cNvPr id="8" name="Footer Placeholder 7"/>
          <p:cNvSpPr>
            <a:spLocks noGrp="1"/>
          </p:cNvSpPr>
          <p:nvPr>
            <p:ph type="ftr" sz="quarter" idx="11"/>
          </p:nvPr>
        </p:nvSpPr>
        <p:spPr/>
        <p:txBody>
          <a:bodyPr/>
          <a:lstStyle/>
          <a:p>
            <a:r>
              <a:rPr lang="en-US"/>
              <a:t>CFER - Jin Gao</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62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41B54-AC49-4B4E-9B9B-7EEE09D40EEC}" type="datetime1">
              <a:rPr lang="en-CA" smtClean="0"/>
              <a:t>2019-12-06</a:t>
            </a:fld>
            <a:endParaRPr lang="en-US" dirty="0"/>
          </a:p>
        </p:txBody>
      </p:sp>
      <p:sp>
        <p:nvSpPr>
          <p:cNvPr id="4" name="Footer Placeholder 3"/>
          <p:cNvSpPr>
            <a:spLocks noGrp="1"/>
          </p:cNvSpPr>
          <p:nvPr>
            <p:ph type="ftr" sz="quarter" idx="11"/>
          </p:nvPr>
        </p:nvSpPr>
        <p:spPr/>
        <p:txBody>
          <a:bodyPr/>
          <a:lstStyle/>
          <a:p>
            <a:r>
              <a:rPr lang="en-US"/>
              <a:t>CFER - Jin Gao</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037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E1509-1CBB-D34F-BD7A-9BBB5B1C624D}" type="datetime1">
              <a:rPr lang="en-CA" smtClean="0"/>
              <a:t>2019-12-06</a:t>
            </a:fld>
            <a:endParaRPr lang="en-US" dirty="0"/>
          </a:p>
        </p:txBody>
      </p:sp>
      <p:sp>
        <p:nvSpPr>
          <p:cNvPr id="3" name="Footer Placeholder 2"/>
          <p:cNvSpPr>
            <a:spLocks noGrp="1"/>
          </p:cNvSpPr>
          <p:nvPr>
            <p:ph type="ftr" sz="quarter" idx="11"/>
          </p:nvPr>
        </p:nvSpPr>
        <p:spPr/>
        <p:txBody>
          <a:bodyPr/>
          <a:lstStyle/>
          <a:p>
            <a:r>
              <a:rPr lang="en-US"/>
              <a:t>CFER - Jin Gao</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5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732C22A5-4BE3-9148-81D7-64236FF2262E}" type="datetime1">
              <a:rPr lang="en-CA" smtClean="0"/>
              <a:t>2019-12-06</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CFER - Jin Gao</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298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28444-EC63-F14F-8B63-7FEAB7C6EF68}" type="datetime1">
              <a:rPr lang="en-CA" smtClean="0"/>
              <a:t>2019-12-06</a:t>
            </a:fld>
            <a:endParaRPr lang="en-US" dirty="0"/>
          </a:p>
        </p:txBody>
      </p:sp>
      <p:sp>
        <p:nvSpPr>
          <p:cNvPr id="6" name="Footer Placeholder 5"/>
          <p:cNvSpPr>
            <a:spLocks noGrp="1"/>
          </p:cNvSpPr>
          <p:nvPr>
            <p:ph type="ftr" sz="quarter" idx="11"/>
          </p:nvPr>
        </p:nvSpPr>
        <p:spPr/>
        <p:txBody>
          <a:bodyPr/>
          <a:lstStyle/>
          <a:p>
            <a:pPr algn="l"/>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06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62B8AF7A-FF21-A54C-A172-330BAFE8FFE4}" type="datetime1">
              <a:rPr lang="en-CA" smtClean="0"/>
              <a:t>2019-12-06</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a:t>CFER - Jin Gao</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919860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24FD4-3491-42BF-B204-78C39DD88101}"/>
              </a:ext>
            </a:extLst>
          </p:cNvPr>
          <p:cNvPicPr>
            <a:picLocks noChangeAspect="1"/>
          </p:cNvPicPr>
          <p:nvPr/>
        </p:nvPicPr>
        <p:blipFill rotWithShape="1">
          <a:blip r:embed="rId2"/>
          <a:srcRect t="13777" b="195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D8BAD3-CD22-0B49-91F0-51BE2E8A1A28}"/>
              </a:ext>
            </a:extLst>
          </p:cNvPr>
          <p:cNvSpPr>
            <a:spLocks noGrp="1"/>
          </p:cNvSpPr>
          <p:nvPr>
            <p:ph type="ctrTitle"/>
          </p:nvPr>
        </p:nvSpPr>
        <p:spPr>
          <a:xfrm>
            <a:off x="7889065" y="2324906"/>
            <a:ext cx="3403426" cy="1588698"/>
          </a:xfrm>
        </p:spPr>
        <p:txBody>
          <a:bodyPr>
            <a:normAutofit fontScale="90000"/>
          </a:bodyPr>
          <a:lstStyle/>
          <a:p>
            <a:br>
              <a:rPr lang="en-US" dirty="0">
                <a:solidFill>
                  <a:schemeClr val="tx1"/>
                </a:solidFill>
              </a:rPr>
            </a:br>
            <a:r>
              <a:rPr lang="en-US" dirty="0">
                <a:solidFill>
                  <a:schemeClr val="tx1"/>
                </a:solidFill>
              </a:rPr>
              <a:t>Week 1: </a:t>
            </a:r>
            <a:br>
              <a:rPr lang="en-US" dirty="0">
                <a:solidFill>
                  <a:schemeClr val="tx1"/>
                </a:solidFill>
              </a:rPr>
            </a:br>
            <a:r>
              <a:rPr lang="en-US" dirty="0" err="1">
                <a:solidFill>
                  <a:schemeClr val="tx1"/>
                </a:solidFill>
              </a:rPr>
              <a:t>TmB</a:t>
            </a:r>
            <a:r>
              <a:rPr lang="en-US" dirty="0">
                <a:solidFill>
                  <a:schemeClr val="tx1"/>
                </a:solidFill>
              </a:rPr>
              <a:t> basics</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90D5B351-6FB8-9640-8B17-83A0F3186211}"/>
              </a:ext>
            </a:extLst>
          </p:cNvPr>
          <p:cNvSpPr>
            <a:spLocks noGrp="1"/>
          </p:cNvSpPr>
          <p:nvPr>
            <p:ph type="subTitle" idx="1"/>
          </p:nvPr>
        </p:nvSpPr>
        <p:spPr>
          <a:xfrm>
            <a:off x="7889065" y="3945249"/>
            <a:ext cx="3403426" cy="738820"/>
          </a:xfrm>
        </p:spPr>
        <p:txBody>
          <a:bodyPr>
            <a:normAutofit/>
          </a:bodyPr>
          <a:lstStyle/>
          <a:p>
            <a:r>
              <a:rPr lang="en-US" dirty="0">
                <a:solidFill>
                  <a:schemeClr val="tx1"/>
                </a:solidFill>
              </a:rPr>
              <a:t>A few simplest examples</a:t>
            </a:r>
            <a:endParaRPr lang="en-US" dirty="0"/>
          </a:p>
        </p:txBody>
      </p:sp>
    </p:spTree>
    <p:extLst>
      <p:ext uri="{BB962C8B-B14F-4D97-AF65-F5344CB8AC3E}">
        <p14:creationId xmlns:p14="http://schemas.microsoft.com/office/powerpoint/2010/main" val="32302998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B51D-F2A5-894E-BB35-33E46C4617C3}"/>
              </a:ext>
            </a:extLst>
          </p:cNvPr>
          <p:cNvSpPr>
            <a:spLocks noGrp="1"/>
          </p:cNvSpPr>
          <p:nvPr>
            <p:ph type="title"/>
          </p:nvPr>
        </p:nvSpPr>
        <p:spPr/>
        <p:txBody>
          <a:bodyPr/>
          <a:lstStyle/>
          <a:p>
            <a:r>
              <a:rPr lang="en-US" cap="none" dirty="0"/>
              <a:t>Data Fitting</a:t>
            </a:r>
          </a:p>
        </p:txBody>
      </p:sp>
      <p:sp>
        <p:nvSpPr>
          <p:cNvPr id="3" name="Content Placeholder 2">
            <a:extLst>
              <a:ext uri="{FF2B5EF4-FFF2-40B4-BE49-F238E27FC236}">
                <a16:creationId xmlns:a16="http://schemas.microsoft.com/office/drawing/2014/main" id="{15D11E2F-60DA-8E45-82F1-7C2569775A02}"/>
              </a:ext>
            </a:extLst>
          </p:cNvPr>
          <p:cNvSpPr>
            <a:spLocks noGrp="1"/>
          </p:cNvSpPr>
          <p:nvPr>
            <p:ph idx="1"/>
          </p:nvPr>
        </p:nvSpPr>
        <p:spPr/>
        <p:txBody>
          <a:bodyPr/>
          <a:lstStyle/>
          <a:p>
            <a:r>
              <a:rPr lang="en-US" dirty="0"/>
              <a:t>Data fitting is the process of fitting models to data and analyzing the accuracy of the fit.</a:t>
            </a:r>
          </a:p>
          <a:p>
            <a:r>
              <a:rPr lang="en-US" dirty="0"/>
              <a:t>Find the MLE. </a:t>
            </a:r>
          </a:p>
        </p:txBody>
      </p:sp>
      <p:sp>
        <p:nvSpPr>
          <p:cNvPr id="4" name="Footer Placeholder 3">
            <a:extLst>
              <a:ext uri="{FF2B5EF4-FFF2-40B4-BE49-F238E27FC236}">
                <a16:creationId xmlns:a16="http://schemas.microsoft.com/office/drawing/2014/main" id="{4A083B4D-EA2D-8042-92EA-8B1FA4B2FA93}"/>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378117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E31D-5021-4B9C-A2F6-6670EA453677}"/>
              </a:ext>
            </a:extLst>
          </p:cNvPr>
          <p:cNvSpPr>
            <a:spLocks noGrp="1"/>
          </p:cNvSpPr>
          <p:nvPr>
            <p:ph type="title"/>
          </p:nvPr>
        </p:nvSpPr>
        <p:spPr/>
        <p:txBody>
          <a:bodyPr>
            <a:normAutofit/>
          </a:bodyPr>
          <a:lstStyle/>
          <a:p>
            <a:r>
              <a:rPr lang="en-US" cap="none" dirty="0"/>
              <a:t>Finding The Derivative: Function Minimization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B492CE-B56B-411E-ACCC-F83AC37AA46D}"/>
                  </a:ext>
                </a:extLst>
              </p:cNvPr>
              <p:cNvSpPr>
                <a:spLocks noGrp="1"/>
              </p:cNvSpPr>
              <p:nvPr>
                <p:ph idx="1"/>
              </p:nvPr>
            </p:nvSpPr>
            <p:spPr>
              <a:xfrm>
                <a:off x="2152650" y="1331849"/>
                <a:ext cx="7886700" cy="4777306"/>
              </a:xfrm>
            </p:spPr>
            <p:txBody>
              <a:bodyPr/>
              <a:lstStyle/>
              <a:p>
                <a:r>
                  <a:rPr lang="en-US" dirty="0"/>
                  <a:t>With TMB we will do function minimization</a:t>
                </a:r>
              </a:p>
              <a:p>
                <a:r>
                  <a:rPr lang="en-US" dirty="0"/>
                  <a:t>To minimize a function </a:t>
                </a:r>
                <a:r>
                  <a:rPr lang="en-US" i="1" dirty="0"/>
                  <a:t>f(x)</a:t>
                </a:r>
                <a:r>
                  <a:rPr lang="en-US" dirty="0"/>
                  <a:t>, it helps to be able to calculate the derivative, </a:t>
                </a:r>
                <a:r>
                  <a:rPr lang="en-US" i="1" dirty="0"/>
                  <a:t>f’(x)</a:t>
                </a:r>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𝑓</m:t>
                          </m:r>
                        </m:num>
                        <m:den>
                          <m:r>
                            <a:rPr lang="en-US"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e>
                      </m:func>
                    </m:oMath>
                  </m:oMathPara>
                </a14:m>
                <a:endParaRPr lang="en-US" dirty="0"/>
              </a:p>
              <a:p>
                <a:r>
                  <a:rPr lang="en-US" dirty="0"/>
                  <a:t>If </a:t>
                </a:r>
                <a:r>
                  <a:rPr lang="en-US" i="1" dirty="0"/>
                  <a:t>x</a:t>
                </a:r>
                <a:r>
                  <a:rPr lang="en-US" dirty="0"/>
                  <a:t> is a vector, this is a “</a:t>
                </a:r>
                <a:r>
                  <a:rPr lang="en-US" b="1" dirty="0"/>
                  <a:t>gradient</a:t>
                </a:r>
                <a:r>
                  <a:rPr lang="en-US" dirty="0"/>
                  <a:t>” </a:t>
                </a:r>
              </a:p>
              <a:p>
                <a:r>
                  <a:rPr lang="en-US" dirty="0"/>
                  <a:t>At the minimum (or maximum) the </a:t>
                </a:r>
                <a:r>
                  <a:rPr lang="en-US" b="1" dirty="0"/>
                  <a:t>derivative is 0</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28B492CE-B56B-411E-ACCC-F83AC37AA46D}"/>
                  </a:ext>
                </a:extLst>
              </p:cNvPr>
              <p:cNvSpPr>
                <a:spLocks noGrp="1" noRot="1" noChangeAspect="1" noMove="1" noResize="1" noEditPoints="1" noAdjustHandles="1" noChangeArrowheads="1" noChangeShapeType="1" noTextEdit="1"/>
              </p:cNvSpPr>
              <p:nvPr>
                <p:ph idx="1"/>
              </p:nvPr>
            </p:nvSpPr>
            <p:spPr>
              <a:xfrm>
                <a:off x="2152650" y="1331849"/>
                <a:ext cx="7886700" cy="4777306"/>
              </a:xfrm>
              <a:blipFill>
                <a:blip r:embed="rId2"/>
                <a:stretch>
                  <a:fillRect l="-1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538D91-6F8B-42BB-A135-BD948D230469}"/>
              </a:ext>
            </a:extLst>
          </p:cNvPr>
          <p:cNvSpPr>
            <a:spLocks noGrp="1"/>
          </p:cNvSpPr>
          <p:nvPr>
            <p:ph type="sldNum" sz="quarter" idx="12"/>
          </p:nvPr>
        </p:nvSpPr>
        <p:spPr/>
        <p:txBody>
          <a:bodyPr/>
          <a:lstStyle/>
          <a:p>
            <a:fld id="{A90099C9-4CB8-9A40-B745-9AB270505907}" type="slidenum">
              <a:rPr lang="en-US" smtClean="0"/>
              <a:t>11</a:t>
            </a:fld>
            <a:endParaRPr lang="en-US"/>
          </a:p>
        </p:txBody>
      </p:sp>
    </p:spTree>
    <p:extLst>
      <p:ext uri="{BB962C8B-B14F-4D97-AF65-F5344CB8AC3E}">
        <p14:creationId xmlns:p14="http://schemas.microsoft.com/office/powerpoint/2010/main" val="212400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descr="A picture containing animal, bird&#10;&#10;Description generated with high confidence">
            <a:extLst>
              <a:ext uri="{FF2B5EF4-FFF2-40B4-BE49-F238E27FC236}">
                <a16:creationId xmlns:a16="http://schemas.microsoft.com/office/drawing/2014/main" id="{D21B0B9B-075B-4D6B-AA48-9D028DF2B5B2}"/>
              </a:ext>
            </a:extLst>
          </p:cNvPr>
          <p:cNvPicPr>
            <a:picLocks noChangeAspect="1"/>
          </p:cNvPicPr>
          <p:nvPr/>
        </p:nvPicPr>
        <p:blipFill>
          <a:blip r:embed="rId3"/>
          <a:stretch>
            <a:fillRect/>
          </a:stretch>
        </p:blipFill>
        <p:spPr>
          <a:xfrm>
            <a:off x="2813304" y="2895600"/>
            <a:ext cx="5733292" cy="3185163"/>
          </a:xfrm>
          <a:prstGeom prst="rect">
            <a:avLst/>
          </a:prstGeom>
        </p:spPr>
      </p:pic>
      <p:sp>
        <p:nvSpPr>
          <p:cNvPr id="7" name="Slide Number Placeholder 6">
            <a:extLst>
              <a:ext uri="{FF2B5EF4-FFF2-40B4-BE49-F238E27FC236}">
                <a16:creationId xmlns:a16="http://schemas.microsoft.com/office/drawing/2014/main" id="{719C6F1F-B534-44E1-B868-AAD0CFF614BE}"/>
              </a:ext>
            </a:extLst>
          </p:cNvPr>
          <p:cNvSpPr>
            <a:spLocks noGrp="1"/>
          </p:cNvSpPr>
          <p:nvPr>
            <p:ph type="sldNum" sz="quarter" idx="12"/>
          </p:nvPr>
        </p:nvSpPr>
        <p:spPr/>
        <p:txBody>
          <a:bodyPr/>
          <a:lstStyle/>
          <a:p>
            <a:fld id="{A90099C9-4CB8-9A40-B745-9AB270505907}" type="slidenum">
              <a:rPr lang="en-US" smtClean="0"/>
              <a:t>12</a:t>
            </a:fld>
            <a:endParaRPr lang="en-US"/>
          </a:p>
        </p:txBody>
      </p:sp>
      <p:graphicFrame>
        <p:nvGraphicFramePr>
          <p:cNvPr id="8" name="Object 7">
            <a:extLst>
              <a:ext uri="{FF2B5EF4-FFF2-40B4-BE49-F238E27FC236}">
                <a16:creationId xmlns:a16="http://schemas.microsoft.com/office/drawing/2014/main" id="{2F28A16D-4DB6-47CA-BB33-4E40D3B8A713}"/>
              </a:ext>
            </a:extLst>
          </p:cNvPr>
          <p:cNvGraphicFramePr>
            <a:graphicFrameLocks noChangeAspect="1"/>
          </p:cNvGraphicFramePr>
          <p:nvPr/>
        </p:nvGraphicFramePr>
        <p:xfrm>
          <a:off x="4026786" y="4488180"/>
          <a:ext cx="3977640" cy="457200"/>
        </p:xfrm>
        <a:graphic>
          <a:graphicData uri="http://schemas.openxmlformats.org/presentationml/2006/ole">
            <mc:AlternateContent xmlns:mc="http://schemas.openxmlformats.org/markup-compatibility/2006">
              <mc:Choice xmlns:v="urn:schemas-microsoft-com:vml" Requires="v">
                <p:oleObj spid="_x0000_s2060" name="Equation" r:id="rId4" imgW="2209680" imgH="253800" progId="Equation.DSMT4">
                  <p:embed/>
                </p:oleObj>
              </mc:Choice>
              <mc:Fallback>
                <p:oleObj name="Equation" r:id="rId4" imgW="2209680" imgH="253800" progId="Equation.DSMT4">
                  <p:embed/>
                  <p:pic>
                    <p:nvPicPr>
                      <p:cNvPr id="8" name="Object 7">
                        <a:extLst>
                          <a:ext uri="{FF2B5EF4-FFF2-40B4-BE49-F238E27FC236}">
                            <a16:creationId xmlns:a16="http://schemas.microsoft.com/office/drawing/2014/main" id="{2F28A16D-4DB6-47CA-BB33-4E40D3B8A713}"/>
                          </a:ext>
                        </a:extLst>
                      </p:cNvPr>
                      <p:cNvPicPr/>
                      <p:nvPr/>
                    </p:nvPicPr>
                    <p:blipFill>
                      <a:blip r:embed="rId5"/>
                      <a:stretch>
                        <a:fillRect/>
                      </a:stretch>
                    </p:blipFill>
                    <p:spPr>
                      <a:xfrm>
                        <a:off x="4026786" y="4488180"/>
                        <a:ext cx="3977640" cy="457200"/>
                      </a:xfrm>
                      <a:prstGeom prst="rect">
                        <a:avLst/>
                      </a:prstGeom>
                    </p:spPr>
                  </p:pic>
                </p:oleObj>
              </mc:Fallback>
            </mc:AlternateContent>
          </a:graphicData>
        </a:graphic>
      </p:graphicFrame>
    </p:spTree>
    <p:extLst>
      <p:ext uri="{BB962C8B-B14F-4D97-AF65-F5344CB8AC3E}">
        <p14:creationId xmlns:p14="http://schemas.microsoft.com/office/powerpoint/2010/main" val="360888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4" y="2895599"/>
            <a:ext cx="5733292" cy="3185162"/>
          </a:xfrm>
          <a:prstGeom prst="rect">
            <a:avLst/>
          </a:prstGeom>
        </p:spPr>
      </p:pic>
      <p:sp>
        <p:nvSpPr>
          <p:cNvPr id="4" name="Slide Number Placeholder 3">
            <a:extLst>
              <a:ext uri="{FF2B5EF4-FFF2-40B4-BE49-F238E27FC236}">
                <a16:creationId xmlns:a16="http://schemas.microsoft.com/office/drawing/2014/main" id="{30BE75DF-7F21-4FAF-9D41-43BB6175A993}"/>
              </a:ext>
            </a:extLst>
          </p:cNvPr>
          <p:cNvSpPr>
            <a:spLocks noGrp="1"/>
          </p:cNvSpPr>
          <p:nvPr>
            <p:ph type="sldNum" sz="quarter" idx="12"/>
          </p:nvPr>
        </p:nvSpPr>
        <p:spPr/>
        <p:txBody>
          <a:bodyPr/>
          <a:lstStyle/>
          <a:p>
            <a:fld id="{A90099C9-4CB8-9A40-B745-9AB270505907}" type="slidenum">
              <a:rPr lang="en-US" smtClean="0"/>
              <a:t>13</a:t>
            </a:fld>
            <a:endParaRPr lang="en-US"/>
          </a:p>
        </p:txBody>
      </p:sp>
    </p:spTree>
    <p:extLst>
      <p:ext uri="{BB962C8B-B14F-4D97-AF65-F5344CB8AC3E}">
        <p14:creationId xmlns:p14="http://schemas.microsoft.com/office/powerpoint/2010/main" val="110290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5" y="2895599"/>
            <a:ext cx="5733290" cy="3185162"/>
          </a:xfrm>
          <a:prstGeom prst="rect">
            <a:avLst/>
          </a:prstGeom>
        </p:spPr>
      </p:pic>
      <p:sp>
        <p:nvSpPr>
          <p:cNvPr id="4" name="Slide Number Placeholder 3">
            <a:extLst>
              <a:ext uri="{FF2B5EF4-FFF2-40B4-BE49-F238E27FC236}">
                <a16:creationId xmlns:a16="http://schemas.microsoft.com/office/drawing/2014/main" id="{B77B4D62-4FC6-4506-AFBD-5806318F17B4}"/>
              </a:ext>
            </a:extLst>
          </p:cNvPr>
          <p:cNvSpPr>
            <a:spLocks noGrp="1"/>
          </p:cNvSpPr>
          <p:nvPr>
            <p:ph type="sldNum" sz="quarter" idx="12"/>
          </p:nvPr>
        </p:nvSpPr>
        <p:spPr/>
        <p:txBody>
          <a:bodyPr/>
          <a:lstStyle/>
          <a:p>
            <a:fld id="{A90099C9-4CB8-9A40-B745-9AB270505907}" type="slidenum">
              <a:rPr lang="en-US" smtClean="0"/>
              <a:t>14</a:t>
            </a:fld>
            <a:endParaRPr lang="en-US"/>
          </a:p>
        </p:txBody>
      </p:sp>
    </p:spTree>
    <p:extLst>
      <p:ext uri="{BB962C8B-B14F-4D97-AF65-F5344CB8AC3E}">
        <p14:creationId xmlns:p14="http://schemas.microsoft.com/office/powerpoint/2010/main" val="156760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4AC3-9CAB-43F1-A7FB-D3285C7FA08A}"/>
              </a:ext>
            </a:extLst>
          </p:cNvPr>
          <p:cNvSpPr>
            <a:spLocks noGrp="1"/>
          </p:cNvSpPr>
          <p:nvPr>
            <p:ph type="title"/>
          </p:nvPr>
        </p:nvSpPr>
        <p:spPr/>
        <p:txBody>
          <a:bodyPr/>
          <a:lstStyle/>
          <a:p>
            <a:r>
              <a:rPr lang="en-US" cap="none" dirty="0"/>
              <a:t>2D Function Minimization</a:t>
            </a:r>
          </a:p>
        </p:txBody>
      </p:sp>
      <p:pic>
        <p:nvPicPr>
          <p:cNvPr id="4" name="Picture 3">
            <a:extLst>
              <a:ext uri="{FF2B5EF4-FFF2-40B4-BE49-F238E27FC236}">
                <a16:creationId xmlns:a16="http://schemas.microsoft.com/office/drawing/2014/main" id="{CEA6B73A-94AD-4CC9-9176-36130156DEA5}"/>
              </a:ext>
            </a:extLst>
          </p:cNvPr>
          <p:cNvPicPr>
            <a:picLocks noChangeAspect="1"/>
          </p:cNvPicPr>
          <p:nvPr/>
        </p:nvPicPr>
        <p:blipFill rotWithShape="1">
          <a:blip r:embed="rId2"/>
          <a:srcRect l="6027" t="5975" r="5838" b="5987"/>
          <a:stretch/>
        </p:blipFill>
        <p:spPr>
          <a:xfrm>
            <a:off x="3458678" y="1158142"/>
            <a:ext cx="4146083" cy="4680726"/>
          </a:xfrm>
          <a:prstGeom prst="rect">
            <a:avLst/>
          </a:prstGeom>
        </p:spPr>
      </p:pic>
      <p:grpSp>
        <p:nvGrpSpPr>
          <p:cNvPr id="12" name="Group 11">
            <a:extLst>
              <a:ext uri="{FF2B5EF4-FFF2-40B4-BE49-F238E27FC236}">
                <a16:creationId xmlns:a16="http://schemas.microsoft.com/office/drawing/2014/main" id="{E0AB8E12-B82C-457A-A7C5-FEAC488CC636}"/>
              </a:ext>
            </a:extLst>
          </p:cNvPr>
          <p:cNvGrpSpPr/>
          <p:nvPr/>
        </p:nvGrpSpPr>
        <p:grpSpPr>
          <a:xfrm>
            <a:off x="7414662" y="1775312"/>
            <a:ext cx="2637323" cy="1325562"/>
            <a:chOff x="4976261" y="3016074"/>
            <a:chExt cx="2637323" cy="1325562"/>
          </a:xfrm>
        </p:grpSpPr>
        <p:sp>
          <p:nvSpPr>
            <p:cNvPr id="7" name="Rectangle 6">
              <a:extLst>
                <a:ext uri="{FF2B5EF4-FFF2-40B4-BE49-F238E27FC236}">
                  <a16:creationId xmlns:a16="http://schemas.microsoft.com/office/drawing/2014/main" id="{5FF73736-AF90-4AD1-BAB2-93004C9B9E0B}"/>
                </a:ext>
              </a:extLst>
            </p:cNvPr>
            <p:cNvSpPr/>
            <p:nvPr/>
          </p:nvSpPr>
          <p:spPr>
            <a:xfrm>
              <a:off x="5650029" y="3016074"/>
              <a:ext cx="1963555" cy="1325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Contours show level sets </a:t>
              </a:r>
            </a:p>
            <a:p>
              <a:pPr algn="ctr"/>
              <a:r>
                <a:rPr lang="en-US" b="1" dirty="0">
                  <a:solidFill>
                    <a:srgbClr val="FF0000"/>
                  </a:solidFill>
                </a:rPr>
                <a:t>(think of bowl)</a:t>
              </a:r>
            </a:p>
          </p:txBody>
        </p:sp>
        <p:cxnSp>
          <p:nvCxnSpPr>
            <p:cNvPr id="9" name="Straight Arrow Connector 8">
              <a:extLst>
                <a:ext uri="{FF2B5EF4-FFF2-40B4-BE49-F238E27FC236}">
                  <a16:creationId xmlns:a16="http://schemas.microsoft.com/office/drawing/2014/main" id="{242B39B8-68CB-421B-BC6B-857D8C457F53}"/>
                </a:ext>
              </a:extLst>
            </p:cNvPr>
            <p:cNvCxnSpPr>
              <a:stCxn id="7" idx="1"/>
            </p:cNvCxnSpPr>
            <p:nvPr/>
          </p:nvCxnSpPr>
          <p:spPr>
            <a:xfrm flipH="1">
              <a:off x="4976261" y="3678855"/>
              <a:ext cx="673768" cy="8462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0" name="Rectangle 9">
            <a:extLst>
              <a:ext uri="{FF2B5EF4-FFF2-40B4-BE49-F238E27FC236}">
                <a16:creationId xmlns:a16="http://schemas.microsoft.com/office/drawing/2014/main" id="{F654CB60-A710-48B1-8043-4EE6FF951103}"/>
              </a:ext>
            </a:extLst>
          </p:cNvPr>
          <p:cNvSpPr/>
          <p:nvPr/>
        </p:nvSpPr>
        <p:spPr>
          <a:xfrm>
            <a:off x="1674394" y="3429000"/>
            <a:ext cx="1550391" cy="1572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Iterative steps toward minimum</a:t>
            </a:r>
          </a:p>
        </p:txBody>
      </p:sp>
      <p:cxnSp>
        <p:nvCxnSpPr>
          <p:cNvPr id="11" name="Straight Arrow Connector 10">
            <a:extLst>
              <a:ext uri="{FF2B5EF4-FFF2-40B4-BE49-F238E27FC236}">
                <a16:creationId xmlns:a16="http://schemas.microsoft.com/office/drawing/2014/main" id="{405C4867-A687-452D-9BE4-6F60F83935FA}"/>
              </a:ext>
            </a:extLst>
          </p:cNvPr>
          <p:cNvCxnSpPr>
            <a:cxnSpLocks/>
            <a:stCxn id="10" idx="3"/>
          </p:cNvCxnSpPr>
          <p:nvPr/>
        </p:nvCxnSpPr>
        <p:spPr>
          <a:xfrm>
            <a:off x="3224784" y="4215384"/>
            <a:ext cx="685800" cy="42062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 name="Slide Number Placeholder 2">
            <a:extLst>
              <a:ext uri="{FF2B5EF4-FFF2-40B4-BE49-F238E27FC236}">
                <a16:creationId xmlns:a16="http://schemas.microsoft.com/office/drawing/2014/main" id="{527C1CBB-339E-4CA4-9688-287B7F1729F3}"/>
              </a:ext>
            </a:extLst>
          </p:cNvPr>
          <p:cNvSpPr>
            <a:spLocks noGrp="1"/>
          </p:cNvSpPr>
          <p:nvPr>
            <p:ph type="sldNum" sz="quarter" idx="12"/>
          </p:nvPr>
        </p:nvSpPr>
        <p:spPr/>
        <p:txBody>
          <a:bodyPr/>
          <a:lstStyle/>
          <a:p>
            <a:fld id="{A90099C9-4CB8-9A40-B745-9AB270505907}" type="slidenum">
              <a:rPr lang="en-US" smtClean="0"/>
              <a:t>15</a:t>
            </a:fld>
            <a:endParaRPr lang="en-US"/>
          </a:p>
        </p:txBody>
      </p:sp>
      <p:sp>
        <p:nvSpPr>
          <p:cNvPr id="5" name="TextBox 4">
            <a:extLst>
              <a:ext uri="{FF2B5EF4-FFF2-40B4-BE49-F238E27FC236}">
                <a16:creationId xmlns:a16="http://schemas.microsoft.com/office/drawing/2014/main" id="{ABE0063A-473B-434A-8445-EF9D04B9E1A8}"/>
              </a:ext>
            </a:extLst>
          </p:cNvPr>
          <p:cNvSpPr txBox="1"/>
          <p:nvPr/>
        </p:nvSpPr>
        <p:spPr>
          <a:xfrm>
            <a:off x="7604760" y="5741581"/>
            <a:ext cx="2447224" cy="369332"/>
          </a:xfrm>
          <a:prstGeom prst="rect">
            <a:avLst/>
          </a:prstGeom>
          <a:noFill/>
        </p:spPr>
        <p:txBody>
          <a:bodyPr wrap="square" rtlCol="0">
            <a:spAutoFit/>
          </a:bodyPr>
          <a:lstStyle/>
          <a:p>
            <a:r>
              <a:rPr lang="en-US" dirty="0"/>
              <a:t>Wikipedia.org</a:t>
            </a:r>
          </a:p>
        </p:txBody>
      </p:sp>
    </p:spTree>
    <p:extLst>
      <p:ext uri="{BB962C8B-B14F-4D97-AF65-F5344CB8AC3E}">
        <p14:creationId xmlns:p14="http://schemas.microsoft.com/office/powerpoint/2010/main" val="397329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47A-1692-48D5-B834-01DE0EB0DD59}"/>
              </a:ext>
            </a:extLst>
          </p:cNvPr>
          <p:cNvSpPr>
            <a:spLocks noGrp="1"/>
          </p:cNvSpPr>
          <p:nvPr>
            <p:ph type="title"/>
          </p:nvPr>
        </p:nvSpPr>
        <p:spPr/>
        <p:txBody>
          <a:bodyPr/>
          <a:lstStyle/>
          <a:p>
            <a:r>
              <a:rPr lang="en-US" cap="none" dirty="0"/>
              <a:t>Calculating Derivatives</a:t>
            </a:r>
          </a:p>
        </p:txBody>
      </p:sp>
      <p:sp>
        <p:nvSpPr>
          <p:cNvPr id="3" name="Content Placeholder 2">
            <a:extLst>
              <a:ext uri="{FF2B5EF4-FFF2-40B4-BE49-F238E27FC236}">
                <a16:creationId xmlns:a16="http://schemas.microsoft.com/office/drawing/2014/main" id="{4D61A222-D63F-4E91-9ACE-5EB1B32B1881}"/>
              </a:ext>
            </a:extLst>
          </p:cNvPr>
          <p:cNvSpPr>
            <a:spLocks noGrp="1"/>
          </p:cNvSpPr>
          <p:nvPr>
            <p:ph idx="1"/>
          </p:nvPr>
        </p:nvSpPr>
        <p:spPr/>
        <p:txBody>
          <a:bodyPr>
            <a:normAutofit fontScale="85000" lnSpcReduction="20000"/>
          </a:bodyPr>
          <a:lstStyle/>
          <a:p>
            <a:r>
              <a:rPr lang="en-US" sz="2800" dirty="0"/>
              <a:t>Analytical derivatives (i.e., a formula) are ideal, but difficult to find</a:t>
            </a:r>
          </a:p>
          <a:p>
            <a:r>
              <a:rPr lang="en-US" sz="2800" dirty="0"/>
              <a:t>Numerical derivatives like “finite difference” (e.g., set </a:t>
            </a:r>
            <a:r>
              <a:rPr lang="en-US" sz="2800" i="1" dirty="0"/>
              <a:t>h=0.0001</a:t>
            </a:r>
            <a:r>
              <a:rPr lang="en-US" sz="2800" dirty="0"/>
              <a:t> in formula) are unreliable</a:t>
            </a:r>
          </a:p>
          <a:p>
            <a:r>
              <a:rPr lang="en-US" sz="2800" dirty="0"/>
              <a:t>So, how do we calculate gradients of complex functions (e.g., statistical models)?</a:t>
            </a:r>
          </a:p>
          <a:p>
            <a:r>
              <a:rPr lang="en-US" sz="2800" dirty="0"/>
              <a:t>Solution = “</a:t>
            </a:r>
            <a:r>
              <a:rPr lang="en-US" sz="2800" i="1" dirty="0"/>
              <a:t>automatic differentiation</a:t>
            </a:r>
            <a:r>
              <a:rPr lang="en-US" sz="2800" dirty="0"/>
              <a:t>”</a:t>
            </a:r>
          </a:p>
          <a:p>
            <a:r>
              <a:rPr lang="en-US" sz="2800" dirty="0"/>
              <a:t>For us, a magic trick the computer does to calculate </a:t>
            </a:r>
            <a:r>
              <a:rPr lang="en-US" sz="2800" u="sng" dirty="0"/>
              <a:t>fast and accurate gradients</a:t>
            </a:r>
            <a:endParaRPr lang="en-US" sz="2800" dirty="0"/>
          </a:p>
        </p:txBody>
      </p:sp>
      <p:sp>
        <p:nvSpPr>
          <p:cNvPr id="4" name="Slide Number Placeholder 3">
            <a:extLst>
              <a:ext uri="{FF2B5EF4-FFF2-40B4-BE49-F238E27FC236}">
                <a16:creationId xmlns:a16="http://schemas.microsoft.com/office/drawing/2014/main" id="{ED1C3B33-9CF7-4650-A4D6-8601D1D4FA28}"/>
              </a:ext>
            </a:extLst>
          </p:cNvPr>
          <p:cNvSpPr>
            <a:spLocks noGrp="1"/>
          </p:cNvSpPr>
          <p:nvPr>
            <p:ph type="sldNum" sz="quarter" idx="12"/>
          </p:nvPr>
        </p:nvSpPr>
        <p:spPr/>
        <p:txBody>
          <a:bodyPr/>
          <a:lstStyle/>
          <a:p>
            <a:fld id="{A90099C9-4CB8-9A40-B745-9AB270505907}" type="slidenum">
              <a:rPr lang="en-US" smtClean="0"/>
              <a:t>16</a:t>
            </a:fld>
            <a:endParaRPr lang="en-US"/>
          </a:p>
        </p:txBody>
      </p:sp>
    </p:spTree>
    <p:extLst>
      <p:ext uri="{BB962C8B-B14F-4D97-AF65-F5344CB8AC3E}">
        <p14:creationId xmlns:p14="http://schemas.microsoft.com/office/powerpoint/2010/main" val="302670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dirty="0"/>
              <a:t>Example: Normal likelihood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1026319"/>
                <a:ext cx="7886700" cy="4805363"/>
              </a:xfrm>
            </p:spPr>
            <p:txBody>
              <a:bodyPr>
                <a:normAutofit/>
              </a:bodyPr>
              <a:lstStyle/>
              <a:p>
                <a:pPr marL="0" indent="0">
                  <a:buNone/>
                </a:pPr>
                <a:r>
                  <a:rPr lang="en-US" b="0" dirty="0"/>
                  <a:t>Probability (density):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i="1">
                              <a:latin typeface="Cambria Math" panose="02040503050406030204" pitchFamily="18" charset="0"/>
                            </a:rPr>
                          </m:ctrlPr>
                        </m:dPr>
                        <m:e>
                          <m:r>
                            <a:rPr lang="en-US" b="0" i="1" smtClean="0">
                              <a:solidFill>
                                <a:srgbClr val="FF0000"/>
                              </a:solidFill>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smtClean="0">
                                          <a:solidFill>
                                            <a:srgbClr val="FF0000"/>
                                          </a:solidFill>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dirty="0"/>
              </a:p>
              <a:p>
                <a:pPr marL="0" indent="0">
                  <a:buNone/>
                </a:pPr>
                <a:endParaRPr lang="en-US" b="0" i="1" dirty="0">
                  <a:latin typeface="Cambria Math" panose="02040503050406030204" pitchFamily="18" charset="0"/>
                </a:endParaRPr>
              </a:p>
              <a:p>
                <a:pPr marL="0" indent="0">
                  <a:buNone/>
                </a:pPr>
                <a:r>
                  <a:rPr lang="en-US" b="0" dirty="0"/>
                  <a:t>Likelihood: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b="0" dirty="0"/>
              </a:p>
            </p:txBody>
          </p:sp>
        </mc:Choice>
        <mc:Fallback>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1026319"/>
                <a:ext cx="7886700" cy="4805363"/>
              </a:xfrm>
              <a:blipFill>
                <a:blip r:embed="rId2"/>
                <a:stretch>
                  <a:fillRect l="-3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C851503-9ED9-47E6-BB00-56058E135711}"/>
              </a:ext>
            </a:extLst>
          </p:cNvPr>
          <p:cNvSpPr txBox="1"/>
          <p:nvPr/>
        </p:nvSpPr>
        <p:spPr>
          <a:xfrm>
            <a:off x="1885951" y="5142697"/>
            <a:ext cx="7296150" cy="954107"/>
          </a:xfrm>
          <a:prstGeom prst="rect">
            <a:avLst/>
          </a:prstGeom>
          <a:noFill/>
        </p:spPr>
        <p:txBody>
          <a:bodyPr wrap="square" rtlCol="0">
            <a:spAutoFit/>
          </a:bodyPr>
          <a:lstStyle/>
          <a:p>
            <a:r>
              <a:rPr lang="en-US" sz="2800" dirty="0"/>
              <a:t>But calculated the same in R!</a:t>
            </a:r>
          </a:p>
          <a:p>
            <a:r>
              <a:rPr lang="en-US" sz="2800" dirty="0" err="1">
                <a:latin typeface="Courier New" panose="02070309020205020404" pitchFamily="49" charset="0"/>
                <a:cs typeface="Courier New" panose="02070309020205020404" pitchFamily="49" charset="0"/>
              </a:rPr>
              <a:t>dnorm</a:t>
            </a:r>
            <a:r>
              <a:rPr lang="en-US" sz="2800" dirty="0">
                <a:latin typeface="Courier New" panose="02070309020205020404" pitchFamily="49" charset="0"/>
                <a:cs typeface="Courier New" panose="02070309020205020404" pitchFamily="49" charset="0"/>
              </a:rPr>
              <a:t>(x=2, mean=3,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=1)</a:t>
            </a:r>
          </a:p>
        </p:txBody>
      </p:sp>
      <p:sp>
        <p:nvSpPr>
          <p:cNvPr id="5" name="Slide Number Placeholder 4">
            <a:extLst>
              <a:ext uri="{FF2B5EF4-FFF2-40B4-BE49-F238E27FC236}">
                <a16:creationId xmlns:a16="http://schemas.microsoft.com/office/drawing/2014/main" id="{687F83C9-054F-44CD-93EB-603CA7CBA1E1}"/>
              </a:ext>
            </a:extLst>
          </p:cNvPr>
          <p:cNvSpPr>
            <a:spLocks noGrp="1"/>
          </p:cNvSpPr>
          <p:nvPr>
            <p:ph type="sldNum" sz="quarter" idx="12"/>
          </p:nvPr>
        </p:nvSpPr>
        <p:spPr/>
        <p:txBody>
          <a:bodyPr/>
          <a:lstStyle/>
          <a:p>
            <a:fld id="{A90099C9-4CB8-9A40-B745-9AB270505907}" type="slidenum">
              <a:rPr lang="en-US" smtClean="0"/>
              <a:t>17</a:t>
            </a:fld>
            <a:endParaRPr lang="en-US"/>
          </a:p>
        </p:txBody>
      </p:sp>
    </p:spTree>
    <p:extLst>
      <p:ext uri="{BB962C8B-B14F-4D97-AF65-F5344CB8AC3E}">
        <p14:creationId xmlns:p14="http://schemas.microsoft.com/office/powerpoint/2010/main" val="49012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cap="none" dirty="0"/>
              <a:t>Example: Normal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2114552"/>
                <a:ext cx="7886700" cy="4062412"/>
              </a:xfrm>
            </p:spPr>
            <p:txBody>
              <a:bodyPr>
                <a:normAutofit fontScale="92500"/>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e>
                      </m:nary>
                    </m:oMath>
                  </m:oMathPara>
                </a14:m>
                <a:endParaRPr lang="en-US" b="0" dirty="0"/>
              </a:p>
              <a:p>
                <a:pPr marL="0" indent="0">
                  <a:buNone/>
                </a:pPr>
                <a:r>
                  <a:rPr lang="en-US" dirty="0"/>
                  <a:t>Then taking the log: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nary>
                    </m:oMath>
                  </m:oMathPara>
                </a14:m>
                <a:endParaRPr lang="en-US" dirty="0"/>
              </a:p>
              <a:p>
                <a:pPr marL="0" indent="0">
                  <a:buNone/>
                </a:pPr>
                <a:endParaRPr lang="en-US" dirty="0"/>
              </a:p>
              <a:p>
                <a:pPr marL="0" indent="0">
                  <a:buNone/>
                </a:pPr>
                <a:r>
                  <a:rPr lang="en-US" dirty="0"/>
                  <a:t>More simply (and recommended) is to use </a:t>
                </a:r>
                <a:r>
                  <a:rPr lang="en-US" dirty="0" err="1"/>
                  <a:t>dnorm</a:t>
                </a:r>
                <a:r>
                  <a:rPr lang="en-US" dirty="0"/>
                  <a:t>:</a:t>
                </a:r>
              </a:p>
              <a:p>
                <a:pPr marL="0" indent="0">
                  <a:buNone/>
                </a:pPr>
                <a:r>
                  <a:rPr lang="en-US" dirty="0"/>
                  <a:t> </a:t>
                </a:r>
                <a:r>
                  <a:rPr lang="en-US" sz="2400" dirty="0" err="1">
                    <a:latin typeface="Courier New" panose="02070309020205020404" pitchFamily="49" charset="0"/>
                    <a:cs typeface="Courier New" panose="02070309020205020404" pitchFamily="49" charset="0"/>
                  </a:rPr>
                  <a:t>loglike</a:t>
                </a:r>
                <a:r>
                  <a:rPr lang="en-US" sz="2400" dirty="0">
                    <a:latin typeface="Courier New" panose="02070309020205020404" pitchFamily="49" charset="0"/>
                    <a:cs typeface="Courier New" panose="02070309020205020404" pitchFamily="49" charset="0"/>
                  </a:rPr>
                  <a:t> &lt;- sum(</a:t>
                </a:r>
                <a:r>
                  <a:rPr lang="en-US" sz="2400" dirty="0" err="1">
                    <a:latin typeface="Courier New" panose="02070309020205020404" pitchFamily="49" charset="0"/>
                    <a:cs typeface="Courier New" panose="02070309020205020404" pitchFamily="49" charset="0"/>
                  </a:rPr>
                  <a:t>dnorm</a:t>
                </a:r>
                <a:r>
                  <a:rPr lang="en-US" sz="2400" dirty="0">
                    <a:latin typeface="Courier New" panose="02070309020205020404" pitchFamily="49" charset="0"/>
                    <a:cs typeface="Courier New" panose="02070309020205020404" pitchFamily="49" charset="0"/>
                  </a:rPr>
                  <a:t>(x, mu,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 log=TRUE))</a:t>
                </a:r>
                <a:endParaRPr lang="en-US"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2114552"/>
                <a:ext cx="7886700" cy="4062412"/>
              </a:xfrm>
              <a:blipFill>
                <a:blip r:embed="rId2"/>
                <a:stretch>
                  <a:fillRect l="-161" b="-125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2A757C3-DCA9-4B5E-AF7A-E77300900224}"/>
              </a:ext>
            </a:extLst>
          </p:cNvPr>
          <p:cNvSpPr/>
          <p:nvPr/>
        </p:nvSpPr>
        <p:spPr>
          <a:xfrm>
            <a:off x="3170743" y="2066345"/>
            <a:ext cx="5660509"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If independent, multiply data points together</a:t>
            </a:r>
          </a:p>
        </p:txBody>
      </p:sp>
      <p:sp>
        <p:nvSpPr>
          <p:cNvPr id="5" name="Slide Number Placeholder 4">
            <a:extLst>
              <a:ext uri="{FF2B5EF4-FFF2-40B4-BE49-F238E27FC236}">
                <a16:creationId xmlns:a16="http://schemas.microsoft.com/office/drawing/2014/main" id="{72C50AD8-57F6-4CB5-B3EB-CAC23C48D6EB}"/>
              </a:ext>
            </a:extLst>
          </p:cNvPr>
          <p:cNvSpPr>
            <a:spLocks noGrp="1"/>
          </p:cNvSpPr>
          <p:nvPr>
            <p:ph type="sldNum" sz="quarter" idx="12"/>
          </p:nvPr>
        </p:nvSpPr>
        <p:spPr/>
        <p:txBody>
          <a:bodyPr/>
          <a:lstStyle/>
          <a:p>
            <a:fld id="{A90099C9-4CB8-9A40-B745-9AB270505907}" type="slidenum">
              <a:rPr lang="en-US" smtClean="0"/>
              <a:t>18</a:t>
            </a:fld>
            <a:endParaRPr lang="en-US"/>
          </a:p>
        </p:txBody>
      </p:sp>
      <p:sp>
        <p:nvSpPr>
          <p:cNvPr id="6" name="Rectangle 5">
            <a:extLst>
              <a:ext uri="{FF2B5EF4-FFF2-40B4-BE49-F238E27FC236}">
                <a16:creationId xmlns:a16="http://schemas.microsoft.com/office/drawing/2014/main" id="{AC747C75-3A06-4AB2-A3F2-02C29E0F34E5}"/>
              </a:ext>
            </a:extLst>
          </p:cNvPr>
          <p:cNvSpPr/>
          <p:nvPr/>
        </p:nvSpPr>
        <p:spPr>
          <a:xfrm>
            <a:off x="8152319" y="3252271"/>
            <a:ext cx="2039902"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Sum of squares</a:t>
            </a:r>
          </a:p>
        </p:txBody>
      </p:sp>
      <p:cxnSp>
        <p:nvCxnSpPr>
          <p:cNvPr id="8" name="Straight Arrow Connector 7">
            <a:extLst>
              <a:ext uri="{FF2B5EF4-FFF2-40B4-BE49-F238E27FC236}">
                <a16:creationId xmlns:a16="http://schemas.microsoft.com/office/drawing/2014/main" id="{2D16D4BF-5BDF-419E-9F42-7457D8857007}"/>
              </a:ext>
            </a:extLst>
          </p:cNvPr>
          <p:cNvCxnSpPr/>
          <p:nvPr/>
        </p:nvCxnSpPr>
        <p:spPr>
          <a:xfrm flipH="1">
            <a:off x="8469745" y="3995222"/>
            <a:ext cx="723014" cy="301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111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7833-24EE-4811-9BAD-E223D5F6CFD6}"/>
              </a:ext>
            </a:extLst>
          </p:cNvPr>
          <p:cNvSpPr>
            <a:spLocks noGrp="1"/>
          </p:cNvSpPr>
          <p:nvPr>
            <p:ph type="title"/>
          </p:nvPr>
        </p:nvSpPr>
        <p:spPr/>
        <p:txBody>
          <a:bodyPr/>
          <a:lstStyle/>
          <a:p>
            <a:r>
              <a:rPr lang="en-US" dirty="0"/>
              <a:t>Example: Normal likelihood</a:t>
            </a:r>
          </a:p>
        </p:txBody>
      </p:sp>
      <p:sp>
        <p:nvSpPr>
          <p:cNvPr id="3" name="Content Placeholder 2">
            <a:extLst>
              <a:ext uri="{FF2B5EF4-FFF2-40B4-BE49-F238E27FC236}">
                <a16:creationId xmlns:a16="http://schemas.microsoft.com/office/drawing/2014/main" id="{B91AFA56-26DC-45FF-A58F-2884CE7FCAE3}"/>
              </a:ext>
            </a:extLst>
          </p:cNvPr>
          <p:cNvSpPr>
            <a:spLocks noGrp="1"/>
          </p:cNvSpPr>
          <p:nvPr>
            <p:ph idx="1"/>
          </p:nvPr>
        </p:nvSpPr>
        <p:spPr/>
        <p:txBody>
          <a:bodyPr>
            <a:normAutofit/>
          </a:bodyPr>
          <a:lstStyle/>
          <a:p>
            <a:r>
              <a:rPr lang="el-GR" dirty="0"/>
              <a:t>μ</a:t>
            </a:r>
            <a:r>
              <a:rPr lang="en-US" dirty="0"/>
              <a:t> is the </a:t>
            </a:r>
            <a:r>
              <a:rPr lang="en-US" i="1" dirty="0"/>
              <a:t>expected value</a:t>
            </a:r>
            <a:r>
              <a:rPr lang="en-US" dirty="0"/>
              <a:t>, a function of parameters </a:t>
            </a:r>
          </a:p>
          <a:p>
            <a:r>
              <a:rPr lang="en-US" dirty="0"/>
              <a:t>The “</a:t>
            </a:r>
            <a:r>
              <a:rPr lang="en-US" b="1" u="sng" dirty="0"/>
              <a:t>MLE</a:t>
            </a:r>
            <a:r>
              <a:rPr lang="en-US" dirty="0"/>
              <a:t>” is the set of parameters which maximize the likelihood of the data</a:t>
            </a:r>
          </a:p>
          <a:p>
            <a:r>
              <a:rPr lang="en-US" dirty="0"/>
              <a:t>Constants have no effect on optimization, but often best to leave them in</a:t>
            </a:r>
          </a:p>
          <a:p>
            <a:r>
              <a:rPr lang="en-US" dirty="0"/>
              <a:t>Same ideas for other likelihoods (Poisson, binomial, etc.)</a:t>
            </a:r>
          </a:p>
        </p:txBody>
      </p:sp>
      <p:sp>
        <p:nvSpPr>
          <p:cNvPr id="4" name="Slide Number Placeholder 3">
            <a:extLst>
              <a:ext uri="{FF2B5EF4-FFF2-40B4-BE49-F238E27FC236}">
                <a16:creationId xmlns:a16="http://schemas.microsoft.com/office/drawing/2014/main" id="{89804D25-4644-4FF3-88B6-23E3945C5052}"/>
              </a:ext>
            </a:extLst>
          </p:cNvPr>
          <p:cNvSpPr>
            <a:spLocks noGrp="1"/>
          </p:cNvSpPr>
          <p:nvPr>
            <p:ph type="sldNum" sz="quarter" idx="12"/>
          </p:nvPr>
        </p:nvSpPr>
        <p:spPr/>
        <p:txBody>
          <a:bodyPr/>
          <a:lstStyle/>
          <a:p>
            <a:fld id="{A90099C9-4CB8-9A40-B745-9AB270505907}" type="slidenum">
              <a:rPr lang="en-US" smtClean="0"/>
              <a:t>19</a:t>
            </a:fld>
            <a:endParaRPr lang="en-US"/>
          </a:p>
        </p:txBody>
      </p:sp>
    </p:spTree>
    <p:extLst>
      <p:ext uri="{BB962C8B-B14F-4D97-AF65-F5344CB8AC3E}">
        <p14:creationId xmlns:p14="http://schemas.microsoft.com/office/powerpoint/2010/main" val="38849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FD93-8C42-8549-A808-0A7870CA940D}"/>
              </a:ext>
            </a:extLst>
          </p:cNvPr>
          <p:cNvSpPr>
            <a:spLocks noGrp="1"/>
          </p:cNvSpPr>
          <p:nvPr>
            <p:ph type="title"/>
          </p:nvPr>
        </p:nvSpPr>
        <p:spPr/>
        <p:txBody>
          <a:bodyPr/>
          <a:lstStyle/>
          <a:p>
            <a:r>
              <a:rPr lang="en-US" cap="none" dirty="0"/>
              <a:t>Hierarchical Models</a:t>
            </a:r>
          </a:p>
        </p:txBody>
      </p:sp>
      <p:sp>
        <p:nvSpPr>
          <p:cNvPr id="3" name="Content Placeholder 2">
            <a:extLst>
              <a:ext uri="{FF2B5EF4-FFF2-40B4-BE49-F238E27FC236}">
                <a16:creationId xmlns:a16="http://schemas.microsoft.com/office/drawing/2014/main" id="{433B8903-71AE-4247-84DC-AD201226CBF2}"/>
              </a:ext>
            </a:extLst>
          </p:cNvPr>
          <p:cNvSpPr>
            <a:spLocks noGrp="1"/>
          </p:cNvSpPr>
          <p:nvPr>
            <p:ph idx="1"/>
          </p:nvPr>
        </p:nvSpPr>
        <p:spPr/>
        <p:txBody>
          <a:bodyPr/>
          <a:lstStyle/>
          <a:p>
            <a:r>
              <a:rPr lang="en-US" sz="1600" dirty="0"/>
              <a:t>Go by many names</a:t>
            </a:r>
          </a:p>
          <a:p>
            <a:pPr lvl="1"/>
            <a:r>
              <a:rPr lang="en-US" sz="1600" dirty="0"/>
              <a:t>Mixed effects model</a:t>
            </a:r>
          </a:p>
          <a:p>
            <a:pPr lvl="1"/>
            <a:r>
              <a:rPr lang="en-US" sz="1600" dirty="0"/>
              <a:t>Random effects model</a:t>
            </a:r>
          </a:p>
          <a:p>
            <a:pPr lvl="1"/>
            <a:r>
              <a:rPr lang="en-US" sz="1600" dirty="0"/>
              <a:t>State space model</a:t>
            </a:r>
          </a:p>
          <a:p>
            <a:pPr lvl="1"/>
            <a:r>
              <a:rPr lang="en-US" sz="1600" dirty="0"/>
              <a:t>Multi-level model</a:t>
            </a:r>
          </a:p>
          <a:p>
            <a:pPr lvl="1"/>
            <a:endParaRPr lang="en-US" dirty="0"/>
          </a:p>
        </p:txBody>
      </p:sp>
      <p:sp>
        <p:nvSpPr>
          <p:cNvPr id="4" name="Footer Placeholder 3">
            <a:extLst>
              <a:ext uri="{FF2B5EF4-FFF2-40B4-BE49-F238E27FC236}">
                <a16:creationId xmlns:a16="http://schemas.microsoft.com/office/drawing/2014/main" id="{D7311B3C-2964-8C45-9D4D-C17AF30CA859}"/>
              </a:ext>
            </a:extLst>
          </p:cNvPr>
          <p:cNvSpPr>
            <a:spLocks noGrp="1"/>
          </p:cNvSpPr>
          <p:nvPr>
            <p:ph type="ftr" sz="quarter" idx="11"/>
          </p:nvPr>
        </p:nvSpPr>
        <p:spPr/>
        <p:txBody>
          <a:bodyPr/>
          <a:lstStyle/>
          <a:p>
            <a:r>
              <a:rPr lang="en-US" dirty="0"/>
              <a:t>CFER - Jin Gao</a:t>
            </a:r>
          </a:p>
        </p:txBody>
      </p:sp>
      <p:grpSp>
        <p:nvGrpSpPr>
          <p:cNvPr id="13" name="Group 12">
            <a:extLst>
              <a:ext uri="{FF2B5EF4-FFF2-40B4-BE49-F238E27FC236}">
                <a16:creationId xmlns:a16="http://schemas.microsoft.com/office/drawing/2014/main" id="{EECC46AD-CB1E-E745-B157-4C8B5018EA9D}"/>
              </a:ext>
            </a:extLst>
          </p:cNvPr>
          <p:cNvGrpSpPr/>
          <p:nvPr/>
        </p:nvGrpSpPr>
        <p:grpSpPr>
          <a:xfrm>
            <a:off x="4039797" y="2200824"/>
            <a:ext cx="7806828" cy="3525681"/>
            <a:chOff x="4039797" y="1517987"/>
            <a:chExt cx="7806828" cy="3525681"/>
          </a:xfrm>
        </p:grpSpPr>
        <p:pic>
          <p:nvPicPr>
            <p:cNvPr id="6" name="Picture 5">
              <a:extLst>
                <a:ext uri="{FF2B5EF4-FFF2-40B4-BE49-F238E27FC236}">
                  <a16:creationId xmlns:a16="http://schemas.microsoft.com/office/drawing/2014/main" id="{3E9B0634-09A0-894F-B708-9F6434D6BA9F}"/>
                </a:ext>
              </a:extLst>
            </p:cNvPr>
            <p:cNvPicPr>
              <a:picLocks noChangeAspect="1"/>
            </p:cNvPicPr>
            <p:nvPr/>
          </p:nvPicPr>
          <p:blipFill>
            <a:blip r:embed="rId2"/>
            <a:stretch>
              <a:fillRect/>
            </a:stretch>
          </p:blipFill>
          <p:spPr>
            <a:xfrm>
              <a:off x="4039797" y="1890876"/>
              <a:ext cx="5846366" cy="2870227"/>
            </a:xfrm>
            <a:prstGeom prst="rect">
              <a:avLst/>
            </a:prstGeom>
          </p:spPr>
        </p:pic>
        <p:sp>
          <p:nvSpPr>
            <p:cNvPr id="7" name="Rectangle 6">
              <a:extLst>
                <a:ext uri="{FF2B5EF4-FFF2-40B4-BE49-F238E27FC236}">
                  <a16:creationId xmlns:a16="http://schemas.microsoft.com/office/drawing/2014/main" id="{CD630389-24E8-144B-B494-C09FDFC98476}"/>
                </a:ext>
              </a:extLst>
            </p:cNvPr>
            <p:cNvSpPr/>
            <p:nvPr/>
          </p:nvSpPr>
          <p:spPr>
            <a:xfrm>
              <a:off x="9782007" y="3096068"/>
              <a:ext cx="1828800" cy="500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Density at 4 sites</a:t>
              </a:r>
            </a:p>
          </p:txBody>
        </p:sp>
        <p:sp>
          <p:nvSpPr>
            <p:cNvPr id="8" name="Rectangle 7">
              <a:extLst>
                <a:ext uri="{FF2B5EF4-FFF2-40B4-BE49-F238E27FC236}">
                  <a16:creationId xmlns:a16="http://schemas.microsoft.com/office/drawing/2014/main" id="{FB55EA23-D08D-8548-83C3-77BC98ED50A4}"/>
                </a:ext>
              </a:extLst>
            </p:cNvPr>
            <p:cNvSpPr/>
            <p:nvPr/>
          </p:nvSpPr>
          <p:spPr>
            <a:xfrm>
              <a:off x="9656877" y="1517987"/>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Average density and variability among sites</a:t>
              </a:r>
            </a:p>
          </p:txBody>
        </p:sp>
        <p:sp>
          <p:nvSpPr>
            <p:cNvPr id="9" name="Rectangle 8">
              <a:extLst>
                <a:ext uri="{FF2B5EF4-FFF2-40B4-BE49-F238E27FC236}">
                  <a16:creationId xmlns:a16="http://schemas.microsoft.com/office/drawing/2014/main" id="{FFE6FDC8-CE2D-1642-8377-B45BAABB6712}"/>
                </a:ext>
              </a:extLst>
            </p:cNvPr>
            <p:cNvSpPr/>
            <p:nvPr/>
          </p:nvSpPr>
          <p:spPr>
            <a:xfrm>
              <a:off x="10017825" y="3932512"/>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Observed counts from 2 surveys at each site</a:t>
              </a:r>
            </a:p>
          </p:txBody>
        </p:sp>
      </p:grpSp>
      <p:sp>
        <p:nvSpPr>
          <p:cNvPr id="10" name="TextBox 9">
            <a:extLst>
              <a:ext uri="{FF2B5EF4-FFF2-40B4-BE49-F238E27FC236}">
                <a16:creationId xmlns:a16="http://schemas.microsoft.com/office/drawing/2014/main" id="{170E3317-5D2A-8148-BB8A-8D94EDA87FD8}"/>
              </a:ext>
            </a:extLst>
          </p:cNvPr>
          <p:cNvSpPr txBox="1"/>
          <p:nvPr/>
        </p:nvSpPr>
        <p:spPr>
          <a:xfrm>
            <a:off x="4571411" y="5726505"/>
            <a:ext cx="80244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rPr>
              <a:t>The site densities are related (dependent)</a:t>
            </a:r>
          </a:p>
          <a:p>
            <a:pPr marL="285750" indent="-285750">
              <a:buFont typeface="Arial" panose="020B0604020202020204" pitchFamily="34" charset="0"/>
              <a:buChar char="•"/>
            </a:pPr>
            <a:r>
              <a:rPr lang="en-US" sz="1600" dirty="0">
                <a:solidFill>
                  <a:schemeClr val="tx1">
                    <a:lumMod val="65000"/>
                    <a:lumOff val="35000"/>
                  </a:schemeClr>
                </a:solidFill>
              </a:rPr>
              <a:t>The site densities are not directly observed (latent)</a:t>
            </a:r>
          </a:p>
        </p:txBody>
      </p:sp>
      <p:sp>
        <p:nvSpPr>
          <p:cNvPr id="11" name="TextBox 10">
            <a:extLst>
              <a:ext uri="{FF2B5EF4-FFF2-40B4-BE49-F238E27FC236}">
                <a16:creationId xmlns:a16="http://schemas.microsoft.com/office/drawing/2014/main" id="{5BC948A4-3531-B141-B4E6-87CE401D4F97}"/>
              </a:ext>
            </a:extLst>
          </p:cNvPr>
          <p:cNvSpPr txBox="1"/>
          <p:nvPr/>
        </p:nvSpPr>
        <p:spPr>
          <a:xfrm>
            <a:off x="8681157" y="6488668"/>
            <a:ext cx="3382604" cy="307777"/>
          </a:xfrm>
          <a:prstGeom prst="rect">
            <a:avLst/>
          </a:prstGeom>
          <a:noFill/>
        </p:spPr>
        <p:txBody>
          <a:bodyPr wrap="square" rtlCol="0">
            <a:spAutoFit/>
          </a:bodyPr>
          <a:lstStyle/>
          <a:p>
            <a:pPr algn="r"/>
            <a:r>
              <a:rPr lang="en-US" sz="1400" dirty="0">
                <a:solidFill>
                  <a:schemeClr val="tx1">
                    <a:lumMod val="65000"/>
                    <a:lumOff val="35000"/>
                  </a:schemeClr>
                </a:solidFill>
              </a:rPr>
              <a:t>(Thorson and Minto 2014)</a:t>
            </a:r>
          </a:p>
        </p:txBody>
      </p:sp>
    </p:spTree>
    <p:extLst>
      <p:ext uri="{BB962C8B-B14F-4D97-AF65-F5344CB8AC3E}">
        <p14:creationId xmlns:p14="http://schemas.microsoft.com/office/powerpoint/2010/main" val="328767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E9E2-215B-4FDA-AC26-4DFEB8C3C891}"/>
              </a:ext>
            </a:extLst>
          </p:cNvPr>
          <p:cNvSpPr>
            <a:spLocks noGrp="1"/>
          </p:cNvSpPr>
          <p:nvPr>
            <p:ph type="title"/>
          </p:nvPr>
        </p:nvSpPr>
        <p:spPr/>
        <p:txBody>
          <a:bodyPr/>
          <a:lstStyle/>
          <a:p>
            <a:r>
              <a:rPr lang="en-US" b="1" cap="none" dirty="0"/>
              <a:t>Exercise</a:t>
            </a:r>
            <a:r>
              <a:rPr lang="en-US" cap="none" dirty="0"/>
              <a:t>: Poisson Likelihood</a:t>
            </a:r>
          </a:p>
        </p:txBody>
      </p:sp>
      <p:sp>
        <p:nvSpPr>
          <p:cNvPr id="3" name="Content Placeholder 2">
            <a:extLst>
              <a:ext uri="{FF2B5EF4-FFF2-40B4-BE49-F238E27FC236}">
                <a16:creationId xmlns:a16="http://schemas.microsoft.com/office/drawing/2014/main" id="{0AFEB333-F892-463D-8B20-F8254F61421E}"/>
              </a:ext>
            </a:extLst>
          </p:cNvPr>
          <p:cNvSpPr>
            <a:spLocks noGrp="1"/>
          </p:cNvSpPr>
          <p:nvPr>
            <p:ph idx="1"/>
          </p:nvPr>
        </p:nvSpPr>
        <p:spPr>
          <a:xfrm>
            <a:off x="1981200" y="1417639"/>
            <a:ext cx="8229600" cy="4713287"/>
          </a:xfrm>
        </p:spPr>
        <p:txBody>
          <a:bodyPr/>
          <a:lstStyle/>
          <a:p>
            <a:r>
              <a:rPr lang="en-US" dirty="0"/>
              <a:t>Look up the probability mass function (</a:t>
            </a:r>
            <a:r>
              <a:rPr lang="en-US" dirty="0" err="1"/>
              <a:t>pmf</a:t>
            </a:r>
            <a:r>
              <a:rPr lang="en-US" dirty="0"/>
              <a:t>)</a:t>
            </a:r>
          </a:p>
          <a:p>
            <a:r>
              <a:rPr lang="en-US" dirty="0"/>
              <a:t>Identify which terms are data and parameters</a:t>
            </a:r>
          </a:p>
          <a:p>
            <a:r>
              <a:rPr lang="en-US" dirty="0"/>
              <a:t>Take log by hand and write out R function to calculate log-likelihood for single data point</a:t>
            </a:r>
          </a:p>
          <a:p>
            <a:r>
              <a:rPr lang="en-US" dirty="0"/>
              <a:t>Evaluate for k=4 and lambda=5.5</a:t>
            </a:r>
          </a:p>
          <a:p>
            <a:r>
              <a:rPr lang="en-US" dirty="0"/>
              <a:t>Check answer with </a:t>
            </a:r>
            <a:r>
              <a:rPr lang="en-US" sz="2400" dirty="0" err="1">
                <a:latin typeface="Courier New" panose="02070309020205020404" pitchFamily="49" charset="0"/>
                <a:cs typeface="Courier New" panose="02070309020205020404" pitchFamily="49" charset="0"/>
              </a:rPr>
              <a:t>dpois</a:t>
            </a:r>
            <a:r>
              <a:rPr lang="en-US" sz="2400" dirty="0">
                <a:latin typeface="Courier New" panose="02070309020205020404" pitchFamily="49" charset="0"/>
                <a:cs typeface="Courier New" panose="02070309020205020404" pitchFamily="49" charset="0"/>
              </a:rPr>
              <a:t>(x, lambda, TRUE)</a:t>
            </a:r>
          </a:p>
          <a:p>
            <a:r>
              <a:rPr lang="en-US" dirty="0"/>
              <a:t>Plot NLL for lambda between 0 and 15</a:t>
            </a:r>
          </a:p>
          <a:p>
            <a:r>
              <a:rPr lang="en-US" dirty="0"/>
              <a:t>[Hint: Use </a:t>
            </a:r>
            <a:r>
              <a:rPr lang="en-US" sz="2000" dirty="0">
                <a:latin typeface="Courier New" panose="02070309020205020404" pitchFamily="49" charset="0"/>
                <a:cs typeface="Courier New" panose="02070309020205020404" pitchFamily="49" charset="0"/>
              </a:rPr>
              <a:t>log(factorial(k)) </a:t>
            </a:r>
            <a:r>
              <a:rPr lang="en-US" dirty="0"/>
              <a:t>or </a:t>
            </a:r>
            <a:r>
              <a:rPr lang="en-US" sz="2400" dirty="0" err="1">
                <a:latin typeface="Courier New" panose="02070309020205020404" pitchFamily="49" charset="0"/>
                <a:cs typeface="Courier New" panose="02070309020205020404" pitchFamily="49" charset="0"/>
              </a:rPr>
              <a:t>lgamma</a:t>
            </a:r>
            <a:r>
              <a:rPr lang="en-US" sz="2400" dirty="0">
                <a:latin typeface="Courier New" panose="02070309020205020404" pitchFamily="49" charset="0"/>
                <a:cs typeface="Courier New" panose="02070309020205020404" pitchFamily="49" charset="0"/>
              </a:rPr>
              <a:t>(k+1)</a:t>
            </a:r>
            <a:r>
              <a:rPr lang="en-US" dirty="0"/>
              <a:t>]</a:t>
            </a:r>
          </a:p>
        </p:txBody>
      </p:sp>
      <p:sp>
        <p:nvSpPr>
          <p:cNvPr id="4" name="Slide Number Placeholder 3">
            <a:extLst>
              <a:ext uri="{FF2B5EF4-FFF2-40B4-BE49-F238E27FC236}">
                <a16:creationId xmlns:a16="http://schemas.microsoft.com/office/drawing/2014/main" id="{81952C18-3419-432E-9A33-FC9543399DCE}"/>
              </a:ext>
            </a:extLst>
          </p:cNvPr>
          <p:cNvSpPr>
            <a:spLocks noGrp="1"/>
          </p:cNvSpPr>
          <p:nvPr>
            <p:ph type="sldNum" sz="quarter" idx="12"/>
          </p:nvPr>
        </p:nvSpPr>
        <p:spPr/>
        <p:txBody>
          <a:bodyPr/>
          <a:lstStyle/>
          <a:p>
            <a:fld id="{A90099C9-4CB8-9A40-B745-9AB270505907}" type="slidenum">
              <a:rPr lang="en-US" smtClean="0"/>
              <a:t>20</a:t>
            </a:fld>
            <a:endParaRPr lang="en-US"/>
          </a:p>
        </p:txBody>
      </p:sp>
    </p:spTree>
    <p:extLst>
      <p:ext uri="{BB962C8B-B14F-4D97-AF65-F5344CB8AC3E}">
        <p14:creationId xmlns:p14="http://schemas.microsoft.com/office/powerpoint/2010/main" val="173391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basics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Goal: find the parameters that minimize the NLL</a:t>
            </a:r>
          </a:p>
          <a:p>
            <a:r>
              <a:rPr lang="en-US" dirty="0"/>
              <a:t>Usually need to use numerical optimization</a:t>
            </a:r>
          </a:p>
          <a:p>
            <a:r>
              <a:rPr lang="en-US" dirty="0"/>
              <a:t>These algorithms try to move “down” until minimum is attained (gradients are zero)</a:t>
            </a:r>
          </a:p>
          <a:p>
            <a:r>
              <a:rPr lang="en-US" dirty="0"/>
              <a:t>Need to specify starting value that is reasonable</a:t>
            </a:r>
          </a:p>
          <a:p>
            <a:r>
              <a:rPr lang="en-US" dirty="0"/>
              <a:t>Need to be careful to constrain parameters appropriately (e.g., σ&gt;0; 0&lt;p&lt;1) with transformations</a:t>
            </a:r>
          </a:p>
        </p:txBody>
      </p:sp>
      <p:sp>
        <p:nvSpPr>
          <p:cNvPr id="4" name="Slide Number Placeholder 3">
            <a:extLst>
              <a:ext uri="{FF2B5EF4-FFF2-40B4-BE49-F238E27FC236}">
                <a16:creationId xmlns:a16="http://schemas.microsoft.com/office/drawing/2014/main" id="{6DCC37D5-C19C-405F-B23C-8EB90CB6ABED}"/>
              </a:ext>
            </a:extLst>
          </p:cNvPr>
          <p:cNvSpPr>
            <a:spLocks noGrp="1"/>
          </p:cNvSpPr>
          <p:nvPr>
            <p:ph type="sldNum" sz="quarter" idx="12"/>
          </p:nvPr>
        </p:nvSpPr>
        <p:spPr/>
        <p:txBody>
          <a:bodyPr/>
          <a:lstStyle/>
          <a:p>
            <a:fld id="{A90099C9-4CB8-9A40-B745-9AB270505907}" type="slidenum">
              <a:rPr lang="en-US" smtClean="0"/>
              <a:t>21</a:t>
            </a:fld>
            <a:endParaRPr lang="en-US"/>
          </a:p>
        </p:txBody>
      </p:sp>
    </p:spTree>
    <p:extLst>
      <p:ext uri="{BB962C8B-B14F-4D97-AF65-F5344CB8AC3E}">
        <p14:creationId xmlns:p14="http://schemas.microsoft.com/office/powerpoint/2010/main" val="81757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D98F-71DF-443D-9C53-238EFEE97DDB}"/>
              </a:ext>
            </a:extLst>
          </p:cNvPr>
          <p:cNvSpPr>
            <a:spLocks noGrp="1"/>
          </p:cNvSpPr>
          <p:nvPr>
            <p:ph type="title"/>
          </p:nvPr>
        </p:nvSpPr>
        <p:spPr>
          <a:xfrm>
            <a:off x="2152650" y="265483"/>
            <a:ext cx="7886700" cy="1325563"/>
          </a:xfrm>
        </p:spPr>
        <p:txBody>
          <a:bodyPr/>
          <a:lstStyle/>
          <a:p>
            <a:r>
              <a:rPr lang="en-US" dirty="0"/>
              <a:t>What is TMB?</a:t>
            </a:r>
          </a:p>
        </p:txBody>
      </p:sp>
      <p:sp>
        <p:nvSpPr>
          <p:cNvPr id="3" name="Content Placeholder 2">
            <a:extLst>
              <a:ext uri="{FF2B5EF4-FFF2-40B4-BE49-F238E27FC236}">
                <a16:creationId xmlns:a16="http://schemas.microsoft.com/office/drawing/2014/main" id="{72EE2A39-0FF6-495E-9142-EB0FBF0E5DE6}"/>
              </a:ext>
            </a:extLst>
          </p:cNvPr>
          <p:cNvSpPr>
            <a:spLocks noGrp="1"/>
          </p:cNvSpPr>
          <p:nvPr>
            <p:ph idx="1"/>
          </p:nvPr>
        </p:nvSpPr>
        <p:spPr>
          <a:xfrm>
            <a:off x="1979394" y="1195667"/>
            <a:ext cx="7886700" cy="5020209"/>
          </a:xfrm>
        </p:spPr>
        <p:txBody>
          <a:bodyPr>
            <a:normAutofit/>
          </a:bodyPr>
          <a:lstStyle/>
          <a:p>
            <a:r>
              <a:rPr lang="en-US" dirty="0"/>
              <a:t>TMB is an R package and environment for fitting statistical models</a:t>
            </a:r>
          </a:p>
          <a:p>
            <a:r>
              <a:rPr lang="en-US" dirty="0"/>
              <a:t>Designed specifically for large, complex hierarchical models</a:t>
            </a:r>
          </a:p>
          <a:p>
            <a:r>
              <a:rPr lang="en-US" dirty="0"/>
              <a:t>Uses </a:t>
            </a:r>
            <a:r>
              <a:rPr lang="en-US" i="1" dirty="0"/>
              <a:t>marginal maximum likelihood</a:t>
            </a:r>
            <a:r>
              <a:rPr lang="en-US" dirty="0"/>
              <a:t> inference</a:t>
            </a:r>
          </a:p>
          <a:p>
            <a:r>
              <a:rPr lang="en-US" dirty="0"/>
              <a:t>Capable of Bayesian inference</a:t>
            </a:r>
          </a:p>
          <a:p>
            <a:r>
              <a:rPr lang="en-US" dirty="0"/>
              <a:t>TMB has a superpower: calculus!</a:t>
            </a:r>
          </a:p>
        </p:txBody>
      </p:sp>
      <p:sp>
        <p:nvSpPr>
          <p:cNvPr id="7" name="Slide Number Placeholder 6">
            <a:extLst>
              <a:ext uri="{FF2B5EF4-FFF2-40B4-BE49-F238E27FC236}">
                <a16:creationId xmlns:a16="http://schemas.microsoft.com/office/drawing/2014/main" id="{38DCC833-7A21-4398-977F-F8C65EDCB720}"/>
              </a:ext>
            </a:extLst>
          </p:cNvPr>
          <p:cNvSpPr>
            <a:spLocks noGrp="1"/>
          </p:cNvSpPr>
          <p:nvPr>
            <p:ph type="sldNum" sz="quarter" idx="12"/>
          </p:nvPr>
        </p:nvSpPr>
        <p:spPr/>
        <p:txBody>
          <a:bodyPr/>
          <a:lstStyle/>
          <a:p>
            <a:fld id="{A90099C9-4CB8-9A40-B745-9AB270505907}" type="slidenum">
              <a:rPr lang="en-US" smtClean="0"/>
              <a:t>22</a:t>
            </a:fld>
            <a:endParaRPr lang="en-US"/>
          </a:p>
        </p:txBody>
      </p:sp>
    </p:spTree>
    <p:extLst>
      <p:ext uri="{BB962C8B-B14F-4D97-AF65-F5344CB8AC3E}">
        <p14:creationId xmlns:p14="http://schemas.microsoft.com/office/powerpoint/2010/main" val="57715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F18347-C7BB-4EBC-890E-49AC132AFDD3}"/>
              </a:ext>
            </a:extLst>
          </p:cNvPr>
          <p:cNvSpPr/>
          <p:nvPr/>
        </p:nvSpPr>
        <p:spPr>
          <a:xfrm>
            <a:off x="7682753" y="2761132"/>
            <a:ext cx="2447364" cy="1355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Fisheries stock assessment</a:t>
            </a:r>
          </a:p>
          <a:p>
            <a:pPr algn="ctr"/>
            <a:r>
              <a:rPr lang="en-US" dirty="0">
                <a:ln w="0"/>
                <a:solidFill>
                  <a:schemeClr val="tx1"/>
                </a:solidFill>
                <a:effectLst>
                  <a:outerShdw blurRad="38100" dist="19050" dir="2700000" algn="tl" rotWithShape="0">
                    <a:schemeClr val="dk1">
                      <a:alpha val="40000"/>
                    </a:schemeClr>
                  </a:outerShdw>
                </a:effectLst>
              </a:rPr>
              <a:t>[ADMB/Fortran]</a:t>
            </a:r>
            <a:endParaRPr lang="en-US" dirty="0">
              <a:ln w="0">
                <a:solidFill>
                  <a:schemeClr val="tx1"/>
                </a:solidFill>
              </a:ln>
            </a:endParaRPr>
          </a:p>
        </p:txBody>
      </p:sp>
      <p:sp>
        <p:nvSpPr>
          <p:cNvPr id="5" name="Rectangle 4">
            <a:extLst>
              <a:ext uri="{FF2B5EF4-FFF2-40B4-BE49-F238E27FC236}">
                <a16:creationId xmlns:a16="http://schemas.microsoft.com/office/drawing/2014/main" id="{04570497-C08C-47A7-B4B3-8D29F2BBE59E}"/>
              </a:ext>
            </a:extLst>
          </p:cNvPr>
          <p:cNvSpPr/>
          <p:nvPr/>
        </p:nvSpPr>
        <p:spPr>
          <a:xfrm>
            <a:off x="2451848" y="1075765"/>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and Generalized Linear Models</a:t>
            </a:r>
          </a:p>
          <a:p>
            <a:pPr algn="ctr"/>
            <a:r>
              <a:rPr lang="en-US" dirty="0">
                <a:ln w="0"/>
                <a:solidFill>
                  <a:schemeClr val="tx1"/>
                </a:solidFill>
                <a:effectLst>
                  <a:outerShdw blurRad="38100" dist="19050" dir="2700000" algn="tl" rotWithShape="0">
                    <a:schemeClr val="dk1">
                      <a:alpha val="40000"/>
                    </a:schemeClr>
                  </a:outerShdw>
                </a:effectLst>
              </a:rPr>
              <a:t>[R]</a:t>
            </a:r>
            <a:endParaRPr lang="en-US" dirty="0">
              <a:ln w="0">
                <a:solidFill>
                  <a:schemeClr val="tx1"/>
                </a:solidFill>
              </a:ln>
            </a:endParaRPr>
          </a:p>
        </p:txBody>
      </p:sp>
      <p:sp>
        <p:nvSpPr>
          <p:cNvPr id="6" name="Rectangle 5">
            <a:extLst>
              <a:ext uri="{FF2B5EF4-FFF2-40B4-BE49-F238E27FC236}">
                <a16:creationId xmlns:a16="http://schemas.microsoft.com/office/drawing/2014/main" id="{9AEA6C91-C257-4C8C-930C-7984D3C1F991}"/>
              </a:ext>
            </a:extLst>
          </p:cNvPr>
          <p:cNvSpPr/>
          <p:nvPr/>
        </p:nvSpPr>
        <p:spPr>
          <a:xfrm>
            <a:off x="2750887" y="4477872"/>
            <a:ext cx="1748118" cy="1304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Geospatial / Spatiotemporal</a:t>
            </a:r>
          </a:p>
          <a:p>
            <a:pPr algn="ctr"/>
            <a:r>
              <a:rPr lang="en-US" dirty="0">
                <a:ln w="0"/>
                <a:solidFill>
                  <a:schemeClr val="tx1"/>
                </a:solidFill>
                <a:effectLst>
                  <a:outerShdw blurRad="38100" dist="19050" dir="2700000" algn="tl" rotWithShape="0">
                    <a:schemeClr val="dk1">
                      <a:alpha val="40000"/>
                    </a:schemeClr>
                  </a:outerShdw>
                </a:effectLst>
              </a:rPr>
              <a:t>Models</a:t>
            </a:r>
          </a:p>
          <a:p>
            <a:pPr algn="ctr"/>
            <a:r>
              <a:rPr lang="en-US" dirty="0">
                <a:ln w="0"/>
                <a:solidFill>
                  <a:schemeClr val="tx1"/>
                </a:solidFill>
                <a:effectLst>
                  <a:outerShdw blurRad="38100" dist="19050" dir="2700000" algn="tl" rotWithShape="0">
                    <a:schemeClr val="dk1">
                      <a:alpha val="40000"/>
                    </a:schemeClr>
                  </a:outerShdw>
                </a:effectLst>
              </a:rPr>
              <a:t>[ArcGIS/INLA]</a:t>
            </a:r>
            <a:endParaRPr lang="en-US" dirty="0">
              <a:ln w="0">
                <a:solidFill>
                  <a:schemeClr val="tx1"/>
                </a:solidFill>
              </a:ln>
            </a:endParaRPr>
          </a:p>
        </p:txBody>
      </p:sp>
      <p:sp>
        <p:nvSpPr>
          <p:cNvPr id="7" name="Rectangle 6">
            <a:extLst>
              <a:ext uri="{FF2B5EF4-FFF2-40B4-BE49-F238E27FC236}">
                <a16:creationId xmlns:a16="http://schemas.microsoft.com/office/drawing/2014/main" id="{0D35D598-3880-47F7-8495-CA853866DAE1}"/>
              </a:ext>
            </a:extLst>
          </p:cNvPr>
          <p:cNvSpPr/>
          <p:nvPr/>
        </p:nvSpPr>
        <p:spPr>
          <a:xfrm>
            <a:off x="7857563" y="905434"/>
            <a:ext cx="2272555" cy="11564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Generalized Additive Models</a:t>
            </a:r>
          </a:p>
          <a:p>
            <a:pPr algn="ctr"/>
            <a:r>
              <a:rPr lang="en-US" dirty="0">
                <a:ln w="0"/>
                <a:solidFill>
                  <a:schemeClr val="tx1"/>
                </a:solidFill>
                <a:effectLst>
                  <a:outerShdw blurRad="38100" dist="19050" dir="2700000" algn="tl" rotWithShape="0">
                    <a:schemeClr val="dk1">
                      <a:alpha val="40000"/>
                    </a:schemeClr>
                  </a:outerShdw>
                </a:effectLst>
              </a:rPr>
              <a:t>[R </a:t>
            </a:r>
            <a:r>
              <a:rPr lang="en-US" dirty="0" err="1">
                <a:ln w="0"/>
                <a:solidFill>
                  <a:schemeClr val="tx1"/>
                </a:solidFill>
                <a:effectLst>
                  <a:outerShdw blurRad="38100" dist="19050" dir="2700000" algn="tl" rotWithShape="0">
                    <a:schemeClr val="dk1">
                      <a:alpha val="40000"/>
                    </a:schemeClr>
                  </a:outerShdw>
                </a:effectLst>
              </a:rPr>
              <a:t>mgcv</a:t>
            </a:r>
            <a:r>
              <a:rPr lang="en-US" dirty="0">
                <a:ln w="0"/>
                <a:solidFill>
                  <a:schemeClr val="tx1"/>
                </a:solidFill>
                <a:effectLst>
                  <a:outerShdw blurRad="38100" dist="19050" dir="2700000" algn="tl" rotWithShape="0">
                    <a:schemeClr val="dk1">
                      <a:alpha val="40000"/>
                    </a:schemeClr>
                  </a:outerShdw>
                </a:effectLst>
              </a:rPr>
              <a:t>/gam/</a:t>
            </a:r>
            <a:r>
              <a:rPr lang="en-US" dirty="0" err="1">
                <a:ln w="0"/>
                <a:solidFill>
                  <a:schemeClr val="tx1"/>
                </a:solidFill>
                <a:effectLst>
                  <a:outerShdw blurRad="38100" dist="19050" dir="2700000" algn="tl" rotWithShape="0">
                    <a:schemeClr val="dk1">
                      <a:alpha val="40000"/>
                    </a:schemeClr>
                  </a:outerShdw>
                </a:effectLst>
              </a:rPr>
              <a:t>gamlss</a:t>
            </a:r>
            <a:r>
              <a:rPr lang="en-US" dirty="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ln>
            </a:endParaRPr>
          </a:p>
        </p:txBody>
      </p:sp>
      <p:sp>
        <p:nvSpPr>
          <p:cNvPr id="8" name="Rectangle 7">
            <a:extLst>
              <a:ext uri="{FF2B5EF4-FFF2-40B4-BE49-F238E27FC236}">
                <a16:creationId xmlns:a16="http://schemas.microsoft.com/office/drawing/2014/main" id="{9CEFAB13-D701-4E18-A185-A9EBD6F798EA}"/>
              </a:ext>
            </a:extLst>
          </p:cNvPr>
          <p:cNvSpPr/>
          <p:nvPr/>
        </p:nvSpPr>
        <p:spPr>
          <a:xfrm>
            <a:off x="5280212" y="4913781"/>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Mark-recapture</a:t>
            </a:r>
          </a:p>
          <a:p>
            <a:pPr algn="ctr"/>
            <a:r>
              <a:rPr lang="en-US" dirty="0">
                <a:ln w="0"/>
                <a:solidFill>
                  <a:schemeClr val="tx1"/>
                </a:solidFill>
                <a:effectLst>
                  <a:outerShdw blurRad="38100" dist="19050" dir="2700000" algn="tl" rotWithShape="0">
                    <a:schemeClr val="dk1">
                      <a:alpha val="40000"/>
                    </a:schemeClr>
                  </a:outerShdw>
                </a:effectLst>
              </a:rPr>
              <a:t>[JAGS/MARK]</a:t>
            </a:r>
            <a:endParaRPr lang="en-US" dirty="0">
              <a:ln w="0">
                <a:solidFill>
                  <a:schemeClr val="tx1"/>
                </a:solidFill>
              </a:ln>
            </a:endParaRPr>
          </a:p>
        </p:txBody>
      </p:sp>
      <p:sp>
        <p:nvSpPr>
          <p:cNvPr id="9" name="Rectangle 8">
            <a:extLst>
              <a:ext uri="{FF2B5EF4-FFF2-40B4-BE49-F238E27FC236}">
                <a16:creationId xmlns:a16="http://schemas.microsoft.com/office/drawing/2014/main" id="{629B9A53-143C-4C55-A9A8-63A14E9FE145}"/>
              </a:ext>
            </a:extLst>
          </p:cNvPr>
          <p:cNvSpPr/>
          <p:nvPr/>
        </p:nvSpPr>
        <p:spPr>
          <a:xfrm>
            <a:off x="7507371" y="4913782"/>
            <a:ext cx="2074623"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Generic Bayesian</a:t>
            </a:r>
          </a:p>
          <a:p>
            <a:pPr algn="ctr"/>
            <a:r>
              <a:rPr lang="en-US" dirty="0">
                <a:ln w="0"/>
                <a:solidFill>
                  <a:schemeClr val="tx1"/>
                </a:solidFill>
                <a:effectLst>
                  <a:outerShdw blurRad="38100" dist="19050" dir="2700000" algn="tl" rotWithShape="0">
                    <a:schemeClr val="dk1">
                      <a:alpha val="40000"/>
                    </a:schemeClr>
                  </a:outerShdw>
                </a:effectLst>
              </a:rPr>
              <a:t>[JAGS/Stan]</a:t>
            </a:r>
            <a:endParaRPr lang="en-US" dirty="0">
              <a:ln w="0">
                <a:solidFill>
                  <a:schemeClr val="tx1"/>
                </a:solidFill>
              </a:ln>
            </a:endParaRPr>
          </a:p>
        </p:txBody>
      </p:sp>
      <p:sp>
        <p:nvSpPr>
          <p:cNvPr id="10" name="Rectangle 9">
            <a:extLst>
              <a:ext uri="{FF2B5EF4-FFF2-40B4-BE49-F238E27FC236}">
                <a16:creationId xmlns:a16="http://schemas.microsoft.com/office/drawing/2014/main" id="{E49EA76E-CE20-4162-91C4-6C3FC0E07693}"/>
              </a:ext>
            </a:extLst>
          </p:cNvPr>
          <p:cNvSpPr/>
          <p:nvPr/>
        </p:nvSpPr>
        <p:spPr>
          <a:xfrm>
            <a:off x="1873624" y="385482"/>
            <a:ext cx="8489576" cy="6275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TMB</a:t>
            </a:r>
            <a:endParaRPr lang="en-US" dirty="0">
              <a:ln w="0">
                <a:solidFill>
                  <a:schemeClr val="tx1"/>
                </a:solidFill>
              </a:ln>
            </a:endParaRPr>
          </a:p>
        </p:txBody>
      </p:sp>
      <p:sp>
        <p:nvSpPr>
          <p:cNvPr id="11" name="Rectangle 10">
            <a:extLst>
              <a:ext uri="{FF2B5EF4-FFF2-40B4-BE49-F238E27FC236}">
                <a16:creationId xmlns:a16="http://schemas.microsoft.com/office/drawing/2014/main" id="{09650494-196A-40BE-8E97-AB4AFBE15718}"/>
              </a:ext>
            </a:extLst>
          </p:cNvPr>
          <p:cNvSpPr/>
          <p:nvPr/>
        </p:nvSpPr>
        <p:spPr>
          <a:xfrm>
            <a:off x="5154705" y="609601"/>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Hierarchical Models</a:t>
            </a:r>
          </a:p>
          <a:p>
            <a:pPr algn="ctr"/>
            <a:r>
              <a:rPr lang="en-US" dirty="0">
                <a:ln w="0"/>
                <a:solidFill>
                  <a:schemeClr val="tx1"/>
                </a:solidFill>
                <a:effectLst>
                  <a:outerShdw blurRad="38100" dist="19050" dir="2700000" algn="tl" rotWithShape="0">
                    <a:schemeClr val="dk1">
                      <a:alpha val="40000"/>
                    </a:schemeClr>
                  </a:outerShdw>
                </a:effectLst>
              </a:rPr>
              <a:t>[R + lme4]</a:t>
            </a:r>
            <a:endParaRPr lang="en-US" dirty="0">
              <a:ln w="0">
                <a:solidFill>
                  <a:schemeClr val="tx1"/>
                </a:solidFill>
              </a:ln>
            </a:endParaRPr>
          </a:p>
        </p:txBody>
      </p:sp>
      <p:sp>
        <p:nvSpPr>
          <p:cNvPr id="12" name="Rectangle 11">
            <a:extLst>
              <a:ext uri="{FF2B5EF4-FFF2-40B4-BE49-F238E27FC236}">
                <a16:creationId xmlns:a16="http://schemas.microsoft.com/office/drawing/2014/main" id="{5E9E3646-56B3-40A3-95B5-9CC5EDA5C6C3}"/>
              </a:ext>
            </a:extLst>
          </p:cNvPr>
          <p:cNvSpPr/>
          <p:nvPr/>
        </p:nvSpPr>
        <p:spPr>
          <a:xfrm>
            <a:off x="2510259" y="2772336"/>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Timeseries</a:t>
            </a:r>
          </a:p>
          <a:p>
            <a:pPr algn="ctr"/>
            <a:r>
              <a:rPr lang="en-US" dirty="0">
                <a:ln w="0"/>
                <a:solidFill>
                  <a:schemeClr val="tx1"/>
                </a:solidFill>
                <a:effectLst>
                  <a:outerShdw blurRad="38100" dist="19050" dir="2700000" algn="tl" rotWithShape="0">
                    <a:schemeClr val="dk1">
                      <a:alpha val="40000"/>
                    </a:schemeClr>
                  </a:outerShdw>
                </a:effectLst>
              </a:rPr>
              <a:t>[R + ??]</a:t>
            </a:r>
            <a:endParaRPr lang="en-US" dirty="0">
              <a:ln w="0">
                <a:solidFill>
                  <a:schemeClr val="tx1"/>
                </a:solidFill>
              </a:ln>
            </a:endParaRPr>
          </a:p>
        </p:txBody>
      </p:sp>
      <p:sp>
        <p:nvSpPr>
          <p:cNvPr id="2" name="Slide Number Placeholder 1">
            <a:extLst>
              <a:ext uri="{FF2B5EF4-FFF2-40B4-BE49-F238E27FC236}">
                <a16:creationId xmlns:a16="http://schemas.microsoft.com/office/drawing/2014/main" id="{07212107-FD01-40C4-9781-A4E819DABB0B}"/>
              </a:ext>
            </a:extLst>
          </p:cNvPr>
          <p:cNvSpPr>
            <a:spLocks noGrp="1"/>
          </p:cNvSpPr>
          <p:nvPr>
            <p:ph type="sldNum" sz="quarter" idx="12"/>
          </p:nvPr>
        </p:nvSpPr>
        <p:spPr>
          <a:xfrm>
            <a:off x="10558300" y="6423914"/>
            <a:ext cx="1052510" cy="365125"/>
          </a:xfrm>
        </p:spPr>
        <p:txBody>
          <a:bodyPr/>
          <a:lstStyle/>
          <a:p>
            <a:fld id="{A90099C9-4CB8-9A40-B745-9AB270505907}" type="slidenum">
              <a:rPr lang="en-US" smtClean="0"/>
              <a:t>23</a:t>
            </a:fld>
            <a:endParaRPr lang="en-US"/>
          </a:p>
        </p:txBody>
      </p:sp>
    </p:spTree>
    <p:extLst>
      <p:ext uri="{BB962C8B-B14F-4D97-AF65-F5344CB8AC3E}">
        <p14:creationId xmlns:p14="http://schemas.microsoft.com/office/powerpoint/2010/main" val="148384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details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Algorithm approaches minimum but may never achieve it</a:t>
            </a:r>
          </a:p>
          <a:p>
            <a:r>
              <a:rPr lang="en-US" dirty="0"/>
              <a:t>Thus, “</a:t>
            </a:r>
            <a:r>
              <a:rPr lang="en-US" b="1" dirty="0"/>
              <a:t>convergence</a:t>
            </a:r>
            <a:r>
              <a:rPr lang="en-US" dirty="0"/>
              <a:t>” = sufficiently close to global minimum</a:t>
            </a:r>
          </a:p>
          <a:p>
            <a:r>
              <a:rPr lang="en-US" dirty="0"/>
              <a:t>Typically when maximum gradient is &lt;0.0001</a:t>
            </a:r>
          </a:p>
          <a:p>
            <a:r>
              <a:rPr lang="en-US" dirty="0"/>
              <a:t>Warning: Can get “stuck” in local minima (bad!)</a:t>
            </a:r>
          </a:p>
          <a:p>
            <a:r>
              <a:rPr lang="en-US" dirty="0"/>
              <a:t>Test: multiple initializations arrive at same MLE</a:t>
            </a:r>
          </a:p>
          <a:p>
            <a:r>
              <a:rPr lang="en-US" u="sng" dirty="0"/>
              <a:t>You are responsible for assuring convergence!</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755EF4A-EE1C-400F-8DCB-065EB4CBCE1C}"/>
              </a:ext>
            </a:extLst>
          </p:cNvPr>
          <p:cNvSpPr>
            <a:spLocks noGrp="1"/>
          </p:cNvSpPr>
          <p:nvPr>
            <p:ph type="sldNum" sz="quarter" idx="12"/>
          </p:nvPr>
        </p:nvSpPr>
        <p:spPr/>
        <p:txBody>
          <a:bodyPr/>
          <a:lstStyle/>
          <a:p>
            <a:fld id="{A90099C9-4CB8-9A40-B745-9AB270505907}" type="slidenum">
              <a:rPr lang="en-US" smtClean="0"/>
              <a:t>24</a:t>
            </a:fld>
            <a:endParaRPr lang="en-US"/>
          </a:p>
        </p:txBody>
      </p:sp>
    </p:spTree>
    <p:extLst>
      <p:ext uri="{BB962C8B-B14F-4D97-AF65-F5344CB8AC3E}">
        <p14:creationId xmlns:p14="http://schemas.microsoft.com/office/powerpoint/2010/main" val="11342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97D2-66C8-404D-8665-0DF135418161}"/>
              </a:ext>
            </a:extLst>
          </p:cNvPr>
          <p:cNvSpPr>
            <a:spLocks noGrp="1"/>
          </p:cNvSpPr>
          <p:nvPr>
            <p:ph type="title"/>
          </p:nvPr>
        </p:nvSpPr>
        <p:spPr/>
        <p:txBody>
          <a:bodyPr/>
          <a:lstStyle/>
          <a:p>
            <a:r>
              <a:rPr lang="en-US" dirty="0"/>
              <a:t>Optimizers in R</a:t>
            </a:r>
          </a:p>
        </p:txBody>
      </p:sp>
      <p:sp>
        <p:nvSpPr>
          <p:cNvPr id="3" name="Content Placeholder 2">
            <a:extLst>
              <a:ext uri="{FF2B5EF4-FFF2-40B4-BE49-F238E27FC236}">
                <a16:creationId xmlns:a16="http://schemas.microsoft.com/office/drawing/2014/main" id="{D5056ACD-427A-4189-B3CB-53C097C85E0F}"/>
              </a:ext>
            </a:extLst>
          </p:cNvPr>
          <p:cNvSpPr>
            <a:spLocks noGrp="1"/>
          </p:cNvSpPr>
          <p:nvPr>
            <p:ph idx="1"/>
          </p:nvPr>
        </p:nvSpPr>
        <p:spPr/>
        <p:txBody>
          <a:bodyPr/>
          <a:lstStyle/>
          <a:p>
            <a:r>
              <a:rPr lang="en-US" dirty="0"/>
              <a:t>R offers </a:t>
            </a:r>
            <a:r>
              <a:rPr lang="en-US" b="1" dirty="0"/>
              <a:t>many</a:t>
            </a:r>
            <a:r>
              <a:rPr lang="en-US" dirty="0"/>
              <a:t> numerical optimizers with different advantages/disadvantages</a:t>
            </a:r>
          </a:p>
          <a:p>
            <a:r>
              <a:rPr lang="en-US" dirty="0"/>
              <a:t>We will use </a:t>
            </a:r>
            <a:r>
              <a:rPr lang="en-US" dirty="0" err="1">
                <a:latin typeface="Courier New" panose="02070309020205020404" pitchFamily="49" charset="0"/>
                <a:cs typeface="Courier New" panose="02070309020205020404" pitchFamily="49" charset="0"/>
              </a:rPr>
              <a:t>nlminb</a:t>
            </a:r>
            <a:r>
              <a:rPr lang="en-US" dirty="0"/>
              <a:t> but can also use </a:t>
            </a:r>
            <a:r>
              <a:rPr lang="en-US" dirty="0" err="1">
                <a:latin typeface="Courier New" panose="02070309020205020404" pitchFamily="49" charset="0"/>
                <a:cs typeface="Courier New" panose="02070309020205020404" pitchFamily="49" charset="0"/>
              </a:rPr>
              <a:t>optim</a:t>
            </a:r>
            <a:endParaRPr lang="en-US" dirty="0">
              <a:latin typeface="Courier New" panose="02070309020205020404" pitchFamily="49" charset="0"/>
              <a:cs typeface="Courier New" panose="02070309020205020404" pitchFamily="49" charset="0"/>
            </a:endParaRPr>
          </a:p>
          <a:p>
            <a:r>
              <a:rPr lang="en-US" dirty="0"/>
              <a:t>Allows use of box constraints (more later)</a:t>
            </a:r>
          </a:p>
          <a:p>
            <a:r>
              <a:rPr lang="en-US" dirty="0"/>
              <a:t>We pass it a NLL function, it gives us the parameters that minimize it</a:t>
            </a:r>
          </a:p>
          <a:p>
            <a:r>
              <a:rPr lang="en-US" dirty="0"/>
              <a:t>Reminder: accurate gradients really improve optimizer performance</a:t>
            </a:r>
          </a:p>
        </p:txBody>
      </p:sp>
      <p:sp>
        <p:nvSpPr>
          <p:cNvPr id="4" name="Slide Number Placeholder 3">
            <a:extLst>
              <a:ext uri="{FF2B5EF4-FFF2-40B4-BE49-F238E27FC236}">
                <a16:creationId xmlns:a16="http://schemas.microsoft.com/office/drawing/2014/main" id="{957B730D-CC40-431E-8C8E-D2D52D730BC9}"/>
              </a:ext>
            </a:extLst>
          </p:cNvPr>
          <p:cNvSpPr>
            <a:spLocks noGrp="1"/>
          </p:cNvSpPr>
          <p:nvPr>
            <p:ph type="sldNum" sz="quarter" idx="12"/>
          </p:nvPr>
        </p:nvSpPr>
        <p:spPr/>
        <p:txBody>
          <a:bodyPr/>
          <a:lstStyle/>
          <a:p>
            <a:fld id="{A90099C9-4CB8-9A40-B745-9AB270505907}" type="slidenum">
              <a:rPr lang="en-US" smtClean="0"/>
              <a:t>25</a:t>
            </a:fld>
            <a:endParaRPr lang="en-US"/>
          </a:p>
        </p:txBody>
      </p:sp>
    </p:spTree>
    <p:extLst>
      <p:ext uri="{BB962C8B-B14F-4D97-AF65-F5344CB8AC3E}">
        <p14:creationId xmlns:p14="http://schemas.microsoft.com/office/powerpoint/2010/main" val="149361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F711-9330-4A21-9D4E-A9A7A434079B}"/>
              </a:ext>
            </a:extLst>
          </p:cNvPr>
          <p:cNvSpPr>
            <a:spLocks noGrp="1"/>
          </p:cNvSpPr>
          <p:nvPr>
            <p:ph type="title"/>
          </p:nvPr>
        </p:nvSpPr>
        <p:spPr/>
        <p:txBody>
          <a:bodyPr/>
          <a:lstStyle/>
          <a:p>
            <a:r>
              <a:rPr lang="en-US" dirty="0"/>
              <a:t>Example: Linear model</a:t>
            </a:r>
          </a:p>
        </p:txBody>
      </p:sp>
      <p:sp>
        <p:nvSpPr>
          <p:cNvPr id="3" name="Content Placeholder 2">
            <a:extLst>
              <a:ext uri="{FF2B5EF4-FFF2-40B4-BE49-F238E27FC236}">
                <a16:creationId xmlns:a16="http://schemas.microsoft.com/office/drawing/2014/main" id="{05D8B7A3-5950-43FE-89D1-76E7DC535252}"/>
              </a:ext>
            </a:extLst>
          </p:cNvPr>
          <p:cNvSpPr>
            <a:spLocks noGrp="1"/>
          </p:cNvSpPr>
          <p:nvPr>
            <p:ph idx="1"/>
          </p:nvPr>
        </p:nvSpPr>
        <p:spPr/>
        <p:txBody>
          <a:bodyPr/>
          <a:lstStyle/>
          <a:p>
            <a:r>
              <a:rPr lang="en-US" dirty="0"/>
              <a:t>We will use a simple linear model to demonstrate optimization</a:t>
            </a:r>
          </a:p>
          <a:p>
            <a:r>
              <a:rPr lang="en-US" dirty="0"/>
              <a:t>We will fit the model three ways:</a:t>
            </a:r>
          </a:p>
          <a:p>
            <a:pPr marL="914400" lvl="1" indent="-457200">
              <a:buFont typeface="+mj-lt"/>
              <a:buAutoNum type="arabicPeriod"/>
            </a:pPr>
            <a:r>
              <a:rPr lang="en-US" dirty="0"/>
              <a:t>Using the </a:t>
            </a:r>
            <a:r>
              <a:rPr lang="en-US" dirty="0" err="1">
                <a:latin typeface="Courier New" panose="02070309020205020404" pitchFamily="49" charset="0"/>
                <a:cs typeface="Courier New" panose="02070309020205020404" pitchFamily="49" charset="0"/>
              </a:rPr>
              <a:t>lm</a:t>
            </a:r>
            <a:r>
              <a:rPr lang="en-US" dirty="0"/>
              <a:t> function in R</a:t>
            </a:r>
          </a:p>
          <a:p>
            <a:pPr marL="914400" lvl="1" indent="-457200">
              <a:buFont typeface="+mj-lt"/>
              <a:buAutoNum type="arabicPeriod"/>
            </a:pPr>
            <a:r>
              <a:rPr lang="en-US" dirty="0"/>
              <a:t>Using R optimizer with R NLL</a:t>
            </a:r>
          </a:p>
          <a:p>
            <a:pPr marL="914400" lvl="1" indent="-457200">
              <a:buFont typeface="+mj-lt"/>
              <a:buAutoNum type="arabicPeriod"/>
            </a:pPr>
            <a:r>
              <a:rPr lang="en-US" dirty="0"/>
              <a:t>Using R optimizer with TMB NLL</a:t>
            </a:r>
          </a:p>
          <a:p>
            <a:r>
              <a:rPr lang="en-US" dirty="0"/>
              <a:t>The goal is to introduce some key concepts and get practice with TMB</a:t>
            </a:r>
          </a:p>
        </p:txBody>
      </p:sp>
      <p:sp>
        <p:nvSpPr>
          <p:cNvPr id="4" name="Slide Number Placeholder 3">
            <a:extLst>
              <a:ext uri="{FF2B5EF4-FFF2-40B4-BE49-F238E27FC236}">
                <a16:creationId xmlns:a16="http://schemas.microsoft.com/office/drawing/2014/main" id="{4382B8CC-B313-48C0-9881-B68A1D4A4917}"/>
              </a:ext>
            </a:extLst>
          </p:cNvPr>
          <p:cNvSpPr>
            <a:spLocks noGrp="1"/>
          </p:cNvSpPr>
          <p:nvPr>
            <p:ph type="sldNum" sz="quarter" idx="12"/>
          </p:nvPr>
        </p:nvSpPr>
        <p:spPr/>
        <p:txBody>
          <a:bodyPr/>
          <a:lstStyle/>
          <a:p>
            <a:fld id="{A90099C9-4CB8-9A40-B745-9AB270505907}" type="slidenum">
              <a:rPr lang="en-US" smtClean="0"/>
              <a:t>26</a:t>
            </a:fld>
            <a:endParaRPr lang="en-US"/>
          </a:p>
        </p:txBody>
      </p:sp>
    </p:spTree>
    <p:extLst>
      <p:ext uri="{BB962C8B-B14F-4D97-AF65-F5344CB8AC3E}">
        <p14:creationId xmlns:p14="http://schemas.microsoft.com/office/powerpoint/2010/main" val="85391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C2B2-CBDB-416D-9629-21899E1D4A4B}"/>
              </a:ext>
            </a:extLst>
          </p:cNvPr>
          <p:cNvSpPr>
            <a:spLocks noGrp="1"/>
          </p:cNvSpPr>
          <p:nvPr>
            <p:ph type="title"/>
          </p:nvPr>
        </p:nvSpPr>
        <p:spPr/>
        <p:txBody>
          <a:bodyPr/>
          <a:lstStyle/>
          <a:p>
            <a:r>
              <a:rPr lang="en-US" dirty="0"/>
              <a:t>Linear model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16CAC-6551-4D2B-A8FB-5356487EAC37}"/>
                  </a:ext>
                </a:extLst>
              </p:cNvPr>
              <p:cNvSpPr>
                <a:spLocks noGrp="1"/>
              </p:cNvSpPr>
              <p:nvPr>
                <p:ph idx="1"/>
              </p:nvPr>
            </p:nvSpPr>
            <p:spPr/>
            <p:txBody>
              <a:bodyPr/>
              <a:lstStyle/>
              <a:p>
                <a:pPr marL="0" indent="0">
                  <a:buNone/>
                </a:pPr>
                <a:r>
                  <a:rPr lang="es-ES" sz="1800" dirty="0">
                    <a:latin typeface="Courier New" panose="02070309020205020404" pitchFamily="49" charset="0"/>
                  </a:rPr>
                  <a:t>x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1.87, 1.96, 1.39, 2.24, 2.33, 2.24, 2.67, 2.47, </a:t>
                </a:r>
              </a:p>
              <a:p>
                <a:pPr marL="0" indent="0">
                  <a:buNone/>
                </a:pPr>
                <a:r>
                  <a:rPr lang="es-ES" sz="1800" dirty="0">
                    <a:latin typeface="Courier New" panose="02070309020205020404" pitchFamily="49" charset="0"/>
                  </a:rPr>
                  <a:t>       1.35, 2.00</a:t>
                </a:r>
                <a:r>
                  <a:rPr lang="es-ES" sz="1800" b="1" dirty="0">
                    <a:latin typeface="Courier New" panose="02070309020205020404" pitchFamily="49" charset="0"/>
                  </a:rPr>
                  <a:t>)</a:t>
                </a:r>
                <a:r>
                  <a:rPr lang="es-ES" sz="1800" dirty="0">
                    <a:latin typeface="Courier New" panose="02070309020205020404" pitchFamily="49" charset="0"/>
                  </a:rPr>
                  <a:t> </a:t>
                </a:r>
              </a:p>
              <a:p>
                <a:pPr marL="0" indent="0">
                  <a:buNone/>
                </a:pPr>
                <a:r>
                  <a:rPr lang="es-ES" sz="1800" dirty="0">
                    <a:latin typeface="Courier New" panose="02070309020205020404" pitchFamily="49" charset="0"/>
                  </a:rPr>
                  <a:t>y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2.47, 2.42, 2.2, 2.72, 2.65, 2.5, 2.85, 2.77,  </a:t>
                </a:r>
              </a:p>
              <a:p>
                <a:pPr marL="0" indent="0">
                  <a:buNone/>
                </a:pPr>
                <a:r>
                  <a:rPr lang="es-ES" sz="1800" dirty="0">
                    <a:latin typeface="Courier New" panose="02070309020205020404" pitchFamily="49" charset="0"/>
                  </a:rPr>
                  <a:t>       2.28, 2.45</a:t>
                </a:r>
                <a:r>
                  <a:rPr lang="es-ES" sz="1800" b="1" dirty="0">
                    <a:latin typeface="Courier New" panose="02070309020205020404" pitchFamily="49" charset="0"/>
                  </a:rPr>
                  <a:t>)</a:t>
                </a:r>
                <a:r>
                  <a:rPr lang="es-ES" sz="1800" dirty="0">
                    <a:latin typeface="Courier New" panose="02070309020205020404" pitchFamily="49" charset="0"/>
                  </a:rPr>
                  <a:t> </a:t>
                </a:r>
              </a:p>
              <a:p>
                <a:r>
                  <a:rPr lang="en-US" dirty="0"/>
                  <a:t>We assume 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4A16CAC-6551-4D2B-A8FB-5356487EAC37}"/>
                  </a:ext>
                </a:extLst>
              </p:cNvPr>
              <p:cNvSpPr>
                <a:spLocks noGrp="1" noRot="1" noChangeAspect="1" noMove="1" noResize="1" noEditPoints="1" noAdjustHandles="1" noChangeArrowheads="1" noChangeShapeType="1" noTextEdit="1"/>
              </p:cNvSpPr>
              <p:nvPr>
                <p:ph idx="1"/>
              </p:nvPr>
            </p:nvSpPr>
            <p:spPr>
              <a:blipFill>
                <a:blip r:embed="rId2"/>
                <a:stretch>
                  <a:fillRect l="-1391" t="-11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98048BC-9B5A-4B07-94A0-B9237B126A67}"/>
              </a:ext>
            </a:extLst>
          </p:cNvPr>
          <p:cNvPicPr>
            <a:picLocks noChangeAspect="1"/>
          </p:cNvPicPr>
          <p:nvPr/>
        </p:nvPicPr>
        <p:blipFill rotWithShape="1">
          <a:blip r:embed="rId3"/>
          <a:srcRect l="8239" t="21385" r="6885" b="15333"/>
          <a:stretch/>
        </p:blipFill>
        <p:spPr>
          <a:xfrm>
            <a:off x="5470946" y="3632075"/>
            <a:ext cx="4568404" cy="2498851"/>
          </a:xfrm>
          <a:prstGeom prst="rect">
            <a:avLst/>
          </a:prstGeom>
        </p:spPr>
      </p:pic>
      <p:sp>
        <p:nvSpPr>
          <p:cNvPr id="5" name="TextBox 4">
            <a:extLst>
              <a:ext uri="{FF2B5EF4-FFF2-40B4-BE49-F238E27FC236}">
                <a16:creationId xmlns:a16="http://schemas.microsoft.com/office/drawing/2014/main" id="{39562FAB-9E8D-4159-A60F-ADFE95F102A3}"/>
              </a:ext>
            </a:extLst>
          </p:cNvPr>
          <p:cNvSpPr txBox="1"/>
          <p:nvPr/>
        </p:nvSpPr>
        <p:spPr>
          <a:xfrm>
            <a:off x="2388109" y="4363590"/>
            <a:ext cx="3552825" cy="584775"/>
          </a:xfrm>
          <a:prstGeom prst="rect">
            <a:avLst/>
          </a:prstGeom>
          <a:noFill/>
        </p:spPr>
        <p:txBody>
          <a:bodyPr wrap="square" rtlCol="0">
            <a:spAutoFit/>
          </a:bodyPr>
          <a:lstStyle/>
          <a:p>
            <a:r>
              <a:rPr lang="en-US" sz="3200" dirty="0" err="1">
                <a:latin typeface="Courier New" panose="02070309020205020404" pitchFamily="49" charset="0"/>
                <a:cs typeface="Courier New" panose="02070309020205020404" pitchFamily="49" charset="0"/>
              </a:rPr>
              <a:t>lm</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y~x</a:t>
            </a:r>
            <a:r>
              <a:rPr lang="en-US" sz="3200" dirty="0">
                <a:latin typeface="Courier New" panose="02070309020205020404" pitchFamily="49" charset="0"/>
                <a:cs typeface="Courier New" panose="02070309020205020404" pitchFamily="49" charset="0"/>
              </a:rPr>
              <a:t>)</a:t>
            </a:r>
          </a:p>
        </p:txBody>
      </p:sp>
      <p:sp>
        <p:nvSpPr>
          <p:cNvPr id="6" name="Slide Number Placeholder 5">
            <a:extLst>
              <a:ext uri="{FF2B5EF4-FFF2-40B4-BE49-F238E27FC236}">
                <a16:creationId xmlns:a16="http://schemas.microsoft.com/office/drawing/2014/main" id="{6601BA21-5908-4D63-90EB-8446CFF18921}"/>
              </a:ext>
            </a:extLst>
          </p:cNvPr>
          <p:cNvSpPr>
            <a:spLocks noGrp="1"/>
          </p:cNvSpPr>
          <p:nvPr>
            <p:ph type="sldNum" sz="quarter" idx="12"/>
          </p:nvPr>
        </p:nvSpPr>
        <p:spPr/>
        <p:txBody>
          <a:bodyPr/>
          <a:lstStyle/>
          <a:p>
            <a:fld id="{A90099C9-4CB8-9A40-B745-9AB270505907}" type="slidenum">
              <a:rPr lang="en-US" smtClean="0"/>
              <a:t>27</a:t>
            </a:fld>
            <a:endParaRPr lang="en-US"/>
          </a:p>
        </p:txBody>
      </p:sp>
    </p:spTree>
    <p:extLst>
      <p:ext uri="{BB962C8B-B14F-4D97-AF65-F5344CB8AC3E}">
        <p14:creationId xmlns:p14="http://schemas.microsoft.com/office/powerpoint/2010/main" val="231259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a:xfrm>
            <a:off x="581192" y="239664"/>
            <a:ext cx="11029616" cy="1188720"/>
          </a:xfrm>
        </p:spPr>
        <p:txBody>
          <a:bodyPr/>
          <a:lstStyle/>
          <a:p>
            <a:r>
              <a:rPr lang="en-US" dirty="0"/>
              <a:t>Linear model 2: by hand</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352800" cy="4351338"/>
          </a:xfrm>
        </p:spPr>
        <p:txBody>
          <a:bodyPr>
            <a:normAutofit/>
          </a:bodyPr>
          <a:lstStyle/>
          <a:p>
            <a:r>
              <a:rPr lang="en-US" dirty="0"/>
              <a:t>R function that </a:t>
            </a:r>
          </a:p>
          <a:p>
            <a:pPr lvl="1"/>
            <a:r>
              <a:rPr lang="en-US" dirty="0"/>
              <a:t>Inputs parameters</a:t>
            </a:r>
          </a:p>
          <a:p>
            <a:pPr lvl="1"/>
            <a:r>
              <a:rPr lang="en-US" dirty="0"/>
              <a:t>Returns NLL</a:t>
            </a:r>
          </a:p>
          <a:p>
            <a:r>
              <a:rPr lang="en-US" dirty="0"/>
              <a:t>Need to explicitly model variance term</a:t>
            </a:r>
          </a:p>
          <a:p>
            <a:r>
              <a:rPr lang="en-US" dirty="0"/>
              <a:t>Note the use of </a:t>
            </a:r>
            <a:r>
              <a:rPr lang="en-US" dirty="0" err="1"/>
              <a:t>exp</a:t>
            </a:r>
            <a:r>
              <a:rPr lang="en-US" dirty="0"/>
              <a:t>() to keep it positive</a:t>
            </a:r>
          </a:p>
          <a:p>
            <a:r>
              <a:rPr lang="en-US" dirty="0"/>
              <a:t>We don’t have a gradient function</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501141"/>
            <a:ext cx="5429250" cy="4401205"/>
          </a:xfrm>
          <a:prstGeom prst="rect">
            <a:avLst/>
          </a:prstGeom>
          <a:noFill/>
          <a:ln>
            <a:solidFill>
              <a:schemeClr val="tx1"/>
            </a:solidFill>
          </a:ln>
        </p:spPr>
        <p:txBody>
          <a:bodyPr wrap="square" rtlCol="0">
            <a:spAutoFit/>
          </a:bodyPr>
          <a:lstStyle/>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function(pars){</a:t>
            </a:r>
          </a:p>
          <a:p>
            <a:r>
              <a:rPr lang="en-US" sz="2000" dirty="0">
                <a:latin typeface="Courier New" panose="02070309020205020404" pitchFamily="49" charset="0"/>
                <a:cs typeface="Courier New" panose="02070309020205020404" pitchFamily="49" charset="0"/>
              </a:rPr>
              <a:t>  intercept &lt;- pars[1]</a:t>
            </a:r>
          </a:p>
          <a:p>
            <a:r>
              <a:rPr lang="en-US" sz="2000" dirty="0">
                <a:latin typeface="Courier New" panose="02070309020205020404" pitchFamily="49" charset="0"/>
                <a:cs typeface="Courier New" panose="02070309020205020404" pitchFamily="49" charset="0"/>
              </a:rPr>
              <a:t>  slope &lt;- pars[2]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exp</a:t>
            </a:r>
            <a:r>
              <a:rPr lang="en-US" sz="2000" dirty="0">
                <a:latin typeface="Courier New" panose="02070309020205020404" pitchFamily="49" charset="0"/>
                <a:cs typeface="Courier New" panose="02070309020205020404" pitchFamily="49" charset="0"/>
              </a:rPr>
              <a:t>(pars[3])</a:t>
            </a:r>
          </a:p>
          <a:p>
            <a:r>
              <a:rPr lang="en-US" sz="2000" dirty="0">
                <a:latin typeface="Courier New" panose="02070309020205020404" pitchFamily="49" charset="0"/>
                <a:cs typeface="Courier New" panose="02070309020205020404" pitchFamily="49" charset="0"/>
              </a:rPr>
              <a:t>  ## Predict y given parameters   </a:t>
            </a:r>
          </a:p>
          <a:p>
            <a:r>
              <a:rPr lang="en-US" sz="2000" dirty="0">
                <a:latin typeface="Courier New" panose="02070309020205020404" pitchFamily="49" charset="0"/>
                <a:cs typeface="Courier New" panose="02070309020205020404" pitchFamily="49" charset="0"/>
              </a:rPr>
              <a:t>  mu &lt;- intercept + slope*x</a:t>
            </a:r>
          </a:p>
          <a:p>
            <a:r>
              <a:rPr lang="en-US" sz="2000" dirty="0">
                <a:latin typeface="Courier New" panose="02070309020205020404" pitchFamily="49" charset="0"/>
                <a:cs typeface="Courier New" panose="02070309020205020404" pitchFamily="49" charset="0"/>
              </a:rPr>
              <a:t>  ## Calculate log-likelihood</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log=T))</a:t>
            </a:r>
          </a:p>
          <a:p>
            <a:r>
              <a:rPr lang="en-US" sz="2000" dirty="0">
                <a:latin typeface="Courier New" panose="02070309020205020404" pitchFamily="49" charset="0"/>
                <a:cs typeface="Courier New" panose="02070309020205020404" pitchFamily="49" charset="0"/>
              </a:rPr>
              <a:t>  return(</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fit.R</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objective=</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FF778967-D385-454B-8802-C44C126E2922}"/>
              </a:ext>
            </a:extLst>
          </p:cNvPr>
          <p:cNvSpPr>
            <a:spLocks noGrp="1"/>
          </p:cNvSpPr>
          <p:nvPr>
            <p:ph type="sldNum" sz="quarter" idx="12"/>
          </p:nvPr>
        </p:nvSpPr>
        <p:spPr/>
        <p:txBody>
          <a:bodyPr/>
          <a:lstStyle/>
          <a:p>
            <a:fld id="{A90099C9-4CB8-9A40-B745-9AB270505907}" type="slidenum">
              <a:rPr lang="en-US" smtClean="0"/>
              <a:t>28</a:t>
            </a:fld>
            <a:endParaRPr lang="en-US"/>
          </a:p>
        </p:txBody>
      </p:sp>
    </p:spTree>
    <p:extLst>
      <p:ext uri="{BB962C8B-B14F-4D97-AF65-F5344CB8AC3E}">
        <p14:creationId xmlns:p14="http://schemas.microsoft.com/office/powerpoint/2010/main" val="194084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p:txBody>
          <a:bodyPr/>
          <a:lstStyle/>
          <a:p>
            <a:r>
              <a:rPr lang="en-US" dirty="0"/>
              <a:t>Linear model 3: with TMB</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168282" cy="4351338"/>
          </a:xfrm>
        </p:spPr>
        <p:txBody>
          <a:bodyPr>
            <a:normAutofit/>
          </a:bodyPr>
          <a:lstStyle/>
          <a:p>
            <a:r>
              <a:rPr lang="en-US" dirty="0"/>
              <a:t>TMB looks similar to R</a:t>
            </a:r>
          </a:p>
          <a:p>
            <a:endParaRPr lang="en-US" dirty="0"/>
          </a:p>
          <a:p>
            <a:r>
              <a:rPr lang="en-US" dirty="0"/>
              <a:t>We have a gradient function!</a:t>
            </a:r>
          </a:p>
          <a:p>
            <a:endParaRPr lang="en-US" dirty="0"/>
          </a:p>
          <a:p>
            <a:r>
              <a:rPr lang="en-US" dirty="0"/>
              <a:t>[Look through TMB code]</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866900"/>
            <a:ext cx="5429250" cy="4093428"/>
          </a:xfrm>
          <a:prstGeom prst="rect">
            <a:avLst/>
          </a:prstGeom>
          <a:noFill/>
          <a:ln>
            <a:solidFill>
              <a:schemeClr val="tx1"/>
            </a:solidFill>
          </a:ln>
        </p:spPr>
        <p:txBody>
          <a:bodyPr wrap="square" rtlCol="0">
            <a:spAutoFit/>
          </a:bodyPr>
          <a:lstStyle/>
          <a:p>
            <a:r>
              <a:rPr lang="en-US" sz="2000" dirty="0">
                <a:latin typeface="Courier New" panose="02070309020205020404" pitchFamily="49" charset="0"/>
                <a:cs typeface="Courier New" panose="02070309020205020404" pitchFamily="49" charset="0"/>
              </a:rPr>
              <a:t>… TMB code:</a:t>
            </a:r>
          </a:p>
          <a:p>
            <a:r>
              <a:rPr lang="en-US" sz="2000" dirty="0">
                <a:latin typeface="Courier New" panose="02070309020205020404" pitchFamily="49" charset="0"/>
                <a:cs typeface="Courier New" panose="02070309020205020404" pitchFamily="49" charset="0"/>
              </a:rPr>
              <a:t>&lt;ignore other code for now&gt;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vector&lt;Type&gt; mu(</a:t>
            </a:r>
            <a:r>
              <a:rPr lang="en-US" sz="2000" dirty="0" err="1">
                <a:latin typeface="Courier New" panose="02070309020205020404" pitchFamily="49" charset="0"/>
                <a:cs typeface="Courier New" panose="02070309020205020404" pitchFamily="49" charset="0"/>
              </a:rPr>
              <a:t>y.size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mu=</a:t>
            </a:r>
            <a:r>
              <a:rPr lang="en-US" sz="2000" dirty="0" err="1">
                <a:latin typeface="Courier New" panose="02070309020205020404" pitchFamily="49" charset="0"/>
                <a:cs typeface="Courier New" panose="02070309020205020404" pitchFamily="49" charset="0"/>
              </a:rPr>
              <a:t>intercept+slope</a:t>
            </a:r>
            <a:r>
              <a:rPr lang="en-US" sz="2000" dirty="0">
                <a:latin typeface="Courier New" panose="02070309020205020404" pitchFamily="49" charset="0"/>
                <a:cs typeface="Courier New" panose="02070309020205020404" pitchFamily="49" charset="0"/>
              </a:rPr>
              <a:t>*x;</a:t>
            </a:r>
          </a:p>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return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fit.tmb</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a:t>
            </a:r>
          </a:p>
          <a:p>
            <a:r>
              <a:rPr lang="en-US" sz="2000" dirty="0">
                <a:latin typeface="Courier New" panose="02070309020205020404" pitchFamily="49" charset="0"/>
                <a:cs typeface="Courier New" panose="02070309020205020404" pitchFamily="49" charset="0"/>
              </a:rPr>
              <a:t>     objective=</a:t>
            </a:r>
            <a:r>
              <a:rPr lang="en-US" sz="2000" dirty="0" err="1">
                <a:latin typeface="Courier New" panose="02070309020205020404" pitchFamily="49" charset="0"/>
                <a:cs typeface="Courier New" panose="02070309020205020404" pitchFamily="49" charset="0"/>
              </a:rPr>
              <a:t>obj$fn</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gradient=</a:t>
            </a:r>
            <a:r>
              <a:rPr lang="en-US" sz="2000" dirty="0" err="1">
                <a:latin typeface="Courier New" panose="02070309020205020404" pitchFamily="49" charset="0"/>
                <a:cs typeface="Courier New" panose="02070309020205020404" pitchFamily="49" charset="0"/>
              </a:rPr>
              <a:t>obj$gr</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76F6DAE4-BC1F-4848-B35D-C522E611AD0E}"/>
              </a:ext>
            </a:extLst>
          </p:cNvPr>
          <p:cNvSpPr>
            <a:spLocks noGrp="1"/>
          </p:cNvSpPr>
          <p:nvPr>
            <p:ph type="sldNum" sz="quarter" idx="12"/>
          </p:nvPr>
        </p:nvSpPr>
        <p:spPr/>
        <p:txBody>
          <a:bodyPr/>
          <a:lstStyle/>
          <a:p>
            <a:fld id="{A90099C9-4CB8-9A40-B745-9AB270505907}" type="slidenum">
              <a:rPr lang="en-US" smtClean="0"/>
              <a:t>29</a:t>
            </a:fld>
            <a:endParaRPr lang="en-US"/>
          </a:p>
        </p:txBody>
      </p:sp>
      <p:cxnSp>
        <p:nvCxnSpPr>
          <p:cNvPr id="7" name="Straight Arrow Connector 6">
            <a:extLst>
              <a:ext uri="{FF2B5EF4-FFF2-40B4-BE49-F238E27FC236}">
                <a16:creationId xmlns:a16="http://schemas.microsoft.com/office/drawing/2014/main" id="{97B08CF7-B451-4AAA-89CF-AFF99C4B00D4}"/>
              </a:ext>
            </a:extLst>
          </p:cNvPr>
          <p:cNvCxnSpPr>
            <a:cxnSpLocks/>
          </p:cNvCxnSpPr>
          <p:nvPr/>
        </p:nvCxnSpPr>
        <p:spPr>
          <a:xfrm>
            <a:off x="3788735" y="4412513"/>
            <a:ext cx="2052084" cy="1020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1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EB49-F686-E14C-A39E-D9BE13D40F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58DF3-C8A5-4F47-89DB-0CEE1A4D85C4}"/>
              </a:ext>
            </a:extLst>
          </p:cNvPr>
          <p:cNvSpPr>
            <a:spLocks noGrp="1"/>
          </p:cNvSpPr>
          <p:nvPr>
            <p:ph idx="1"/>
          </p:nvPr>
        </p:nvSpPr>
        <p:spPr/>
        <p:txBody>
          <a:bodyPr>
            <a:normAutofit fontScale="92500" lnSpcReduction="10000"/>
          </a:bodyPr>
          <a:lstStyle/>
          <a:p>
            <a:r>
              <a:rPr lang="en-US" dirty="0"/>
              <a:t>Statistical models used widely in ecology</a:t>
            </a:r>
          </a:p>
          <a:p>
            <a:r>
              <a:rPr lang="en-US" dirty="0"/>
              <a:t>A “</a:t>
            </a:r>
            <a:r>
              <a:rPr lang="en-US" i="1" dirty="0"/>
              <a:t>conceptual and philosophical approach to doing science</a:t>
            </a:r>
            <a:r>
              <a:rPr lang="en-US" dirty="0"/>
              <a:t>” with distinct models:</a:t>
            </a:r>
          </a:p>
          <a:p>
            <a:pPr lvl="1"/>
            <a:r>
              <a:rPr lang="en-US" i="1" dirty="0"/>
              <a:t>Observation: </a:t>
            </a:r>
            <a:r>
              <a:rPr lang="en-US" dirty="0"/>
              <a:t>How data are observed (with error), given the process</a:t>
            </a:r>
            <a:r>
              <a:rPr lang="en-US" i="1" dirty="0"/>
              <a:t>.</a:t>
            </a:r>
          </a:p>
          <a:p>
            <a:pPr lvl="1"/>
            <a:r>
              <a:rPr lang="en-US" i="1" dirty="0"/>
              <a:t>Process:</a:t>
            </a:r>
            <a:r>
              <a:rPr lang="en-US" dirty="0"/>
              <a:t> Describes the dynamics of the ecological process (e.g. animal abundance over time/space)</a:t>
            </a:r>
          </a:p>
          <a:p>
            <a:r>
              <a:rPr lang="en-US" sz="1600" dirty="0"/>
              <a:t>P(</a:t>
            </a:r>
            <a:r>
              <a:rPr lang="en-US" sz="1600" dirty="0" err="1"/>
              <a:t>data|process</a:t>
            </a:r>
            <a:r>
              <a:rPr lang="en-US" sz="1600" dirty="0"/>
              <a:t>, parameters)*P(</a:t>
            </a:r>
            <a:r>
              <a:rPr lang="en-US" sz="1600" dirty="0" err="1"/>
              <a:t>process|parameters</a:t>
            </a:r>
            <a:r>
              <a:rPr lang="en-US" sz="1600" dirty="0"/>
              <a:t>)</a:t>
            </a:r>
          </a:p>
          <a:p>
            <a:endParaRPr lang="en-US" sz="1600" dirty="0"/>
          </a:p>
          <a:p>
            <a:r>
              <a:rPr lang="en-US" sz="1600" dirty="0"/>
              <a:t>These “latent states” lead to correlated residuals</a:t>
            </a:r>
          </a:p>
          <a:p>
            <a:r>
              <a:rPr lang="en-US" sz="1600" dirty="0"/>
              <a:t>E.g., densities sampled close together in space or time will be more similar than if far apart</a:t>
            </a:r>
          </a:p>
          <a:p>
            <a:r>
              <a:rPr lang="en-US" sz="1600" dirty="0"/>
              <a:t>This violates independence assumption of non-HM models (e.g., LM, GLM).</a:t>
            </a:r>
          </a:p>
          <a:p>
            <a:r>
              <a:rPr lang="en-US" sz="1600" dirty="0"/>
              <a:t>Hierarchical (mixed-effects) models are a generic solution in such situations</a:t>
            </a:r>
          </a:p>
          <a:p>
            <a:endParaRPr lang="en-US" sz="1600" dirty="0"/>
          </a:p>
          <a:p>
            <a:endParaRPr lang="en-US" dirty="0"/>
          </a:p>
        </p:txBody>
      </p:sp>
      <p:sp>
        <p:nvSpPr>
          <p:cNvPr id="4" name="Footer Placeholder 3">
            <a:extLst>
              <a:ext uri="{FF2B5EF4-FFF2-40B4-BE49-F238E27FC236}">
                <a16:creationId xmlns:a16="http://schemas.microsoft.com/office/drawing/2014/main" id="{A52EF62F-6F18-E64E-86F7-9FAE548EDBAC}"/>
              </a:ext>
            </a:extLst>
          </p:cNvPr>
          <p:cNvSpPr>
            <a:spLocks noGrp="1"/>
          </p:cNvSpPr>
          <p:nvPr>
            <p:ph type="ftr" sz="quarter" idx="11"/>
          </p:nvPr>
        </p:nvSpPr>
        <p:spPr/>
        <p:txBody>
          <a:bodyPr/>
          <a:lstStyle/>
          <a:p>
            <a:r>
              <a:rPr lang="en-US" dirty="0"/>
              <a:t>CFER - Jin Gao</a:t>
            </a:r>
          </a:p>
        </p:txBody>
      </p:sp>
      <p:sp>
        <p:nvSpPr>
          <p:cNvPr id="5" name="TextBox 4">
            <a:extLst>
              <a:ext uri="{FF2B5EF4-FFF2-40B4-BE49-F238E27FC236}">
                <a16:creationId xmlns:a16="http://schemas.microsoft.com/office/drawing/2014/main" id="{11BB2C23-BD69-EF4B-B1F6-A2C9392777F8}"/>
              </a:ext>
            </a:extLst>
          </p:cNvPr>
          <p:cNvSpPr txBox="1"/>
          <p:nvPr/>
        </p:nvSpPr>
        <p:spPr>
          <a:xfrm>
            <a:off x="1298699" y="3599938"/>
            <a:ext cx="2159000" cy="461665"/>
          </a:xfrm>
          <a:prstGeom prst="rect">
            <a:avLst/>
          </a:prstGeom>
          <a:noFill/>
        </p:spPr>
        <p:txBody>
          <a:bodyPr wrap="square" rtlCol="0">
            <a:spAutoFit/>
          </a:bodyPr>
          <a:lstStyle/>
          <a:p>
            <a:pPr algn="ctr"/>
            <a:r>
              <a:rPr lang="en-US" sz="2400" b="1" dirty="0">
                <a:solidFill>
                  <a:srgbClr val="FF0000"/>
                </a:solidFill>
              </a:rPr>
              <a:t>observation</a:t>
            </a:r>
          </a:p>
        </p:txBody>
      </p:sp>
      <p:sp>
        <p:nvSpPr>
          <p:cNvPr id="6" name="TextBox 5">
            <a:extLst>
              <a:ext uri="{FF2B5EF4-FFF2-40B4-BE49-F238E27FC236}">
                <a16:creationId xmlns:a16="http://schemas.microsoft.com/office/drawing/2014/main" id="{A8C02B3F-45D7-F747-B5DE-94DD524168DA}"/>
              </a:ext>
            </a:extLst>
          </p:cNvPr>
          <p:cNvSpPr txBox="1"/>
          <p:nvPr/>
        </p:nvSpPr>
        <p:spPr>
          <a:xfrm>
            <a:off x="3457699" y="3601653"/>
            <a:ext cx="2159000" cy="461665"/>
          </a:xfrm>
          <a:prstGeom prst="rect">
            <a:avLst/>
          </a:prstGeom>
          <a:noFill/>
        </p:spPr>
        <p:txBody>
          <a:bodyPr wrap="square" rtlCol="0">
            <a:spAutoFit/>
          </a:bodyPr>
          <a:lstStyle/>
          <a:p>
            <a:pPr algn="ctr"/>
            <a:r>
              <a:rPr lang="en-US" sz="2400" b="1" dirty="0">
                <a:solidFill>
                  <a:srgbClr val="FF0000"/>
                </a:solidFill>
              </a:rPr>
              <a:t>process</a:t>
            </a:r>
          </a:p>
        </p:txBody>
      </p:sp>
      <p:sp>
        <p:nvSpPr>
          <p:cNvPr id="7" name="TextBox 6">
            <a:extLst>
              <a:ext uri="{FF2B5EF4-FFF2-40B4-BE49-F238E27FC236}">
                <a16:creationId xmlns:a16="http://schemas.microsoft.com/office/drawing/2014/main" id="{B523AFFC-D2FF-6B4D-947C-AEB947753014}"/>
              </a:ext>
            </a:extLst>
          </p:cNvPr>
          <p:cNvSpPr txBox="1"/>
          <p:nvPr/>
        </p:nvSpPr>
        <p:spPr>
          <a:xfrm>
            <a:off x="8358832" y="5971178"/>
            <a:ext cx="3053355" cy="923330"/>
          </a:xfrm>
          <a:prstGeom prst="rect">
            <a:avLst/>
          </a:prstGeom>
          <a:noFill/>
        </p:spPr>
        <p:txBody>
          <a:bodyPr wrap="square" rtlCol="0">
            <a:spAutoFit/>
          </a:bodyPr>
          <a:lstStyle/>
          <a:p>
            <a:pPr algn="r"/>
            <a:r>
              <a:rPr lang="en-US" dirty="0" err="1"/>
              <a:t>Royle</a:t>
            </a:r>
            <a:r>
              <a:rPr lang="en-US" dirty="0"/>
              <a:t> and </a:t>
            </a:r>
            <a:r>
              <a:rPr lang="en-US" dirty="0" err="1"/>
              <a:t>Dorazio</a:t>
            </a:r>
            <a:r>
              <a:rPr lang="en-US" dirty="0"/>
              <a:t> 2008, Thorson and Minto 2014</a:t>
            </a:r>
          </a:p>
          <a:p>
            <a:pPr algn="r"/>
            <a:endParaRPr lang="en-US" dirty="0"/>
          </a:p>
        </p:txBody>
      </p:sp>
    </p:spTree>
    <p:extLst>
      <p:ext uri="{BB962C8B-B14F-4D97-AF65-F5344CB8AC3E}">
        <p14:creationId xmlns:p14="http://schemas.microsoft.com/office/powerpoint/2010/main" val="51191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390692" y="-1180"/>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5967250" y="1505460"/>
            <a:ext cx="4591050" cy="4737100"/>
          </a:xfrm>
          <a:ln>
            <a:solidFill>
              <a:schemeClr val="tx1"/>
            </a:solidFill>
          </a:ln>
        </p:spPr>
        <p:txBody>
          <a:bodyPr>
            <a:normAutofit lnSpcReduction="10000"/>
          </a:bodyPr>
          <a:lstStyle/>
          <a:p>
            <a:pPr marL="0" indent="0">
              <a:buNone/>
            </a:pPr>
            <a:r>
              <a:rPr lang="fr-FR" dirty="0">
                <a:latin typeface="Courier New" panose="02070309020205020404" pitchFamily="49" charset="0"/>
                <a:cs typeface="Courier New" panose="02070309020205020404" pitchFamily="49" charset="0"/>
              </a:rPr>
              <a:t>&gt; </a:t>
            </a:r>
            <a:r>
              <a:rPr lang="fr-FR" dirty="0" err="1">
                <a:latin typeface="Courier New" panose="02070309020205020404" pitchFamily="49" charset="0"/>
                <a:cs typeface="Courier New" panose="02070309020205020404" pitchFamily="49" charset="0"/>
              </a:rPr>
              <a:t>fit.R</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$par</a:t>
            </a:r>
          </a:p>
          <a:p>
            <a:pPr marL="0" indent="0">
              <a:buNone/>
            </a:pPr>
            <a:r>
              <a:rPr lang="fr-FR" dirty="0">
                <a:latin typeface="Courier New" panose="02070309020205020404" pitchFamily="49" charset="0"/>
                <a:cs typeface="Courier New" panose="02070309020205020404" pitchFamily="49" charset="0"/>
              </a:rPr>
              <a:t>[1] 1.5774 0.4647 -2.735</a:t>
            </a:r>
          </a:p>
          <a:p>
            <a:pPr marL="0" indent="0">
              <a:buNone/>
            </a:pPr>
            <a:r>
              <a:rPr lang="fr-FR" dirty="0">
                <a:latin typeface="Courier New" panose="02070309020205020404" pitchFamily="49" charset="0"/>
                <a:cs typeface="Courier New" panose="02070309020205020404" pitchFamily="49" charset="0"/>
              </a:rPr>
              <a:t>$objective</a:t>
            </a:r>
          </a:p>
          <a:p>
            <a:pPr marL="0" indent="0">
              <a:buNone/>
            </a:pPr>
            <a:r>
              <a:rPr lang="fr-FR" dirty="0">
                <a:latin typeface="Courier New" panose="02070309020205020404" pitchFamily="49" charset="0"/>
                <a:cs typeface="Courier New" panose="02070309020205020404" pitchFamily="49" charset="0"/>
              </a:rPr>
              <a:t>[1] -13.16127</a:t>
            </a:r>
          </a:p>
          <a:p>
            <a:pPr marL="0" indent="0">
              <a:buNone/>
            </a:pPr>
            <a:r>
              <a:rPr lang="fr-FR" dirty="0">
                <a:latin typeface="Courier New" panose="02070309020205020404" pitchFamily="49" charset="0"/>
                <a:cs typeface="Courier New" panose="02070309020205020404" pitchFamily="49" charset="0"/>
              </a:rPr>
              <a:t>$convergence</a:t>
            </a:r>
          </a:p>
          <a:p>
            <a:pPr marL="0" indent="0">
              <a:buNone/>
            </a:pPr>
            <a:r>
              <a:rPr lang="fr-FR" dirty="0">
                <a:latin typeface="Courier New" panose="02070309020205020404" pitchFamily="49" charset="0"/>
                <a:cs typeface="Courier New" panose="02070309020205020404" pitchFamily="49" charset="0"/>
              </a:rPr>
              <a:t>[1] 0</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iterations</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[1] 13</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evaluations</a:t>
            </a: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gradient </a:t>
            </a:r>
          </a:p>
          <a:p>
            <a:pPr marL="0" indent="0">
              <a:buNone/>
            </a:pPr>
            <a:r>
              <a:rPr lang="fr-FR" dirty="0">
                <a:latin typeface="Courier New" panose="02070309020205020404" pitchFamily="49" charset="0"/>
                <a:cs typeface="Courier New" panose="02070309020205020404" pitchFamily="49" charset="0"/>
              </a:rPr>
              <a:t>      22       48 </a:t>
            </a:r>
          </a:p>
          <a:p>
            <a:pPr marL="0" indent="0">
              <a:buNone/>
            </a:pP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51509"/>
            <a:ext cx="3781425" cy="4524315"/>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nlminb</a:t>
            </a:r>
            <a:r>
              <a:rPr lang="en-US" sz="2400" dirty="0"/>
              <a:t> returns a list with elements:</a:t>
            </a:r>
          </a:p>
          <a:p>
            <a:pPr marL="285750" indent="-285750">
              <a:buFont typeface="Arial" panose="020B0604020202020204" pitchFamily="34" charset="0"/>
              <a:buChar char="•"/>
            </a:pPr>
            <a:r>
              <a:rPr lang="en-US" sz="2400" dirty="0"/>
              <a:t>Optimal parameters (par)</a:t>
            </a:r>
          </a:p>
          <a:p>
            <a:pPr marL="285750" indent="-285750">
              <a:buFont typeface="Arial" panose="020B0604020202020204" pitchFamily="34" charset="0"/>
              <a:buChar char="•"/>
            </a:pPr>
            <a:r>
              <a:rPr lang="en-US" sz="2400" dirty="0"/>
              <a:t>Minimum NLL (objective)</a:t>
            </a:r>
          </a:p>
          <a:p>
            <a:pPr marL="285750" indent="-285750">
              <a:buFont typeface="Arial" panose="020B0604020202020204" pitchFamily="34" charset="0"/>
              <a:buChar char="•"/>
            </a:pPr>
            <a:r>
              <a:rPr lang="en-US" sz="2400" dirty="0"/>
              <a:t>Convergence status (0=converged)</a:t>
            </a:r>
          </a:p>
          <a:p>
            <a:pPr marL="285750" indent="-285750">
              <a:buFont typeface="Arial" panose="020B0604020202020204" pitchFamily="34" charset="0"/>
              <a:buChar char="•"/>
            </a:pPr>
            <a:r>
              <a:rPr lang="en-US" sz="2400" dirty="0"/>
              <a:t>How many steps it took (iterations)</a:t>
            </a:r>
          </a:p>
          <a:p>
            <a:pPr marL="285750" indent="-285750">
              <a:buFont typeface="Arial" panose="020B0604020202020204" pitchFamily="34" charset="0"/>
              <a:buChar char="•"/>
            </a:pPr>
            <a:r>
              <a:rPr lang="en-US" sz="2400" dirty="0"/>
              <a:t># of times it used the function (evaluations)</a:t>
            </a:r>
          </a:p>
        </p:txBody>
      </p:sp>
      <p:sp>
        <p:nvSpPr>
          <p:cNvPr id="5" name="Slide Number Placeholder 4">
            <a:extLst>
              <a:ext uri="{FF2B5EF4-FFF2-40B4-BE49-F238E27FC236}">
                <a16:creationId xmlns:a16="http://schemas.microsoft.com/office/drawing/2014/main" id="{E5057BBF-A75F-4833-AB50-9EA43ACD9085}"/>
              </a:ext>
            </a:extLst>
          </p:cNvPr>
          <p:cNvSpPr>
            <a:spLocks noGrp="1"/>
          </p:cNvSpPr>
          <p:nvPr>
            <p:ph type="sldNum" sz="quarter" idx="12"/>
          </p:nvPr>
        </p:nvSpPr>
        <p:spPr/>
        <p:txBody>
          <a:bodyPr/>
          <a:lstStyle/>
          <a:p>
            <a:fld id="{A90099C9-4CB8-9A40-B745-9AB270505907}" type="slidenum">
              <a:rPr lang="en-US" smtClean="0"/>
              <a:t>30</a:t>
            </a:fld>
            <a:endParaRPr lang="en-US"/>
          </a:p>
        </p:txBody>
      </p:sp>
      <p:sp>
        <p:nvSpPr>
          <p:cNvPr id="6" name="Rectangle 5">
            <a:extLst>
              <a:ext uri="{FF2B5EF4-FFF2-40B4-BE49-F238E27FC236}">
                <a16:creationId xmlns:a16="http://schemas.microsoft.com/office/drawing/2014/main" id="{21A08419-64B5-42C4-8E38-7B722EC079D6}"/>
              </a:ext>
            </a:extLst>
          </p:cNvPr>
          <p:cNvSpPr/>
          <p:nvPr/>
        </p:nvSpPr>
        <p:spPr>
          <a:xfrm>
            <a:off x="8205686" y="4297993"/>
            <a:ext cx="1497589" cy="901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Finite difference</a:t>
            </a:r>
          </a:p>
        </p:txBody>
      </p:sp>
      <p:cxnSp>
        <p:nvCxnSpPr>
          <p:cNvPr id="7" name="Straight Arrow Connector 6">
            <a:extLst>
              <a:ext uri="{FF2B5EF4-FFF2-40B4-BE49-F238E27FC236}">
                <a16:creationId xmlns:a16="http://schemas.microsoft.com/office/drawing/2014/main" id="{4A9872BF-B7CC-468F-8E8E-69633F699DBE}"/>
              </a:ext>
            </a:extLst>
          </p:cNvPr>
          <p:cNvCxnSpPr>
            <a:cxnSpLocks/>
          </p:cNvCxnSpPr>
          <p:nvPr/>
        </p:nvCxnSpPr>
        <p:spPr>
          <a:xfrm flipH="1">
            <a:off x="8205688" y="5213179"/>
            <a:ext cx="765655" cy="288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2288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486190" y="10447"/>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6508242" y="1199167"/>
            <a:ext cx="3924300" cy="4737100"/>
          </a:xfrm>
          <a:ln>
            <a:solidFill>
              <a:schemeClr val="tx1"/>
            </a:solidFill>
          </a:ln>
        </p:spPr>
        <p:txBody>
          <a:bodyPr>
            <a:normAutofit fontScale="92500" lnSpcReduction="20000"/>
          </a:bodyPr>
          <a:lstStyle/>
          <a:p>
            <a:pPr marL="0" indent="0">
              <a:buNone/>
            </a:pP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fit.tmb</a:t>
            </a:r>
            <a:r>
              <a:rPr lang="fr-FR" dirty="0">
                <a:latin typeface="Courier New" panose="02070309020205020404" pitchFamily="49" charset="0"/>
                <a:cs typeface="Courier New" panose="02070309020205020404" pitchFamily="49" charset="0"/>
              </a:rPr>
              <a:t> &lt;- </a:t>
            </a:r>
            <a:r>
              <a:rPr lang="fr-FR" dirty="0" err="1">
                <a:latin typeface="Courier New" panose="02070309020205020404" pitchFamily="49" charset="0"/>
                <a:cs typeface="Courier New" panose="02070309020205020404" pitchFamily="49" charset="0"/>
              </a:rPr>
              <a:t>nlminb</a:t>
            </a:r>
            <a:r>
              <a:rPr lang="fr-FR" dirty="0">
                <a:latin typeface="Courier New" panose="02070309020205020404" pitchFamily="49" charset="0"/>
                <a:cs typeface="Courier New" panose="02070309020205020404" pitchFamily="49" charset="0"/>
              </a:rPr>
              <a:t>(start=pars,    </a:t>
            </a:r>
          </a:p>
          <a:p>
            <a:pPr marL="0" indent="0">
              <a:buNone/>
            </a:pPr>
            <a:r>
              <a:rPr lang="fr-FR" dirty="0">
                <a:latin typeface="Courier New" panose="02070309020205020404" pitchFamily="49" charset="0"/>
                <a:cs typeface="Courier New" panose="02070309020205020404" pitchFamily="49" charset="0"/>
              </a:rPr>
              <a:t>    objective=</a:t>
            </a:r>
            <a:r>
              <a:rPr lang="fr-FR" dirty="0" err="1">
                <a:latin typeface="Courier New" panose="02070309020205020404" pitchFamily="49" charset="0"/>
                <a:cs typeface="Courier New" panose="02070309020205020404" pitchFamily="49" charset="0"/>
              </a:rPr>
              <a:t>obj$fn</a:t>
            </a:r>
            <a:r>
              <a:rPr lang="fr-FR" dirty="0">
                <a:latin typeface="Courier New" panose="02070309020205020404" pitchFamily="49" charset="0"/>
                <a:cs typeface="Courier New" panose="02070309020205020404" pitchFamily="49" charset="0"/>
              </a:rPr>
              <a:t>, gradient=</a:t>
            </a:r>
            <a:r>
              <a:rPr lang="fr-FR" dirty="0" err="1">
                <a:latin typeface="Courier New" panose="02070309020205020404" pitchFamily="49" charset="0"/>
                <a:cs typeface="Courier New" panose="02070309020205020404" pitchFamily="49" charset="0"/>
              </a:rPr>
              <a:t>obj$gr</a:t>
            </a:r>
            <a:r>
              <a:rPr lang="fr-FR" dirty="0">
                <a:latin typeface="Courier New" panose="02070309020205020404" pitchFamily="49" charset="0"/>
                <a:cs typeface="Courier New" panose="02070309020205020404" pitchFamily="49" charset="0"/>
              </a:rPr>
              <a:t>) </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99.40139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5.990303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132.3652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108.0497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4.673943 </a:t>
            </a:r>
          </a:p>
          <a:p>
            <a:pPr marL="0" indent="0">
              <a:buNone/>
            </a:pPr>
            <a:r>
              <a:rPr lang="fr-FR" dirty="0">
                <a:latin typeface="Courier New" panose="02070309020205020404" pitchFamily="49" charset="0"/>
                <a:cs typeface="Courier New" panose="02070309020205020404" pitchFamily="49" charset="0"/>
              </a:rPr>
              <a:t>…</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0.1184033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0.005721744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0.0002056732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1.404738e-05 </a:t>
            </a: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05561"/>
            <a:ext cx="425767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TMB prints the maximum gradient component (</a:t>
            </a:r>
            <a:r>
              <a:rPr lang="en-US" sz="2400" dirty="0" err="1"/>
              <a:t>mgc</a:t>
            </a:r>
            <a:r>
              <a:rPr lang="en-US" sz="2400" dirty="0"/>
              <a:t>) at each iteration (step) </a:t>
            </a:r>
          </a:p>
          <a:p>
            <a:pPr marL="342900" indent="-342900">
              <a:buFont typeface="Arial" panose="020B0604020202020204" pitchFamily="34" charset="0"/>
              <a:buChar char="•"/>
            </a:pPr>
            <a:r>
              <a:rPr lang="en-US" sz="2400" dirty="0"/>
              <a:t>Getting smaller and smaller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What happens if we evaluate the gradient function at the MLE?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Note: </a:t>
            </a:r>
            <a:r>
              <a:rPr lang="en-US" sz="2400" u="sng" dirty="0"/>
              <a:t>R has no idea it is using TMB</a:t>
            </a:r>
            <a:r>
              <a:rPr lang="en-US" sz="2400" dirty="0"/>
              <a:t>!</a:t>
            </a:r>
          </a:p>
          <a:p>
            <a:endParaRPr lang="en-US" sz="2400" dirty="0"/>
          </a:p>
        </p:txBody>
      </p:sp>
      <p:sp>
        <p:nvSpPr>
          <p:cNvPr id="5" name="Slide Number Placeholder 4">
            <a:extLst>
              <a:ext uri="{FF2B5EF4-FFF2-40B4-BE49-F238E27FC236}">
                <a16:creationId xmlns:a16="http://schemas.microsoft.com/office/drawing/2014/main" id="{C55D7D00-DD19-4CF5-8452-8C0D5029EB9F}"/>
              </a:ext>
            </a:extLst>
          </p:cNvPr>
          <p:cNvSpPr>
            <a:spLocks noGrp="1"/>
          </p:cNvSpPr>
          <p:nvPr>
            <p:ph type="sldNum" sz="quarter" idx="12"/>
          </p:nvPr>
        </p:nvSpPr>
        <p:spPr/>
        <p:txBody>
          <a:bodyPr/>
          <a:lstStyle/>
          <a:p>
            <a:fld id="{A90099C9-4CB8-9A40-B745-9AB270505907}" type="slidenum">
              <a:rPr lang="en-US" smtClean="0"/>
              <a:t>31</a:t>
            </a:fld>
            <a:endParaRPr lang="en-US"/>
          </a:p>
        </p:txBody>
      </p:sp>
    </p:spTree>
    <p:extLst>
      <p:ext uri="{BB962C8B-B14F-4D97-AF65-F5344CB8AC3E}">
        <p14:creationId xmlns:p14="http://schemas.microsoft.com/office/powerpoint/2010/main" val="132834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3C5A-3E4F-4B8F-97A5-15A77EB48721}"/>
              </a:ext>
            </a:extLst>
          </p:cNvPr>
          <p:cNvSpPr>
            <a:spLocks noGrp="1"/>
          </p:cNvSpPr>
          <p:nvPr>
            <p:ph type="title"/>
          </p:nvPr>
        </p:nvSpPr>
        <p:spPr/>
        <p:txBody>
          <a:bodyPr/>
          <a:lstStyle/>
          <a:p>
            <a:r>
              <a:rPr lang="en-US" dirty="0"/>
              <a:t>What about the variance term?</a:t>
            </a:r>
          </a:p>
        </p:txBody>
      </p:sp>
      <p:sp>
        <p:nvSpPr>
          <p:cNvPr id="3" name="Content Placeholder 2">
            <a:extLst>
              <a:ext uri="{FF2B5EF4-FFF2-40B4-BE49-F238E27FC236}">
                <a16:creationId xmlns:a16="http://schemas.microsoft.com/office/drawing/2014/main" id="{B75669AA-3D09-47C5-AC5C-3456AD8B0916}"/>
              </a:ext>
            </a:extLst>
          </p:cNvPr>
          <p:cNvSpPr>
            <a:spLocks noGrp="1"/>
          </p:cNvSpPr>
          <p:nvPr>
            <p:ph idx="1"/>
          </p:nvPr>
        </p:nvSpPr>
        <p:spPr>
          <a:xfrm>
            <a:off x="1981200" y="1212113"/>
            <a:ext cx="8229600" cy="4918813"/>
          </a:xfrm>
        </p:spPr>
        <p:txBody>
          <a:bodyPr>
            <a:normAutofit/>
          </a:bodyPr>
          <a:lstStyle/>
          <a:p>
            <a:r>
              <a:rPr lang="en-US" dirty="0"/>
              <a:t>R shows the variance estimate in the summary() </a:t>
            </a:r>
          </a:p>
          <a:p>
            <a:pPr marL="0" indent="0">
              <a:buNone/>
            </a:pPr>
            <a:r>
              <a:rPr lang="en-US" sz="2600" dirty="0">
                <a:latin typeface="Courier New" panose="02070309020205020404" pitchFamily="49" charset="0"/>
                <a:cs typeface="Courier New" panose="02070309020205020404" pitchFamily="49" charset="0"/>
              </a:rPr>
              <a:t>Residual standard error: 0.07255</a:t>
            </a:r>
          </a:p>
          <a:p>
            <a:r>
              <a:rPr lang="en-US" dirty="0"/>
              <a:t>Does this match our MLE?</a:t>
            </a:r>
          </a:p>
          <a:p>
            <a:pPr marL="0" indent="0">
              <a:buNone/>
            </a:pPr>
            <a:r>
              <a:rPr lang="fr-FR" sz="2600" dirty="0">
                <a:latin typeface="Courier New" panose="02070309020205020404" pitchFamily="49" charset="0"/>
                <a:cs typeface="Courier New" panose="02070309020205020404" pitchFamily="49" charset="0"/>
              </a:rPr>
              <a:t>&gt; </a:t>
            </a:r>
            <a:r>
              <a:rPr lang="fr-FR" sz="2600" dirty="0" err="1">
                <a:latin typeface="Courier New" panose="02070309020205020404" pitchFamily="49" charset="0"/>
                <a:cs typeface="Courier New" panose="02070309020205020404" pitchFamily="49" charset="0"/>
              </a:rPr>
              <a:t>exp</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fit.tmb$par</a:t>
            </a:r>
            <a:r>
              <a:rPr lang="fr-FR" sz="2600" dirty="0">
                <a:latin typeface="Courier New" panose="02070309020205020404" pitchFamily="49" charset="0"/>
                <a:cs typeface="Courier New" panose="02070309020205020404" pitchFamily="49" charset="0"/>
              </a:rPr>
              <a:t>[3])  [1] 0.06488976</a:t>
            </a:r>
            <a:endParaRPr lang="en-US" sz="2600" dirty="0">
              <a:latin typeface="Courier New" panose="02070309020205020404" pitchFamily="49" charset="0"/>
              <a:cs typeface="Courier New" panose="02070309020205020404" pitchFamily="49" charset="0"/>
            </a:endParaRPr>
          </a:p>
          <a:p>
            <a:r>
              <a:rPr lang="en-US" b="1" dirty="0"/>
              <a:t>No</a:t>
            </a:r>
            <a:r>
              <a:rPr lang="en-US" dirty="0"/>
              <a:t>! </a:t>
            </a:r>
            <a:r>
              <a:rPr lang="en-US" dirty="0" err="1">
                <a:latin typeface="Courier New" panose="02070309020205020404" pitchFamily="49" charset="0"/>
                <a:cs typeface="Courier New" panose="02070309020205020404" pitchFamily="49" charset="0"/>
              </a:rPr>
              <a:t>lm</a:t>
            </a:r>
            <a:r>
              <a:rPr lang="en-US" dirty="0"/>
              <a:t> does not use maximum likelihood to estimate the variance!!</a:t>
            </a:r>
          </a:p>
          <a:p>
            <a:r>
              <a:rPr lang="en-US" dirty="0"/>
              <a:t>It uses Restricted Maximum Likelihood (REML) which is better in this case (we will do this with TMB later)</a:t>
            </a:r>
          </a:p>
          <a:p>
            <a:r>
              <a:rPr lang="en-US" dirty="0"/>
              <a:t>Remember: MLEs can be biased (and are for variances)</a:t>
            </a:r>
          </a:p>
        </p:txBody>
      </p:sp>
      <p:sp>
        <p:nvSpPr>
          <p:cNvPr id="4" name="Slide Number Placeholder 3">
            <a:extLst>
              <a:ext uri="{FF2B5EF4-FFF2-40B4-BE49-F238E27FC236}">
                <a16:creationId xmlns:a16="http://schemas.microsoft.com/office/drawing/2014/main" id="{954DA3B1-45D2-4592-8577-48EEE565D42C}"/>
              </a:ext>
            </a:extLst>
          </p:cNvPr>
          <p:cNvSpPr>
            <a:spLocks noGrp="1"/>
          </p:cNvSpPr>
          <p:nvPr>
            <p:ph type="sldNum" sz="quarter" idx="12"/>
          </p:nvPr>
        </p:nvSpPr>
        <p:spPr/>
        <p:txBody>
          <a:bodyPr/>
          <a:lstStyle/>
          <a:p>
            <a:fld id="{A90099C9-4CB8-9A40-B745-9AB270505907}" type="slidenum">
              <a:rPr lang="en-US" smtClean="0"/>
              <a:t>32</a:t>
            </a:fld>
            <a:endParaRPr lang="en-US"/>
          </a:p>
        </p:txBody>
      </p:sp>
    </p:spTree>
    <p:extLst>
      <p:ext uri="{BB962C8B-B14F-4D97-AF65-F5344CB8AC3E}">
        <p14:creationId xmlns:p14="http://schemas.microsoft.com/office/powerpoint/2010/main" val="2827158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8A96-85A4-4FC4-B33C-A44B37007557}"/>
              </a:ext>
            </a:extLst>
          </p:cNvPr>
          <p:cNvSpPr>
            <a:spLocks noGrp="1"/>
          </p:cNvSpPr>
          <p:nvPr>
            <p:ph type="title"/>
          </p:nvPr>
        </p:nvSpPr>
        <p:spPr/>
        <p:txBody>
          <a:bodyPr/>
          <a:lstStyle/>
          <a:p>
            <a:r>
              <a:rPr lang="en-US" dirty="0"/>
              <a:t>Review of key concepts</a:t>
            </a:r>
          </a:p>
        </p:txBody>
      </p:sp>
      <p:sp>
        <p:nvSpPr>
          <p:cNvPr id="3" name="Content Placeholder 2">
            <a:extLst>
              <a:ext uri="{FF2B5EF4-FFF2-40B4-BE49-F238E27FC236}">
                <a16:creationId xmlns:a16="http://schemas.microsoft.com/office/drawing/2014/main" id="{8AE79BED-0639-40D3-8E92-030D2742C4EC}"/>
              </a:ext>
            </a:extLst>
          </p:cNvPr>
          <p:cNvSpPr>
            <a:spLocks noGrp="1"/>
          </p:cNvSpPr>
          <p:nvPr>
            <p:ph idx="1"/>
          </p:nvPr>
        </p:nvSpPr>
        <p:spPr>
          <a:xfrm>
            <a:off x="1981200" y="1417639"/>
            <a:ext cx="8229600" cy="4530725"/>
          </a:xfrm>
        </p:spPr>
        <p:txBody>
          <a:bodyPr/>
          <a:lstStyle/>
          <a:p>
            <a:r>
              <a:rPr lang="en-US" dirty="0"/>
              <a:t>To “fit” statistical models we minimize the </a:t>
            </a:r>
            <a:br>
              <a:rPr lang="en-US" dirty="0"/>
            </a:br>
            <a:r>
              <a:rPr lang="en-US" dirty="0"/>
              <a:t>–log-likelihood to find the MLE</a:t>
            </a:r>
          </a:p>
          <a:p>
            <a:r>
              <a:rPr lang="en-US" dirty="0"/>
              <a:t>We often minimize the NLL numerically</a:t>
            </a:r>
          </a:p>
          <a:p>
            <a:r>
              <a:rPr lang="en-US" dirty="0"/>
              <a:t>Optimization is better with gradients, and TMB calculates those easily</a:t>
            </a:r>
          </a:p>
          <a:p>
            <a:r>
              <a:rPr lang="en-US" dirty="0"/>
              <a:t>We use </a:t>
            </a:r>
            <a:r>
              <a:rPr lang="en-US" dirty="0" err="1"/>
              <a:t>exp</a:t>
            </a:r>
            <a:r>
              <a:rPr lang="en-US" dirty="0"/>
              <a:t>() to keep parameters positive</a:t>
            </a:r>
          </a:p>
          <a:p>
            <a:r>
              <a:rPr lang="en-US" dirty="0"/>
              <a:t>The MLE variance is biased</a:t>
            </a:r>
          </a:p>
        </p:txBody>
      </p:sp>
      <p:sp>
        <p:nvSpPr>
          <p:cNvPr id="4" name="Slide Number Placeholder 3">
            <a:extLst>
              <a:ext uri="{FF2B5EF4-FFF2-40B4-BE49-F238E27FC236}">
                <a16:creationId xmlns:a16="http://schemas.microsoft.com/office/drawing/2014/main" id="{E6A8618B-B9B1-4A31-9BEE-0CC8E029A095}"/>
              </a:ext>
            </a:extLst>
          </p:cNvPr>
          <p:cNvSpPr>
            <a:spLocks noGrp="1"/>
          </p:cNvSpPr>
          <p:nvPr>
            <p:ph type="sldNum" sz="quarter" idx="12"/>
          </p:nvPr>
        </p:nvSpPr>
        <p:spPr/>
        <p:txBody>
          <a:bodyPr/>
          <a:lstStyle/>
          <a:p>
            <a:fld id="{A90099C9-4CB8-9A40-B745-9AB270505907}" type="slidenum">
              <a:rPr lang="en-US" smtClean="0"/>
              <a:t>33</a:t>
            </a:fld>
            <a:endParaRPr lang="en-US"/>
          </a:p>
        </p:txBody>
      </p:sp>
    </p:spTree>
    <p:extLst>
      <p:ext uri="{BB962C8B-B14F-4D97-AF65-F5344CB8AC3E}">
        <p14:creationId xmlns:p14="http://schemas.microsoft.com/office/powerpoint/2010/main" val="262654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6BE-65AC-5841-BC4C-174DA886AEE7}"/>
              </a:ext>
            </a:extLst>
          </p:cNvPr>
          <p:cNvSpPr>
            <a:spLocks noGrp="1"/>
          </p:cNvSpPr>
          <p:nvPr>
            <p:ph type="title"/>
          </p:nvPr>
        </p:nvSpPr>
        <p:spPr/>
        <p:txBody>
          <a:bodyPr/>
          <a:lstStyle/>
          <a:p>
            <a:r>
              <a:rPr lang="en-US" cap="none" dirty="0"/>
              <a:t>Random effects and fixed effects</a:t>
            </a:r>
          </a:p>
        </p:txBody>
      </p:sp>
      <p:sp>
        <p:nvSpPr>
          <p:cNvPr id="3" name="Content Placeholder 2">
            <a:extLst>
              <a:ext uri="{FF2B5EF4-FFF2-40B4-BE49-F238E27FC236}">
                <a16:creationId xmlns:a16="http://schemas.microsoft.com/office/drawing/2014/main" id="{69E9805F-97FB-AB4C-9E6E-947443AE89E9}"/>
              </a:ext>
            </a:extLst>
          </p:cNvPr>
          <p:cNvSpPr>
            <a:spLocks noGrp="1"/>
          </p:cNvSpPr>
          <p:nvPr>
            <p:ph idx="1"/>
          </p:nvPr>
        </p:nvSpPr>
        <p:spPr/>
        <p:txBody>
          <a:bodyPr>
            <a:normAutofit fontScale="92500"/>
          </a:bodyPr>
          <a:lstStyle/>
          <a:p>
            <a:r>
              <a:rPr lang="en-US" dirty="0"/>
              <a:t>Random effects = “</a:t>
            </a:r>
            <a:r>
              <a:rPr lang="en-US" i="1" dirty="0"/>
              <a:t>parameters assumed to arise from a shared stochastic process</a:t>
            </a:r>
            <a:r>
              <a:rPr lang="en-US" dirty="0"/>
              <a:t>”</a:t>
            </a:r>
          </a:p>
          <a:p>
            <a:r>
              <a:rPr lang="en-CA" dirty="0"/>
              <a:t>Effects are fixed if they are interesting in themselves or random if there is interest in the underlying population rather than in testing the differences of values between particular levels.</a:t>
            </a:r>
          </a:p>
          <a:p>
            <a:r>
              <a:rPr lang="en-CA" dirty="0"/>
              <a:t>Fixed effects are constant across individuals, and random effects vary. </a:t>
            </a:r>
          </a:p>
          <a:p>
            <a:r>
              <a:rPr lang="en-CA" dirty="0"/>
              <a:t>Random effects are especially useful when we have (1) lots of levels (e.g., many species or blocks), (2) relatively little data on each level (although we need multiple samples from most of the levels), and (3) uneven sampling across levels. </a:t>
            </a:r>
          </a:p>
          <a:p>
            <a:r>
              <a:rPr lang="en-CA" dirty="0"/>
              <a:t>Frequentists define random effects as categorical variables whose levels are chosen </a:t>
            </a:r>
            <a:r>
              <a:rPr lang="en-CA" i="1" dirty="0"/>
              <a:t>at random from a larger population</a:t>
            </a:r>
            <a:r>
              <a:rPr lang="en-CA" dirty="0"/>
              <a:t>, e.g., species chosen at random from a list of endemic species. </a:t>
            </a:r>
          </a:p>
          <a:p>
            <a:r>
              <a:rPr lang="en-CA" dirty="0"/>
              <a:t>Bayesians define random effects as sets of variables whose parameters are [all] drawn from [the same] distribution. A fixed effect is one where we estimate each parameter (e.g., the mean for each species within a genus) independently (with independently specified priors).</a:t>
            </a:r>
            <a:endParaRPr lang="en-US" dirty="0"/>
          </a:p>
        </p:txBody>
      </p:sp>
      <p:sp>
        <p:nvSpPr>
          <p:cNvPr id="4" name="Footer Placeholder 3">
            <a:extLst>
              <a:ext uri="{FF2B5EF4-FFF2-40B4-BE49-F238E27FC236}">
                <a16:creationId xmlns:a16="http://schemas.microsoft.com/office/drawing/2014/main" id="{B7641932-0906-D843-BFA2-B3B4DD1B0598}"/>
              </a:ext>
            </a:extLst>
          </p:cNvPr>
          <p:cNvSpPr>
            <a:spLocks noGrp="1"/>
          </p:cNvSpPr>
          <p:nvPr>
            <p:ph type="ftr" sz="quarter" idx="11"/>
          </p:nvPr>
        </p:nvSpPr>
        <p:spPr/>
        <p:txBody>
          <a:bodyPr/>
          <a:lstStyle/>
          <a:p>
            <a:r>
              <a:rPr lang="en-US" dirty="0"/>
              <a:t>CFER - Jin Gao</a:t>
            </a:r>
          </a:p>
        </p:txBody>
      </p:sp>
    </p:spTree>
    <p:extLst>
      <p:ext uri="{BB962C8B-B14F-4D97-AF65-F5344CB8AC3E}">
        <p14:creationId xmlns:p14="http://schemas.microsoft.com/office/powerpoint/2010/main" val="208441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382-4D23-3C4E-9340-F78F14423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DAED1A-8E64-5E48-85AA-F761F666EB2B}"/>
              </a:ext>
            </a:extLst>
          </p:cNvPr>
          <p:cNvSpPr>
            <a:spLocks noGrp="1"/>
          </p:cNvSpPr>
          <p:nvPr>
            <p:ph idx="1"/>
          </p:nvPr>
        </p:nvSpPr>
        <p:spPr/>
        <p:txBody>
          <a:bodyPr/>
          <a:lstStyle/>
          <a:p>
            <a:pPr fontAlgn="base"/>
            <a:r>
              <a:rPr lang="en-CA" b="1" dirty="0"/>
              <a:t>Frequentist:</a:t>
            </a:r>
            <a:r>
              <a:rPr lang="en-CA" dirty="0"/>
              <a:t> Sampling is infinite and decision rules can be sharp. Data are a repeatable random sample - there is a frequency. Underlying parameters are fixed i.e. they remain constant during this repeatable sampling process.</a:t>
            </a:r>
          </a:p>
          <a:p>
            <a:pPr fontAlgn="base"/>
            <a:r>
              <a:rPr lang="en-CA" b="1" dirty="0"/>
              <a:t>Bayesian:</a:t>
            </a:r>
            <a:r>
              <a:rPr lang="en-CA" dirty="0"/>
              <a:t> Unknown quantities are treated probabilistically and the state of the world can always be updated. Data are observed from the realised sample. Parameters are unknown and described probabilistically. It is the data which are fixed.</a:t>
            </a:r>
          </a:p>
          <a:p>
            <a:endParaRPr lang="en-US" dirty="0"/>
          </a:p>
        </p:txBody>
      </p:sp>
      <p:sp>
        <p:nvSpPr>
          <p:cNvPr id="4" name="Footer Placeholder 3">
            <a:extLst>
              <a:ext uri="{FF2B5EF4-FFF2-40B4-BE49-F238E27FC236}">
                <a16:creationId xmlns:a16="http://schemas.microsoft.com/office/drawing/2014/main" id="{38D250F1-871D-9447-BC5E-31793465FE82}"/>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146115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A64-EA4F-FB4A-8405-B2514DF52303}"/>
              </a:ext>
            </a:extLst>
          </p:cNvPr>
          <p:cNvSpPr>
            <a:spLocks noGrp="1"/>
          </p:cNvSpPr>
          <p:nvPr>
            <p:ph type="title"/>
          </p:nvPr>
        </p:nvSpPr>
        <p:spPr/>
        <p:txBody>
          <a:bodyPr>
            <a:normAutofit/>
          </a:bodyPr>
          <a:lstStyle/>
          <a:p>
            <a:r>
              <a:rPr lang="en-CA" cap="none" dirty="0"/>
              <a:t>State space model</a:t>
            </a:r>
            <a:endParaRPr lang="en-US" dirty="0"/>
          </a:p>
        </p:txBody>
      </p:sp>
      <p:sp>
        <p:nvSpPr>
          <p:cNvPr id="3" name="Content Placeholder 2">
            <a:extLst>
              <a:ext uri="{FF2B5EF4-FFF2-40B4-BE49-F238E27FC236}">
                <a16:creationId xmlns:a16="http://schemas.microsoft.com/office/drawing/2014/main" id="{4E3423E9-45C2-8349-A270-309C09A95FA3}"/>
              </a:ext>
            </a:extLst>
          </p:cNvPr>
          <p:cNvSpPr>
            <a:spLocks noGrp="1"/>
          </p:cNvSpPr>
          <p:nvPr>
            <p:ph idx="1"/>
          </p:nvPr>
        </p:nvSpPr>
        <p:spPr/>
        <p:txBody>
          <a:bodyPr/>
          <a:lstStyle/>
          <a:p>
            <a:r>
              <a:rPr lang="en-CA" dirty="0"/>
              <a:t>Can differentiate between two distinct sources of variability: the biological or process variation (e.g., demographic stochasticity) and the measurement error associated with the sampling method</a:t>
            </a:r>
          </a:p>
          <a:p>
            <a:r>
              <a:rPr lang="en-CA" dirty="0"/>
              <a:t> Become a general approach to account for multiple levels of stochasticity when modelling time-series</a:t>
            </a:r>
            <a:endParaRPr lang="en-US" dirty="0"/>
          </a:p>
        </p:txBody>
      </p:sp>
      <p:sp>
        <p:nvSpPr>
          <p:cNvPr id="4" name="Footer Placeholder 3">
            <a:extLst>
              <a:ext uri="{FF2B5EF4-FFF2-40B4-BE49-F238E27FC236}">
                <a16:creationId xmlns:a16="http://schemas.microsoft.com/office/drawing/2014/main" id="{1B44C7B7-3196-834F-AD52-49F07341C0AB}"/>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69817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48A-F196-1C45-8E67-276EB6803711}"/>
              </a:ext>
            </a:extLst>
          </p:cNvPr>
          <p:cNvSpPr>
            <a:spLocks noGrp="1"/>
          </p:cNvSpPr>
          <p:nvPr>
            <p:ph type="title"/>
          </p:nvPr>
        </p:nvSpPr>
        <p:spPr/>
        <p:txBody>
          <a:bodyPr/>
          <a:lstStyle/>
          <a:p>
            <a:r>
              <a:rPr lang="en-US" cap="none" dirty="0"/>
              <a:t>Linear model, GLM, GLMM</a:t>
            </a:r>
          </a:p>
        </p:txBody>
      </p:sp>
      <p:sp>
        <p:nvSpPr>
          <p:cNvPr id="3" name="Content Placeholder 2">
            <a:extLst>
              <a:ext uri="{FF2B5EF4-FFF2-40B4-BE49-F238E27FC236}">
                <a16:creationId xmlns:a16="http://schemas.microsoft.com/office/drawing/2014/main" id="{107397BA-5CFA-BB44-A72E-8B2157B49F97}"/>
              </a:ext>
            </a:extLst>
          </p:cNvPr>
          <p:cNvSpPr>
            <a:spLocks noGrp="1"/>
          </p:cNvSpPr>
          <p:nvPr>
            <p:ph idx="1"/>
          </p:nvPr>
        </p:nvSpPr>
        <p:spPr/>
        <p:txBody>
          <a:bodyPr/>
          <a:lstStyle/>
          <a:p>
            <a:r>
              <a:rPr lang="en-CA" b="1" dirty="0"/>
              <a:t>Linear models</a:t>
            </a:r>
            <a:r>
              <a:rPr lang="en-CA" dirty="0"/>
              <a:t> are a way of describing a response variable in terms of a </a:t>
            </a:r>
            <a:r>
              <a:rPr lang="en-CA" b="1" dirty="0"/>
              <a:t>linear</a:t>
            </a:r>
            <a:r>
              <a:rPr lang="en-CA" dirty="0"/>
              <a:t> combination of predictor variables. The response should be a continuous variable and be at least approximately normally distributed.</a:t>
            </a:r>
          </a:p>
          <a:p>
            <a:endParaRPr lang="en-CA" dirty="0"/>
          </a:p>
          <a:p>
            <a:r>
              <a:rPr lang="en-CA" b="1" dirty="0"/>
              <a:t>Generalized linear model </a:t>
            </a:r>
            <a:r>
              <a:rPr lang="en-CA" dirty="0"/>
              <a:t>is a flexible generalization of ordinary linear regression that allows for response variables that have error distribution models other than a normal distribution.</a:t>
            </a:r>
          </a:p>
          <a:p>
            <a:endParaRPr lang="en-CA" dirty="0"/>
          </a:p>
          <a:p>
            <a:r>
              <a:rPr lang="en-CA" b="1" dirty="0"/>
              <a:t>Generalized linear mixed model</a:t>
            </a:r>
            <a:r>
              <a:rPr lang="en-CA" dirty="0"/>
              <a:t> (GLMM) is an extension to the </a:t>
            </a:r>
            <a:r>
              <a:rPr lang="en-CA" b="1" dirty="0"/>
              <a:t>generalized linear model</a:t>
            </a:r>
            <a:r>
              <a:rPr lang="en-CA" dirty="0"/>
              <a:t> (GLM) in which the </a:t>
            </a:r>
            <a:r>
              <a:rPr lang="en-CA" b="1" dirty="0"/>
              <a:t>linear</a:t>
            </a:r>
            <a:r>
              <a:rPr lang="en-CA" dirty="0"/>
              <a:t> predictor contains random </a:t>
            </a:r>
            <a:r>
              <a:rPr lang="en-CA" b="1" dirty="0"/>
              <a:t>effects</a:t>
            </a:r>
            <a:r>
              <a:rPr lang="en-CA" dirty="0"/>
              <a:t> in addition to the usual fixed </a:t>
            </a:r>
            <a:r>
              <a:rPr lang="en-CA" b="1" dirty="0"/>
              <a:t>effects</a:t>
            </a:r>
            <a:r>
              <a:rPr lang="en-CA" dirty="0"/>
              <a:t>. They also inherit from GLMs the idea of extending </a:t>
            </a:r>
            <a:r>
              <a:rPr lang="en-CA" b="1" dirty="0"/>
              <a:t>linear mixed models</a:t>
            </a:r>
            <a:r>
              <a:rPr lang="en-CA" dirty="0"/>
              <a:t> to non-normal data.</a:t>
            </a:r>
            <a:endParaRPr lang="en-US" dirty="0"/>
          </a:p>
        </p:txBody>
      </p:sp>
      <p:sp>
        <p:nvSpPr>
          <p:cNvPr id="4" name="Footer Placeholder 3">
            <a:extLst>
              <a:ext uri="{FF2B5EF4-FFF2-40B4-BE49-F238E27FC236}">
                <a16:creationId xmlns:a16="http://schemas.microsoft.com/office/drawing/2014/main" id="{0FF22900-5478-5341-838F-D84AAE50BAFD}"/>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07534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EAB2-A828-C043-90DA-33F0DEF86680}"/>
              </a:ext>
            </a:extLst>
          </p:cNvPr>
          <p:cNvSpPr>
            <a:spLocks noGrp="1"/>
          </p:cNvSpPr>
          <p:nvPr>
            <p:ph type="title"/>
          </p:nvPr>
        </p:nvSpPr>
        <p:spPr/>
        <p:txBody>
          <a:bodyPr/>
          <a:lstStyle/>
          <a:p>
            <a:r>
              <a:rPr lang="en-US" cap="none" dirty="0"/>
              <a:t>Additive model, GAM</a:t>
            </a:r>
          </a:p>
        </p:txBody>
      </p:sp>
      <p:sp>
        <p:nvSpPr>
          <p:cNvPr id="3" name="Content Placeholder 2">
            <a:extLst>
              <a:ext uri="{FF2B5EF4-FFF2-40B4-BE49-F238E27FC236}">
                <a16:creationId xmlns:a16="http://schemas.microsoft.com/office/drawing/2014/main" id="{30C07B7F-8E29-A745-AC09-1FC434CAC05E}"/>
              </a:ext>
            </a:extLst>
          </p:cNvPr>
          <p:cNvSpPr>
            <a:spLocks noGrp="1"/>
          </p:cNvSpPr>
          <p:nvPr>
            <p:ph idx="1"/>
          </p:nvPr>
        </p:nvSpPr>
        <p:spPr/>
        <p:txBody>
          <a:bodyPr/>
          <a:lstStyle/>
          <a:p>
            <a:r>
              <a:rPr lang="en-CA" dirty="0"/>
              <a:t>Additive model is a non-parametric (do not assume fixed </a:t>
            </a:r>
            <a:r>
              <a:rPr lang="en-CA" i="1" dirty="0"/>
              <a:t>model structure</a:t>
            </a:r>
            <a:r>
              <a:rPr lang="en-CA" dirty="0"/>
              <a:t>) regression model in which the systematic component is the arithmetic sum of the individual effects of the predictors. </a:t>
            </a:r>
          </a:p>
          <a:p>
            <a:r>
              <a:rPr lang="en-CA" b="1" dirty="0">
                <a:solidFill>
                  <a:schemeClr val="tx1"/>
                </a:solidFill>
              </a:rPr>
              <a:t>Generalized additive model (GAM)</a:t>
            </a:r>
            <a:r>
              <a:rPr lang="en-CA" dirty="0">
                <a:solidFill>
                  <a:schemeClr val="tx1"/>
                </a:solidFill>
              </a:rPr>
              <a:t> is a generalized linear model in which the linear predictor depends linearly on unknown smooth functions of some predictor variables, and interest focuses on inference about these smooth functions.</a:t>
            </a:r>
          </a:p>
          <a:p>
            <a:r>
              <a:rPr lang="en-CA" dirty="0"/>
              <a:t>blend properties of generalized linear models with additive models.</a:t>
            </a:r>
          </a:p>
        </p:txBody>
      </p:sp>
      <p:sp>
        <p:nvSpPr>
          <p:cNvPr id="4" name="Footer Placeholder 3">
            <a:extLst>
              <a:ext uri="{FF2B5EF4-FFF2-40B4-BE49-F238E27FC236}">
                <a16:creationId xmlns:a16="http://schemas.microsoft.com/office/drawing/2014/main" id="{6C39564E-B26A-8040-9666-25A0509E382E}"/>
              </a:ext>
            </a:extLst>
          </p:cNvPr>
          <p:cNvSpPr>
            <a:spLocks noGrp="1"/>
          </p:cNvSpPr>
          <p:nvPr>
            <p:ph type="ftr" sz="quarter" idx="11"/>
          </p:nvPr>
        </p:nvSpPr>
        <p:spPr/>
        <p:txBody>
          <a:bodyPr/>
          <a:lstStyle/>
          <a:p>
            <a:r>
              <a:rPr lang="en-US"/>
              <a:t>CFER - Jin Gao</a:t>
            </a:r>
            <a:endParaRPr lang="en-US" dirty="0"/>
          </a:p>
        </p:txBody>
      </p:sp>
    </p:spTree>
    <p:extLst>
      <p:ext uri="{BB962C8B-B14F-4D97-AF65-F5344CB8AC3E}">
        <p14:creationId xmlns:p14="http://schemas.microsoft.com/office/powerpoint/2010/main" val="23619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68D-7983-6F49-B5B8-5CB3AFFC5083}"/>
              </a:ext>
            </a:extLst>
          </p:cNvPr>
          <p:cNvSpPr>
            <a:spLocks noGrp="1"/>
          </p:cNvSpPr>
          <p:nvPr>
            <p:ph type="title"/>
          </p:nvPr>
        </p:nvSpPr>
        <p:spPr/>
        <p:txBody>
          <a:bodyPr/>
          <a:lstStyle/>
          <a:p>
            <a:r>
              <a:rPr lang="en-US" cap="none" dirty="0"/>
              <a:t>Likelihood function and maximum likelihood</a:t>
            </a:r>
          </a:p>
        </p:txBody>
      </p:sp>
      <p:sp>
        <p:nvSpPr>
          <p:cNvPr id="4" name="Footer Placeholder 3">
            <a:extLst>
              <a:ext uri="{FF2B5EF4-FFF2-40B4-BE49-F238E27FC236}">
                <a16:creationId xmlns:a16="http://schemas.microsoft.com/office/drawing/2014/main" id="{E326CC8C-C52D-3B49-AD6F-693B60B2B8C3}"/>
              </a:ext>
            </a:extLst>
          </p:cNvPr>
          <p:cNvSpPr>
            <a:spLocks noGrp="1"/>
          </p:cNvSpPr>
          <p:nvPr>
            <p:ph type="ftr" sz="quarter" idx="11"/>
          </p:nvPr>
        </p:nvSpPr>
        <p:spPr/>
        <p:txBody>
          <a:bodyPr/>
          <a:lstStyle/>
          <a:p>
            <a:r>
              <a:rPr lang="en-US" dirty="0"/>
              <a:t>CFER - Jin Gao</a:t>
            </a:r>
          </a:p>
        </p:txBody>
      </p:sp>
      <mc:AlternateContent xmlns:mc="http://schemas.openxmlformats.org/markup-compatibility/2006" xmlns:a14="http://schemas.microsoft.com/office/drawing/2010/main">
        <mc:Choice Requires="a14">
          <p:sp>
            <p:nvSpPr>
              <p:cNvPr id="5" name="AutoShape 2" descr="\mathcal{L}(\theta \mid x)=f(x\mid\theta), \!">
                <a:extLst>
                  <a:ext uri="{FF2B5EF4-FFF2-40B4-BE49-F238E27FC236}">
                    <a16:creationId xmlns:a16="http://schemas.microsoft.com/office/drawing/2014/main" id="{69409023-9A0F-C247-999A-95D8C137DF13}"/>
                  </a:ext>
                </a:extLst>
              </p:cNvPr>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𝑝𝑎𝑟𝑎𝑚𝑒𝑡𝑒𝑟𝑠</m:t>
                        </m:r>
                      </m:e>
                      <m:e>
                        <m:r>
                          <a:rPr lang="en-US" b="0" i="1" smtClean="0">
                            <a:latin typeface="Cambria Math" panose="02040503050406030204" pitchFamily="18" charset="0"/>
                            <a:ea typeface="Cambria Math" panose="02040503050406030204" pitchFamily="18" charset="0"/>
                          </a:rPr>
                          <m:t>𝑑𝑎𝑡𝑎</m:t>
                        </m:r>
                      </m:e>
                    </m:d>
                  </m:oMath>
                </a14:m>
                <a:r>
                  <a:rPr lang="en-US" b="0" dirty="0"/>
                  <a:t>: </a:t>
                </a:r>
                <a:r>
                  <a:rPr lang="en-CA" dirty="0"/>
                  <a:t>likelihood function is conditioned on the observed data and that it is a function of the unknown parameters </a:t>
                </a:r>
                <a:r>
                  <a:rPr lang="el-GR" dirty="0"/>
                  <a:t>.</a:t>
                </a:r>
                <a:endParaRPr lang="en-US" b="0" dirty="0"/>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rPr>
                      <m:t>𝑝𝑎𝑟𝑎𝑚𝑒𝑡𝑒𝑟𝑠</m:t>
                    </m:r>
                    <m:r>
                      <a:rPr lang="en-US" b="0" i="1" smtClean="0">
                        <a:latin typeface="Cambria Math" panose="02040503050406030204" pitchFamily="18" charset="0"/>
                      </a:rPr>
                      <m:t>)</m:t>
                    </m:r>
                  </m:oMath>
                </a14:m>
                <a:r>
                  <a:rPr lang="en-US" dirty="0"/>
                  <a:t>: probability is a </a:t>
                </a:r>
                <a:r>
                  <a:rPr lang="en-CA" dirty="0"/>
                  <a:t>measure quantifying the likelihood that events will occur.</a:t>
                </a:r>
              </a:p>
              <a:p>
                <a:r>
                  <a:rPr lang="en-CA" dirty="0"/>
                  <a:t>Maximum likelihood estimation (MLE) is a method of estimating the parameters of a probability distribution by maximizing a likelihood function, so that under the assumed statistical model the observed data is most probable. </a:t>
                </a:r>
              </a:p>
              <a:p>
                <a:r>
                  <a:rPr lang="en-CA" dirty="0"/>
                  <a:t>The point in the parameter space that maximizes the likelihood function is called the maximum likelihood estimate.</a:t>
                </a:r>
              </a:p>
              <a:p>
                <a:r>
                  <a:rPr lang="en-US" dirty="0"/>
                  <a:t>Technically, we minimize the negative log-likelihood (</a:t>
                </a:r>
                <a:r>
                  <a:rPr lang="en-US" b="1" u="sng" dirty="0"/>
                  <a:t>NLL)</a:t>
                </a:r>
                <a:endParaRPr lang="en-CA" dirty="0"/>
              </a:p>
              <a:p>
                <a:r>
                  <a:rPr lang="en-CA" dirty="0"/>
                  <a:t>In Bayesian inference, MLE is a special case of maximum a posteriori estimation (MAP) that assumes a uniform prior distribution of the parameters. In frequentist inference, MLE is a special case of an extremum estimator, with the objective function being the likelihood.</a:t>
                </a:r>
              </a:p>
            </p:txBody>
          </p:sp>
        </mc:Choice>
        <mc:Fallback xmlns="">
          <p:sp>
            <p:nvSpPr>
              <p:cNvPr id="5" name="AutoShape 2" descr="\mathcal{L}(\theta \mid x)=f(x\mid\theta), \!">
                <a:extLst>
                  <a:ext uri="{FF2B5EF4-FFF2-40B4-BE49-F238E27FC236}">
                    <a16:creationId xmlns:a16="http://schemas.microsoft.com/office/drawing/2014/main" id="{69409023-9A0F-C247-999A-95D8C137DF13}"/>
                  </a:ext>
                </a:extLst>
              </p:cNvPr>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92611025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F24"/>
      </a:dk2>
      <a:lt2>
        <a:srgbClr val="E2E8E6"/>
      </a:lt2>
      <a:accent1>
        <a:srgbClr val="C696A3"/>
      </a:accent1>
      <a:accent2>
        <a:srgbClr val="BA877F"/>
      </a:accent2>
      <a:accent3>
        <a:srgbClr val="BA9F7F"/>
      </a:accent3>
      <a:accent4>
        <a:srgbClr val="A8A672"/>
      </a:accent4>
      <a:accent5>
        <a:srgbClr val="99A980"/>
      </a:accent5>
      <a:accent6>
        <a:srgbClr val="81AE77"/>
      </a:accent6>
      <a:hlink>
        <a:srgbClr val="568F7F"/>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2412</Words>
  <Application>Microsoft Macintosh PowerPoint</Application>
  <PresentationFormat>Widescreen</PresentationFormat>
  <Paragraphs>304</Paragraphs>
  <Slides>33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Bahnschrift</vt:lpstr>
      <vt:lpstr>Arial</vt:lpstr>
      <vt:lpstr>Calibri</vt:lpstr>
      <vt:lpstr>Cambria Math</vt:lpstr>
      <vt:lpstr>Corbel</vt:lpstr>
      <vt:lpstr>Courier New</vt:lpstr>
      <vt:lpstr>News Gothic MT</vt:lpstr>
      <vt:lpstr>Wingdings 2</vt:lpstr>
      <vt:lpstr>DividendVTI</vt:lpstr>
      <vt:lpstr>Equation</vt:lpstr>
      <vt:lpstr> Week 1:  TmB basics </vt:lpstr>
      <vt:lpstr>Hierarchical Models</vt:lpstr>
      <vt:lpstr>PowerPoint Presentation</vt:lpstr>
      <vt:lpstr>Random effects and fixed effects</vt:lpstr>
      <vt:lpstr>PowerPoint Presentation</vt:lpstr>
      <vt:lpstr>State space model</vt:lpstr>
      <vt:lpstr>Linear model, GLM, GLMM</vt:lpstr>
      <vt:lpstr>Additive model, GAM</vt:lpstr>
      <vt:lpstr>Likelihood function and maximum likelihood</vt:lpstr>
      <vt:lpstr>Data Fitting</vt:lpstr>
      <vt:lpstr>Finding The Derivative: Function Minimization</vt:lpstr>
      <vt:lpstr>1D Function Minimization</vt:lpstr>
      <vt:lpstr>1D Function Minimization</vt:lpstr>
      <vt:lpstr>1D Function Minimization</vt:lpstr>
      <vt:lpstr>2D Function Minimization</vt:lpstr>
      <vt:lpstr>Calculating Derivatives</vt:lpstr>
      <vt:lpstr>Example: Normal likelihood</vt:lpstr>
      <vt:lpstr>Example: Normal Likelihood</vt:lpstr>
      <vt:lpstr>Example: Normal likelihood</vt:lpstr>
      <vt:lpstr>Exercise: Poisson Likelihood</vt:lpstr>
      <vt:lpstr>Fitting MLE models: basics</vt:lpstr>
      <vt:lpstr>What is TMB?</vt:lpstr>
      <vt:lpstr>PowerPoint Presentation</vt:lpstr>
      <vt:lpstr>Fitting MLE models: details</vt:lpstr>
      <vt:lpstr>Optimizers in R</vt:lpstr>
      <vt:lpstr>Example: Linear model</vt:lpstr>
      <vt:lpstr>Linear model 1</vt:lpstr>
      <vt:lpstr>Linear model 2: by hand</vt:lpstr>
      <vt:lpstr>Linear model 3: with TMB</vt:lpstr>
      <vt:lpstr>Linear model comparisons</vt:lpstr>
      <vt:lpstr>Linear model comparisons</vt:lpstr>
      <vt:lpstr>What about the variance term?</vt:lpstr>
      <vt:lpstr>Review of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Gao</dc:creator>
  <cp:lastModifiedBy>Jin Gao</cp:lastModifiedBy>
  <cp:revision>21</cp:revision>
  <dcterms:created xsi:type="dcterms:W3CDTF">2019-11-12T19:24:56Z</dcterms:created>
  <dcterms:modified xsi:type="dcterms:W3CDTF">2019-12-06T13:11:29Z</dcterms:modified>
</cp:coreProperties>
</file>