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sldIdLst>
    <p:sldId id="256" r:id="rId3"/>
    <p:sldId id="258" r:id="rId4"/>
    <p:sldId id="260" r:id="rId5"/>
    <p:sldId id="263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8989-7179-4868-8471-A7A056B96C7C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522-EE3F-4B6E-889D-D7CB059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94AD-038C-43A2-A4DE-BB0813E6E51E}" type="datetime1">
              <a:rPr lang="en-US" smtClean="0"/>
              <a:t>1/15/2018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199C-061B-4949-9C96-AC248C0D8DD3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5CA7-EB4A-4003-96F7-46C5013AEA42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8B87-F135-4381-8E7E-B64D4228932C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5764-E191-4322-8BA3-3D7CBE2CF8D1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9CC7-9DD7-495E-8E0C-D2152E7ED385}" type="datetime1">
              <a:rPr lang="en-US" smtClean="0"/>
              <a:t>1/15/2018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F41F-A6FA-40C5-99E0-3F86C98F6608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DF9F-793E-4985-B9D8-992C6E2DA332}" type="datetime1">
              <a:rPr lang="en-US" smtClean="0"/>
              <a:t>1/15/2018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EA9D4-2AD1-4101-A286-77D37AAADFED}" type="datetime1">
              <a:rPr lang="en-US" smtClean="0"/>
              <a:t>1/15/2018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93A-8691-4A87-9C49-3CE884C47D45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6B00-A11D-4D80-BD0B-755A2969FF78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576D-E9F4-42BB-BC13-B23B3C4B0843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0F5-8523-4EB9-ACC0-9A01E3FEDA29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960D-B428-435A-A5E7-264A6D063906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052-FF7D-466F-9234-659183862C88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6C0C-8755-49A7-BEFB-7AA12254EBB9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8827-F8F9-4844-A257-9CA23F7E0DA1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E2C-037A-4C2F-87D7-09EE32575BC5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458-4B9B-4BD7-9049-0CDF114B9A90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F74-D09C-4A4F-9011-F5861002FF66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AC82-5023-4B40-8E7B-CB32645BA3C1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0DE-3C8A-43D2-B05F-DCE66535FA1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A8E4F-B453-4822-A448-33EE436F9AB4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497C-C63C-412A-9DFD-A2E04718E293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66BCC-7079-4559-85D5-50A66D933026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6DDB-E43F-4445-B916-EA8EF73BA2E9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BF00-D669-4C78-910C-5733C04ABD2D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7FF70-BB30-46BB-AA76-2B519CE88675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93CCD87-1551-4F91-BE02-F4A09E617739}" type="datetime1">
              <a:rPr lang="en-US" smtClean="0"/>
              <a:t>1/15/2018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6717-3E2A-491D-9A2B-0D747605CA1D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Practicing using TMB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67BB-A5FB-491D-8676-FF73A37F6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A9E04-9745-4BF1-8EB3-4254B3A8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Beverton</a:t>
            </a:r>
            <a:r>
              <a:rPr lang="en-US" dirty="0"/>
              <a:t>-Holt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222-AF68-4CE5-9FAA-63E3F25C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recruit curve</a:t>
            </a:r>
          </a:p>
          <a:p>
            <a:r>
              <a:rPr lang="en-US" dirty="0"/>
              <a:t>R=recruits; SSB= spawning biomass</a:t>
            </a:r>
          </a:p>
          <a:p>
            <a:r>
              <a:rPr lang="en-US" dirty="0"/>
              <a:t>Work in log space for data and parameters [discuss why]</a:t>
            </a:r>
          </a:p>
          <a:p>
            <a:r>
              <a:rPr lang="en-US" dirty="0"/>
              <a:t>Assume </a:t>
            </a:r>
            <a:r>
              <a:rPr lang="en-US" dirty="0" err="1"/>
              <a:t>iid</a:t>
            </a:r>
            <a:r>
              <a:rPr lang="en-US" dirty="0"/>
              <a:t> normal error on log scale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CD62E9-C597-4247-B02E-335E73A0F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19605"/>
              </p:ext>
            </p:extLst>
          </p:nvPr>
        </p:nvGraphicFramePr>
        <p:xfrm>
          <a:off x="752475" y="4138613"/>
          <a:ext cx="72517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692080" imgH="634680" progId="Equation.DSMT4">
                  <p:embed/>
                </p:oleObj>
              </mc:Choice>
              <mc:Fallback>
                <p:oleObj name="Equation" r:id="rId3" imgW="2692080" imgH="634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CD62E9-C597-4247-B02E-335E73A0F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4138613"/>
                        <a:ext cx="7251700" cy="170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A114-0ABF-49C8-A1AD-423E96F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E626-9280-4DAA-A54C-EBF30254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2337-2284-407E-B5CA-E7684D9F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[Show C++ code]</a:t>
            </a:r>
          </a:p>
          <a:p>
            <a:r>
              <a:rPr lang="en-US" dirty="0"/>
              <a:t>Build in R and show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B065C-B760-4D49-8D23-63CFDB9A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B281-048D-4876-900A-45C80731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1116"/>
            <a:ext cx="7886700" cy="5485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library(TMB)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/bevholt.cpp")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bevholt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/bevholt.dat", header=TRUE)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list(SSB=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dat$ssb,logR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dat$logR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&lt;- list(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data,parameters,DLL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bevholt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obj$env$beSilent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silences console output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64944-CBC5-4B36-8907-8268BA87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Beverton</a:t>
            </a:r>
            <a:r>
              <a:rPr lang="en-US" dirty="0"/>
              <a:t>-Hold Exercises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Plot MLE fit to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Re-optimize model from a grid of starting points: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logA</a:t>
            </a:r>
            <a:r>
              <a:rPr lang="en-US" dirty="0"/>
              <a:t> between c(-5,10) and </a:t>
            </a:r>
            <a:r>
              <a:rPr lang="en-US" dirty="0" err="1"/>
              <a:t>logB</a:t>
            </a:r>
            <a:r>
              <a:rPr lang="en-US" dirty="0"/>
              <a:t> between c(-15,0)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100 steps for each (10000 total </a:t>
            </a:r>
            <a:r>
              <a:rPr lang="en-US" dirty="0" err="1"/>
              <a:t>inits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they all find the same minimum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much variation in # of </a:t>
            </a:r>
            <a:r>
              <a:rPr lang="en-US" dirty="0" err="1"/>
              <a:t>evals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 Review answers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Beverton</a:t>
            </a:r>
            <a:r>
              <a:rPr lang="en-US" dirty="0"/>
              <a:t>-Hold Exercises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5059"/>
            <a:ext cx="7886700" cy="52533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a contour surface of the likelihood.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ranges: +/- 5 standard errors of MLE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cov.fixed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2400" dirty="0"/>
              <a:t>gets the 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Plot MLE on 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Hint: use contour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Simulate data and refit.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Use the “real” SSB, simulate </a:t>
            </a:r>
            <a:r>
              <a:rPr lang="en-US" sz="2400" dirty="0" err="1"/>
              <a:t>logR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Do 1000 iterations and check confidence interval coverage.</a:t>
            </a:r>
          </a:p>
          <a:p>
            <a:pPr marL="0" indent="0">
              <a:buNone/>
            </a:pPr>
            <a:r>
              <a:rPr lang="en-US" sz="2800" dirty="0"/>
              <a:t>….. Review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A369-9AF8-48D6-878A-22C01DB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751-29E8-4EC7-8A6A-0255F9A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5326-8C6B-4ABB-84E6-071E5D54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TMB provides objective and gradient functions inside of R</a:t>
            </a:r>
          </a:p>
          <a:p>
            <a:r>
              <a:rPr lang="en-US" dirty="0"/>
              <a:t>We can do many things with them</a:t>
            </a:r>
          </a:p>
          <a:p>
            <a:pPr lvl="1"/>
            <a:r>
              <a:rPr lang="en-US" dirty="0"/>
              <a:t>Fit a model</a:t>
            </a:r>
          </a:p>
          <a:p>
            <a:pPr lvl="1"/>
            <a:r>
              <a:rPr lang="en-US" dirty="0"/>
              <a:t>Simulate data</a:t>
            </a:r>
          </a:p>
          <a:p>
            <a:pPr lvl="1"/>
            <a:r>
              <a:rPr lang="en-US" dirty="0"/>
              <a:t>Explore the likelihood surface</a:t>
            </a:r>
          </a:p>
          <a:p>
            <a:r>
              <a:rPr lang="en-US" dirty="0"/>
              <a:t>With this example we could have just used R. </a:t>
            </a:r>
          </a:p>
          <a:p>
            <a:r>
              <a:rPr lang="en-US" dirty="0"/>
              <a:t>So why TMB?</a:t>
            </a:r>
          </a:p>
          <a:p>
            <a:pPr lvl="1"/>
            <a:r>
              <a:rPr lang="en-US" dirty="0"/>
              <a:t>Gives us gradients (nearly impossible with R)</a:t>
            </a:r>
          </a:p>
          <a:p>
            <a:pPr lvl="1"/>
            <a:r>
              <a:rPr lang="en-US" dirty="0"/>
              <a:t>Scales very well with model complexity (1000s of pars)</a:t>
            </a:r>
          </a:p>
          <a:p>
            <a:pPr lvl="1"/>
            <a:r>
              <a:rPr lang="en-US" dirty="0"/>
              <a:t>Can do integration too! (More on that later…)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4806-250F-4E4A-826B-F4D2260E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58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213</TotalTime>
  <Words>367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Equation</vt:lpstr>
      <vt:lpstr>Lab 1: Practicing using TMB objects</vt:lpstr>
      <vt:lpstr>Example: Beverton-Holt</vt:lpstr>
      <vt:lpstr>TMB code</vt:lpstr>
      <vt:lpstr>PowerPoint Presentation</vt:lpstr>
      <vt:lpstr>Beverton-Hold Exercises #1 </vt:lpstr>
      <vt:lpstr>Beverton-Hold Exercises #2 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C. MONNAHAN</cp:lastModifiedBy>
  <cp:revision>14</cp:revision>
  <dcterms:created xsi:type="dcterms:W3CDTF">2017-12-04T19:09:31Z</dcterms:created>
  <dcterms:modified xsi:type="dcterms:W3CDTF">2018-01-15T19:32:28Z</dcterms:modified>
</cp:coreProperties>
</file>