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79" r:id="rId9"/>
    <p:sldId id="28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12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1/14/2018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Fitting statistical models often uses a technique called </a:t>
            </a:r>
            <a:r>
              <a:rPr lang="en-US" b="1" dirty="0"/>
              <a:t>maximum likelihood estimation</a:t>
            </a:r>
          </a:p>
          <a:p>
            <a:r>
              <a:rPr lang="en-US" dirty="0"/>
              <a:t>(Technically, we minimize the negative log-likelihood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is our parameter vector, “f(x)” is the NLL</a:t>
            </a:r>
          </a:p>
          <a:p>
            <a:r>
              <a:rPr lang="en-US" dirty="0"/>
              <a:t>Has good properties as data increases, e.g.: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Asymptotic normality</a:t>
            </a:r>
          </a:p>
          <a:p>
            <a:r>
              <a:rPr lang="en-US" dirty="0"/>
              <a:t>But is not always unbiased!</a:t>
            </a:r>
          </a:p>
          <a:p>
            <a:r>
              <a:rPr lang="en-US" dirty="0"/>
              <a:t>It is widely used, including for our class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taking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simply (and recommended) is to use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If independent, multiply data points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 of squares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833-24EE-4811-9BAD-E223D5F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is the </a:t>
            </a:r>
            <a:r>
              <a:rPr lang="en-US" i="1" dirty="0"/>
              <a:t>expected value</a:t>
            </a:r>
            <a:r>
              <a:rPr lang="en-US" dirty="0"/>
              <a:t>, a function of parameters </a:t>
            </a:r>
          </a:p>
          <a:p>
            <a:r>
              <a:rPr lang="en-US" dirty="0"/>
              <a:t>The “</a:t>
            </a:r>
            <a:r>
              <a:rPr lang="en-US" b="1" u="sng" dirty="0"/>
              <a:t>MLE</a:t>
            </a:r>
            <a:r>
              <a:rPr lang="en-US" dirty="0"/>
              <a:t>” is the set of parameters which maximize the likelihood of the data</a:t>
            </a:r>
          </a:p>
          <a:p>
            <a:r>
              <a:rPr lang="en-US" dirty="0"/>
              <a:t>Constants have no effect on optimization, but often best to leave them in</a:t>
            </a:r>
          </a:p>
          <a:p>
            <a:r>
              <a:rPr lang="en-US" dirty="0"/>
              <a:t>Same ideas for other likelihoods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Poisson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/>
              <a:t>Look up the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r>
              <a:rPr lang="en-US" dirty="0"/>
              <a:t>Identify which terms are data and parameters</a:t>
            </a:r>
          </a:p>
          <a:p>
            <a:r>
              <a:rPr lang="en-US" dirty="0"/>
              <a:t>Take log by hand and write out R function to calculate log-likelihood for single data point</a:t>
            </a:r>
          </a:p>
          <a:p>
            <a:r>
              <a:rPr lang="en-US" dirty="0"/>
              <a:t>Evaluate for k=4 and lambda=5.5</a:t>
            </a:r>
          </a:p>
          <a:p>
            <a:r>
              <a:rPr lang="en-US" dirty="0"/>
              <a:t>Check answer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lambda, TRUE)</a:t>
            </a:r>
          </a:p>
          <a:p>
            <a:r>
              <a:rPr lang="en-US" dirty="0"/>
              <a:t>Plot NLL for lambda between 0 and 15</a:t>
            </a:r>
          </a:p>
          <a:p>
            <a:r>
              <a:rPr lang="en-US" dirty="0"/>
              <a:t>[Hint: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log(factorial(k)) </a:t>
            </a:r>
            <a:r>
              <a:rPr lang="en-US" dirty="0"/>
              <a:t>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Goal: find the parameters that minimize the NLL</a:t>
            </a:r>
          </a:p>
          <a:p>
            <a:r>
              <a:rPr lang="en-US" dirty="0"/>
              <a:t>Usually need to use numerical optimization</a:t>
            </a:r>
          </a:p>
          <a:p>
            <a:r>
              <a:rPr lang="en-US" dirty="0"/>
              <a:t>These algorithms try to move “down” until minimum is attained (gradients are zero)</a:t>
            </a:r>
          </a:p>
          <a:p>
            <a:r>
              <a:rPr lang="en-US" dirty="0"/>
              <a:t>Need to specify starting value that is reasonable</a:t>
            </a:r>
          </a:p>
          <a:p>
            <a:r>
              <a:rPr lang="en-US" dirty="0"/>
              <a:t>Need to be careful to constrain parameters appropriately (e.g., σ&gt;0; 0&lt;p&lt;1) with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approaches minimum but may never achieve it</a:t>
            </a:r>
          </a:p>
          <a:p>
            <a:r>
              <a:rPr lang="en-US" dirty="0"/>
              <a:t>Thus, “</a:t>
            </a:r>
            <a:r>
              <a:rPr lang="en-US" b="1" dirty="0"/>
              <a:t>convergence</a:t>
            </a:r>
            <a:r>
              <a:rPr lang="en-US" dirty="0"/>
              <a:t>” = sufficiently close to global minimum</a:t>
            </a:r>
          </a:p>
          <a:p>
            <a:r>
              <a:rPr lang="en-US" dirty="0"/>
              <a:t>Typically when maximum gradient is &lt;0.0001</a:t>
            </a:r>
          </a:p>
          <a:p>
            <a:r>
              <a:rPr lang="en-US" dirty="0"/>
              <a:t>Warning: Can get “stuck” in local minima (bad!)</a:t>
            </a:r>
          </a:p>
          <a:p>
            <a:r>
              <a:rPr lang="en-US" dirty="0"/>
              <a:t>Test: multiple initializations arrive at same MLE</a:t>
            </a:r>
          </a:p>
          <a:p>
            <a:r>
              <a:rPr lang="en-US" u="sng" dirty="0"/>
              <a:t>You are responsible for assuring convergence!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NLL function,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linear model to demonstrate optimization</a:t>
            </a:r>
          </a:p>
          <a:p>
            <a:r>
              <a:rPr lang="en-US" dirty="0"/>
              <a:t>We will fit the model three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function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TMB NLL</a:t>
            </a:r>
          </a:p>
          <a:p>
            <a:r>
              <a:rPr lang="en-US" dirty="0"/>
              <a:t>The goal is to introduce some key concepts and get practice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With TMB we will do function minimization</a:t>
                </a:r>
              </a:p>
              <a:p>
                <a:r>
                  <a:rPr lang="en-US" dirty="0"/>
                  <a:t>To minimize a function </a:t>
                </a:r>
                <a:r>
                  <a:rPr lang="en-US" i="1" dirty="0"/>
                  <a:t>f(x)</a:t>
                </a:r>
                <a:r>
                  <a:rPr lang="en-US" dirty="0"/>
                  <a:t>, it helps to be able to calculate the derivative,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vector, this is a “</a:t>
                </a:r>
                <a:r>
                  <a:rPr lang="en-US" b="1" dirty="0"/>
                  <a:t>gradient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At the minimum (or maximum) the </a:t>
                </a:r>
                <a:r>
                  <a:rPr lang="en-US" b="1" dirty="0"/>
                  <a:t>derivative is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dirty="0"/>
                  <a:t>We assume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3946946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864108" y="4363589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2: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function that </a:t>
            </a:r>
          </a:p>
          <a:p>
            <a:pPr lvl="1"/>
            <a:r>
              <a:rPr lang="en-US" dirty="0"/>
              <a:t>Inputs parameters</a:t>
            </a:r>
          </a:p>
          <a:p>
            <a:pPr lvl="1"/>
            <a:r>
              <a:rPr lang="en-US" dirty="0"/>
              <a:t>Returns NLL</a:t>
            </a:r>
          </a:p>
          <a:p>
            <a:r>
              <a:rPr lang="en-US" dirty="0"/>
              <a:t>Need to explicitly model variance term</a:t>
            </a:r>
          </a:p>
          <a:p>
            <a:r>
              <a:rPr lang="en-US" dirty="0"/>
              <a:t>Note the use of </a:t>
            </a:r>
            <a:r>
              <a:rPr lang="en-US" dirty="0" err="1"/>
              <a:t>exp</a:t>
            </a:r>
            <a:r>
              <a:rPr lang="en-US" dirty="0"/>
              <a:t>() to keep it positive</a:t>
            </a:r>
          </a:p>
          <a:p>
            <a:r>
              <a:rPr lang="en-US" dirty="0"/>
              <a:t>We don’t have a gradient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3: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looks similar to R</a:t>
            </a:r>
          </a:p>
          <a:p>
            <a:endParaRPr lang="en-US" dirty="0"/>
          </a:p>
          <a:p>
            <a:r>
              <a:rPr lang="en-US" dirty="0"/>
              <a:t>We have a gradient function!</a:t>
            </a:r>
          </a:p>
          <a:p>
            <a:endParaRPr lang="en-US" dirty="0"/>
          </a:p>
          <a:p>
            <a:r>
              <a:rPr lang="en-US" dirty="0"/>
              <a:t>[Look through TMB code]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>
            <a:cxnSpLocks/>
          </p:cNvCxnSpPr>
          <p:nvPr/>
        </p:nvCxnSpPr>
        <p:spPr>
          <a:xfrm>
            <a:off x="2264735" y="4412512"/>
            <a:ext cx="2052084" cy="10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returns a list with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Convergence status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steps it took (iterations)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times it used the function (evaluations)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536711" y="3977359"/>
            <a:ext cx="1320210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Finite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42" y="1199167"/>
            <a:ext cx="3924300" cy="47371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prints the maximum gradient component (</a:t>
            </a:r>
            <a:r>
              <a:rPr lang="en-US" sz="2400" dirty="0" err="1"/>
              <a:t>mgc</a:t>
            </a:r>
            <a:r>
              <a:rPr lang="en-US" sz="2400" dirty="0"/>
              <a:t>) at each iteration (step)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smaller and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evaluate the gradient function at the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has no idea it is using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shows the variance estimate in the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Does this match our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does not use maximum likelihood to estimate the variance!!</a:t>
            </a:r>
          </a:p>
          <a:p>
            <a:r>
              <a:rPr lang="en-US" dirty="0"/>
              <a:t>It uses Restricted Maximum Likelihood (REML) which is better in this case (we will do this with TMB later)</a:t>
            </a:r>
          </a:p>
          <a:p>
            <a:r>
              <a:rPr lang="en-US" dirty="0"/>
              <a:t>Remember: MLEs can be biased (and are for variances)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To “fit” statistical models we minimize the </a:t>
            </a:r>
            <a:br>
              <a:rPr lang="en-US" dirty="0"/>
            </a:br>
            <a:r>
              <a:rPr lang="en-US" dirty="0"/>
              <a:t>–log-likelihood to find the MLE</a:t>
            </a:r>
          </a:p>
          <a:p>
            <a:r>
              <a:rPr lang="en-US" dirty="0"/>
              <a:t>We often minimize the NLL numerically</a:t>
            </a:r>
          </a:p>
          <a:p>
            <a:r>
              <a:rPr lang="en-US" dirty="0"/>
              <a:t>Optimization 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to keep 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895599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6758"/>
              </p:ext>
            </p:extLst>
          </p:nvPr>
        </p:nvGraphicFramePr>
        <p:xfrm>
          <a:off x="2502786" y="4488180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488180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895599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89559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function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Contours show level sets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(think of bowl)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steps toward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Analytical derivatives (i.e., a formula) are ideal, but difficult to find</a:t>
            </a:r>
          </a:p>
          <a:p>
            <a:r>
              <a:rPr lang="en-US" sz="2800" dirty="0"/>
              <a:t>Numerical derivatives like “finite difference” (e.g., set </a:t>
            </a:r>
            <a:r>
              <a:rPr lang="en-US" sz="2800" i="1" dirty="0"/>
              <a:t>h=0.0001</a:t>
            </a:r>
            <a:r>
              <a:rPr lang="en-US" sz="2800" dirty="0"/>
              <a:t> in formula) are unreliable</a:t>
            </a:r>
          </a:p>
          <a:p>
            <a:r>
              <a:rPr lang="en-US" sz="2800" dirty="0"/>
              <a:t>So, how do we calculate gradients of complex functions (e.g., statistical models)?</a:t>
            </a:r>
          </a:p>
          <a:p>
            <a:r>
              <a:rPr lang="en-US" sz="2800" dirty="0"/>
              <a:t>Solution = “</a:t>
            </a:r>
            <a:r>
              <a:rPr lang="en-US" sz="2800" i="1" dirty="0"/>
              <a:t>automatic differentiation</a:t>
            </a:r>
            <a:r>
              <a:rPr lang="en-US" sz="2800" dirty="0"/>
              <a:t>”</a:t>
            </a:r>
          </a:p>
          <a:p>
            <a:r>
              <a:rPr lang="en-US" sz="2800" dirty="0"/>
              <a:t>For us, a magic trick the computer does to calculate </a:t>
            </a:r>
            <a:r>
              <a:rPr lang="en-US" sz="2800" u="sng" dirty="0"/>
              <a:t>fast and accurate gradients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minimization w/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How can we calculate derivative of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[Show </a:t>
            </a:r>
            <a:r>
              <a:rPr lang="en-US" dirty="0" err="1"/>
              <a:t>cpp</a:t>
            </a:r>
            <a:r>
              <a:rPr lang="en-US" dirty="0"/>
              <a:t> code, demo in R]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/polynomial"))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parameters=list(x=0))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27247"/>
              </p:ext>
            </p:extLst>
          </p:nvPr>
        </p:nvGraphicFramePr>
        <p:xfrm>
          <a:off x="1317546" y="1826161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1826161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139231" y="3141624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to recreate this plot</a:t>
            </a:r>
          </a:p>
          <a:p>
            <a:r>
              <a:rPr lang="en-US" dirty="0"/>
              <a:t>Hint: You need to use a for loop over </a:t>
            </a:r>
            <a:br>
              <a:rPr lang="en-US" dirty="0"/>
            </a:br>
            <a:r>
              <a:rPr lang="en-US" dirty="0"/>
              <a:t>x in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531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199</TotalTime>
  <Words>1536</Words>
  <Application>Microsoft Office PowerPoint</Application>
  <PresentationFormat>On-screen Show (4:3)</PresentationFormat>
  <Paragraphs>256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Maximum Likelihood Estimation 10 January 2018</vt:lpstr>
      <vt:lpstr>Review: Function minimization</vt:lpstr>
      <vt:lpstr>1D Function minimization</vt:lpstr>
      <vt:lpstr>1D Function minimization</vt:lpstr>
      <vt:lpstr>1D Function minimization</vt:lpstr>
      <vt:lpstr>2D function minimization</vt:lpstr>
      <vt:lpstr>Calculating derivatives</vt:lpstr>
      <vt:lpstr>Function minimization w/ TMB</vt:lpstr>
      <vt:lpstr>Exercise</vt:lpstr>
      <vt:lpstr>Maximum likelihood estimation</vt:lpstr>
      <vt:lpstr>Probabilities vs likelihoods</vt:lpstr>
      <vt:lpstr>Example: Normal likelihood</vt:lpstr>
      <vt:lpstr>Example: Normal likelihood</vt:lpstr>
      <vt:lpstr>Example: Normal likelihood</vt:lpstr>
      <vt:lpstr>Exercise: Poisson likelihood</vt:lpstr>
      <vt:lpstr>Fitting MLE models: basics</vt:lpstr>
      <vt:lpstr>Fitting MLE models: details</vt:lpstr>
      <vt:lpstr>Optimizers in R</vt:lpstr>
      <vt:lpstr>Example: Linear model</vt:lpstr>
      <vt:lpstr>Linear model 1</vt:lpstr>
      <vt:lpstr>Linear model 2: by hand</vt:lpstr>
      <vt:lpstr>Linear model 3: with TMB</vt:lpstr>
      <vt:lpstr>Linear model comparisons</vt:lpstr>
      <vt:lpstr>Linear model comparisons</vt:lpstr>
      <vt:lpstr>What about the variance term?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39</cp:revision>
  <dcterms:created xsi:type="dcterms:W3CDTF">2015-01-11T16:48:24Z</dcterms:created>
  <dcterms:modified xsi:type="dcterms:W3CDTF">2018-01-14T19:43:42Z</dcterms:modified>
</cp:coreProperties>
</file>