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5"/>
  </p:notesMasterIdLst>
  <p:sldIdLst>
    <p:sldId id="256" r:id="rId3"/>
    <p:sldId id="290" r:id="rId4"/>
    <p:sldId id="266" r:id="rId5"/>
    <p:sldId id="269" r:id="rId6"/>
    <p:sldId id="288" r:id="rId7"/>
    <p:sldId id="267" r:id="rId8"/>
    <p:sldId id="287" r:id="rId9"/>
    <p:sldId id="289" r:id="rId10"/>
    <p:sldId id="270" r:id="rId11"/>
    <p:sldId id="273" r:id="rId12"/>
    <p:sldId id="279" r:id="rId13"/>
    <p:sldId id="284" r:id="rId14"/>
    <p:sldId id="291" r:id="rId15"/>
    <p:sldId id="274" r:id="rId16"/>
    <p:sldId id="282" r:id="rId17"/>
    <p:sldId id="283" r:id="rId18"/>
    <p:sldId id="268" r:id="rId19"/>
    <p:sldId id="271" r:id="rId20"/>
    <p:sldId id="276" r:id="rId21"/>
    <p:sldId id="277" r:id="rId22"/>
    <p:sldId id="286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72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42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026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0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39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81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2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2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5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7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3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7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1/16/2018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Delta_metho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uncertainty with TMB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284BBB-511E-4167-AA62-994B90ED8E3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15-19 January, 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for derived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1214"/>
            <a:ext cx="8229600" cy="4530725"/>
          </a:xfrm>
        </p:spPr>
        <p:txBody>
          <a:bodyPr/>
          <a:lstStyle/>
          <a:p>
            <a:r>
              <a:rPr lang="en-US" sz="2800" dirty="0"/>
              <a:t>Inverting the Hessian only works for parameters</a:t>
            </a:r>
          </a:p>
          <a:p>
            <a:r>
              <a:rPr lang="en-US" sz="2800" dirty="0"/>
              <a:t>We often want uncertainty for functions of parameters (‘derived quantities’)</a:t>
            </a:r>
          </a:p>
          <a:p>
            <a:r>
              <a:rPr lang="en-US" sz="2800" dirty="0"/>
              <a:t>For instance, with the </a:t>
            </a:r>
            <a:r>
              <a:rPr lang="en-US" sz="2800" dirty="0" err="1"/>
              <a:t>bevholt</a:t>
            </a:r>
            <a:r>
              <a:rPr lang="en-US" sz="2800" dirty="0"/>
              <a:t> model, we may want to know the uncertainty of f(</a:t>
            </a:r>
            <a:r>
              <a:rPr lang="en-US" sz="2800" dirty="0" err="1"/>
              <a:t>logA</a:t>
            </a:r>
            <a:r>
              <a:rPr lang="en-US" sz="2800" dirty="0"/>
              <a:t>)=</a:t>
            </a:r>
            <a:r>
              <a:rPr lang="en-US" sz="2800" dirty="0" err="1"/>
              <a:t>exp</a:t>
            </a:r>
            <a:r>
              <a:rPr lang="en-US" sz="2800" dirty="0"/>
              <a:t>(</a:t>
            </a:r>
            <a:r>
              <a:rPr lang="en-US" sz="2800" dirty="0" err="1"/>
              <a:t>logA</a:t>
            </a:r>
            <a:r>
              <a:rPr lang="en-US" sz="2800" dirty="0"/>
              <a:t>)=A</a:t>
            </a:r>
          </a:p>
          <a:p>
            <a:r>
              <a:rPr lang="en-US" sz="2800" dirty="0"/>
              <a:t>We know the SE for </a:t>
            </a:r>
            <a:r>
              <a:rPr lang="en-US" sz="2800" dirty="0" err="1"/>
              <a:t>logA</a:t>
            </a:r>
            <a:r>
              <a:rPr lang="en-US" sz="2800" dirty="0"/>
              <a:t> from the inverted Hessian (it is a parameter)</a:t>
            </a:r>
          </a:p>
          <a:p>
            <a:r>
              <a:rPr lang="en-US" sz="2800" dirty="0"/>
              <a:t>For A we can use the “</a:t>
            </a:r>
            <a:r>
              <a:rPr lang="en-US" sz="2800" b="1" dirty="0"/>
              <a:t>Delta method</a:t>
            </a:r>
            <a:r>
              <a:rPr lang="en-US" sz="2800" dirty="0"/>
              <a:t>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7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Delta method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9358D-4AFB-4727-A462-4BC1D8E90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(where </a:t>
                </a:r>
                <a:r>
                  <a:rPr lang="en-US" i="1" dirty="0"/>
                  <a:t>x</a:t>
                </a:r>
                <a:r>
                  <a:rPr lang="en-US" dirty="0"/>
                  <a:t>=MLE of </a:t>
                </a:r>
                <a:r>
                  <a:rPr lang="en-US" dirty="0" err="1"/>
                  <a:t>logA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know these two pieces: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=0.1396</m:t>
                    </m:r>
                  </m:oMath>
                </a14:m>
                <a:r>
                  <a:rPr lang="en-US" dirty="0"/>
                  <a:t> (from </a:t>
                </a:r>
                <a:r>
                  <a:rPr lang="en-US" dirty="0" err="1"/>
                  <a:t>sdreport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=6.4776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≈0.1396∙6.4776=0.9045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b="1" u="sng" dirty="0"/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0.1396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=1.15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Delta method is itself an </a:t>
                </a:r>
                <a:r>
                  <a:rPr lang="en-US" dirty="0">
                    <a:hlinkClick r:id="rId2"/>
                  </a:rPr>
                  <a:t>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9358D-4AFB-4727-A462-4BC1D8E90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  <a:blipFill>
                <a:blip r:embed="rId3"/>
                <a:stretch>
                  <a:fillRect l="-593" t="-1750" b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224443"/>
            <a:ext cx="7886700" cy="1325563"/>
          </a:xfrm>
        </p:spPr>
        <p:txBody>
          <a:bodyPr/>
          <a:lstStyle/>
          <a:p>
            <a:r>
              <a:rPr lang="en-US" dirty="0"/>
              <a:t>Multivariate Delta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7" y="948070"/>
            <a:ext cx="7886700" cy="4961859"/>
          </a:xfrm>
        </p:spPr>
        <p:txBody>
          <a:bodyPr/>
          <a:lstStyle/>
          <a:p>
            <a:r>
              <a:rPr lang="en-US" sz="2600" dirty="0"/>
              <a:t>What about a combination of parameters, like a predicted </a:t>
            </a:r>
            <a:r>
              <a:rPr lang="en-US" sz="2600" dirty="0" err="1"/>
              <a:t>logR</a:t>
            </a:r>
            <a:r>
              <a:rPr lang="en-US" sz="2600" dirty="0"/>
              <a:t> which is a combination of both parameters?</a:t>
            </a:r>
          </a:p>
          <a:p>
            <a:r>
              <a:rPr lang="en-US" sz="2600" dirty="0"/>
              <a:t>It get’s ugly! From Wikipedia: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That’s a lot of derivatives to do… a better way?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B9CE-146A-4C7D-B64D-BAE6C2AD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4" y="2888546"/>
            <a:ext cx="8624887" cy="15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6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224443"/>
            <a:ext cx="7886700" cy="1325563"/>
          </a:xfrm>
        </p:spPr>
        <p:txBody>
          <a:bodyPr/>
          <a:lstStyle/>
          <a:p>
            <a:r>
              <a:rPr lang="en-US" dirty="0"/>
              <a:t>Multivariate Delta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7" y="948070"/>
            <a:ext cx="7886700" cy="4961859"/>
          </a:xfrm>
        </p:spPr>
        <p:txBody>
          <a:bodyPr/>
          <a:lstStyle/>
          <a:p>
            <a:r>
              <a:rPr lang="en-US" sz="2600" dirty="0"/>
              <a:t>What about a combination of parameters, like a predicted </a:t>
            </a:r>
            <a:r>
              <a:rPr lang="en-US" sz="2600" dirty="0" err="1"/>
              <a:t>logR</a:t>
            </a:r>
            <a:r>
              <a:rPr lang="en-US" sz="2600" dirty="0"/>
              <a:t> which is a combination of both parameters?</a:t>
            </a:r>
          </a:p>
          <a:p>
            <a:r>
              <a:rPr lang="en-US" sz="2600" dirty="0"/>
              <a:t>It get’s ugly! From Wikipedia: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That’s a lot of derivatives to do… a better way?</a:t>
            </a:r>
          </a:p>
          <a:p>
            <a:r>
              <a:rPr lang="en-US" sz="2600" b="1" dirty="0"/>
              <a:t>Let TMB do the calculations for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B9CE-146A-4C7D-B64D-BAE6C2AD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4" y="2888546"/>
            <a:ext cx="8624887" cy="15698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EB442-D42B-4BF6-8B53-92418E332598}"/>
              </a:ext>
            </a:extLst>
          </p:cNvPr>
          <p:cNvGrpSpPr/>
          <p:nvPr/>
        </p:nvGrpSpPr>
        <p:grpSpPr>
          <a:xfrm>
            <a:off x="428065" y="2548476"/>
            <a:ext cx="8629650" cy="1761045"/>
            <a:chOff x="419100" y="3237815"/>
            <a:chExt cx="8629650" cy="176104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974C80-8CE8-4440-8C68-5B53E31C6C6D}"/>
                </a:ext>
              </a:extLst>
            </p:cNvPr>
            <p:cNvCxnSpPr/>
            <p:nvPr/>
          </p:nvCxnSpPr>
          <p:spPr>
            <a:xfrm>
              <a:off x="419100" y="3349695"/>
              <a:ext cx="8629650" cy="14760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1A080B-D6EB-40CE-A580-5E5D7AF8B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24" y="3237815"/>
              <a:ext cx="8455819" cy="14264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90E5A6-FF08-472A-9AB7-26F9B84AD9AD}"/>
                </a:ext>
              </a:extLst>
            </p:cNvPr>
            <p:cNvGrpSpPr/>
            <p:nvPr/>
          </p:nvGrpSpPr>
          <p:grpSpPr>
            <a:xfrm>
              <a:off x="3495675" y="3429000"/>
              <a:ext cx="1647825" cy="1569860"/>
              <a:chOff x="5948413" y="4051311"/>
              <a:chExt cx="2406316" cy="2512297"/>
            </a:xfrm>
          </p:grpSpPr>
          <p:pic>
            <p:nvPicPr>
              <p:cNvPr id="7" name="Picture 4" descr="Image result for thor hammer">
                <a:extLst>
                  <a:ext uri="{FF2B5EF4-FFF2-40B4-BE49-F238E27FC236}">
                    <a16:creationId xmlns:a16="http://schemas.microsoft.com/office/drawing/2014/main" id="{9CA097DB-C3AE-4B6D-911C-4514B053CD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37" r="17062"/>
              <a:stretch/>
            </p:blipFill>
            <p:spPr bwMode="auto">
              <a:xfrm>
                <a:off x="5948413" y="4051311"/>
                <a:ext cx="2406316" cy="2512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49B15-9E5A-4E6B-B15E-E08E44FF7CF6}"/>
                  </a:ext>
                </a:extLst>
              </p:cNvPr>
              <p:cNvSpPr txBox="1"/>
              <p:nvPr/>
            </p:nvSpPr>
            <p:spPr>
              <a:xfrm>
                <a:off x="7199697" y="6286609"/>
                <a:ext cx="1155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</a:rPr>
                  <a:t>www.vix.com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37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ED93-1B6A-4EA0-8B76-5D60E76C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8292"/>
            <a:ext cx="7886700" cy="1325563"/>
          </a:xfrm>
        </p:spPr>
        <p:txBody>
          <a:bodyPr/>
          <a:lstStyle/>
          <a:p>
            <a:r>
              <a:rPr lang="en-US" dirty="0"/>
              <a:t>Delta method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B009-95CE-48A6-BF50-771BAB76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0368"/>
            <a:ext cx="7886700" cy="4895851"/>
          </a:xfrm>
        </p:spPr>
        <p:txBody>
          <a:bodyPr>
            <a:normAutofit/>
          </a:bodyPr>
          <a:lstStyle/>
          <a:p>
            <a:r>
              <a:rPr lang="en-US" sz="2600" dirty="0"/>
              <a:t>In the template add ADREPORT(x). x can be scalar, vector, etc., e.g.:</a:t>
            </a:r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Type A=exp(logA);</a:t>
            </a:r>
          </a:p>
          <a:p>
            <a:pPr marL="0" indent="0">
              <a:buNone/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ADREPORT(A);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/>
              <a:t>In R, after optimizing, do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rep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dirty="0"/>
              <a:t>Then,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summary(rep, ‘report’)</a:t>
            </a:r>
            <a:r>
              <a:rPr lang="en-US" sz="2600" dirty="0"/>
              <a:t> prints the estimates and SEs (or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rep$value</a:t>
            </a:r>
            <a:r>
              <a:rPr lang="en-US" sz="2600" dirty="0"/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rep$sd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summary(rep, 'report')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Estimate   Std. Error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6.477682e+00 9.044460e-01</a:t>
            </a:r>
          </a:p>
          <a:p>
            <a:r>
              <a:rPr lang="en-US" sz="2600" dirty="0"/>
              <a:t>Look familiar? It matches our by-hand calculation!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24D71-CFC4-45C2-AFB4-D41B192D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56DA-C886-43CE-AE32-77ACCDF1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Uncertainty in </a:t>
            </a:r>
            <a:r>
              <a:rPr lang="en-US" dirty="0" err="1"/>
              <a:t>bevholt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A6C9-E178-4A6B-A0E9-5231079A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bevholt2.cpp model as bevholt3.cpp</a:t>
            </a:r>
          </a:p>
          <a:p>
            <a:r>
              <a:rPr lang="en-US" dirty="0"/>
              <a:t>Add 95% confidence intervals to </a:t>
            </a:r>
            <a:r>
              <a:rPr lang="en-US" dirty="0" err="1"/>
              <a:t>logR</a:t>
            </a:r>
            <a:endParaRPr lang="en-US" dirty="0"/>
          </a:p>
          <a:p>
            <a:r>
              <a:rPr lang="en-US" dirty="0"/>
              <a:t>Predict </a:t>
            </a:r>
            <a:r>
              <a:rPr lang="en-US" dirty="0" err="1"/>
              <a:t>logR</a:t>
            </a:r>
            <a:r>
              <a:rPr lang="en-US" dirty="0"/>
              <a:t> at </a:t>
            </a:r>
            <a:r>
              <a:rPr lang="nb-NO" dirty="0"/>
              <a:t>SSB_pred=seq(20000, 300000, len=1000)</a:t>
            </a:r>
          </a:p>
          <a:p>
            <a:r>
              <a:rPr lang="nb-NO" dirty="0"/>
              <a:t>Pass it as data to TMB model, make predictions, calculate SE for each value</a:t>
            </a:r>
          </a:p>
          <a:p>
            <a:r>
              <a:rPr lang="nb-NO" dirty="0"/>
              <a:t>Plot MLE fit with 95% confidence on top of the original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5220F-9BE2-49B7-AFCF-1881253A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E482-828A-4298-BCC7-782E2EED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94CD9-F1FD-40F7-BD03-A8291EEA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60F9B-526D-4A9C-87A6-44D0585F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2E8DA-35F7-495D-A856-40ED6515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7" y="1350499"/>
            <a:ext cx="8924586" cy="51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9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DC65-795D-4DC6-A8F3-62F5CCD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EFC3-7404-461A-B095-175BF85B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Does not make the asymptotic normal assumption</a:t>
            </a:r>
          </a:p>
          <a:p>
            <a:r>
              <a:rPr lang="en-US" dirty="0"/>
              <a:t>Essentially: Refit model at series of points, doing likelihood ratio tests at each one</a:t>
            </a:r>
          </a:p>
          <a:p>
            <a:r>
              <a:rPr lang="en-US" dirty="0"/>
              <a:t>Theory not covered here, but a good approach.</a:t>
            </a:r>
          </a:p>
          <a:p>
            <a:r>
              <a:rPr lang="en-US" dirty="0"/>
              <a:t>Easy to do in TMB: </a:t>
            </a: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prof &lt;-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parm.range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=c(1.5, 2.5))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plot(prof) </a:t>
            </a:r>
            <a:r>
              <a:rPr lang="fr-FR" dirty="0"/>
              <a:t>and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(prof) </a:t>
            </a:r>
            <a:r>
              <a:rPr lang="fr-FR" dirty="0"/>
              <a:t>plot and </a:t>
            </a:r>
            <a:r>
              <a:rPr lang="fr-FR" dirty="0" err="1"/>
              <a:t>give</a:t>
            </a:r>
            <a:r>
              <a:rPr lang="fr-FR" dirty="0"/>
              <a:t> 95% range</a:t>
            </a:r>
          </a:p>
          <a:p>
            <a:r>
              <a:rPr lang="fr-FR" dirty="0"/>
              <a:t>This </a:t>
            </a:r>
            <a:r>
              <a:rPr lang="fr-FR" dirty="0" err="1"/>
              <a:t>interval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symmetic</a:t>
            </a:r>
            <a:r>
              <a:rPr lang="fr-FR" dirty="0"/>
              <a:t>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finite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1451-CB4C-4536-B648-1BA8820E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0FD1-28DF-41B6-9444-555475FF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with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2984-A041-47D3-B965-3A896C883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51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non-parametric approach that makes no distributional assumptions</a:t>
            </a:r>
          </a:p>
          <a:p>
            <a:r>
              <a:rPr lang="en-US" dirty="0"/>
              <a:t>Instead, resample data with replacement, refit model, save estimates</a:t>
            </a:r>
          </a:p>
          <a:p>
            <a:r>
              <a:rPr lang="en-US" dirty="0"/>
              <a:t>Repeat many times (say 1000) and look at distribution of estimates</a:t>
            </a:r>
          </a:p>
          <a:p>
            <a:r>
              <a:rPr lang="en-US" dirty="0"/>
              <a:t>A whole literature on this approach, see e.g.:</a:t>
            </a:r>
          </a:p>
          <a:p>
            <a:pPr marL="457200" lvl="1" indent="0">
              <a:buNone/>
            </a:pPr>
            <a:r>
              <a:rPr lang="en-US" sz="2000" dirty="0" err="1"/>
              <a:t>Efron</a:t>
            </a:r>
            <a:r>
              <a:rPr lang="en-US" sz="2000" dirty="0"/>
              <a:t>, Bradley, and Robert J. </a:t>
            </a:r>
            <a:r>
              <a:rPr lang="en-US" sz="2000" dirty="0" err="1"/>
              <a:t>Tibshirani</a:t>
            </a:r>
            <a:r>
              <a:rPr lang="en-US" sz="2000" dirty="0"/>
              <a:t>. </a:t>
            </a:r>
            <a:r>
              <a:rPr lang="en-US" sz="2000" i="1" dirty="0"/>
              <a:t>An introduction to the bootstrap</a:t>
            </a:r>
            <a:r>
              <a:rPr lang="en-US" sz="2000" dirty="0"/>
              <a:t>. CRC press, 1994.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DD1FC-D589-4AF1-9D78-5671795E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0FD1-28DF-41B6-9444-555475FF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1762"/>
            <a:ext cx="7886700" cy="1325563"/>
          </a:xfrm>
        </p:spPr>
        <p:txBody>
          <a:bodyPr/>
          <a:lstStyle/>
          <a:p>
            <a:r>
              <a:rPr lang="en-US" dirty="0"/>
              <a:t>Bootstrapping with TMB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134307-799A-4698-A42C-BAA7FB27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290"/>
            <a:ext cx="7886700" cy="2076431"/>
          </a:xfrm>
        </p:spPr>
        <p:txBody>
          <a:bodyPr>
            <a:normAutofit fontScale="92500"/>
          </a:bodyPr>
          <a:lstStyle/>
          <a:p>
            <a:r>
              <a:rPr lang="en-US" dirty="0"/>
              <a:t>A quick demonstration on our </a:t>
            </a:r>
            <a:r>
              <a:rPr lang="en-US" dirty="0" err="1"/>
              <a:t>bevholt</a:t>
            </a:r>
            <a:r>
              <a:rPr lang="en-US" dirty="0"/>
              <a:t> model</a:t>
            </a:r>
          </a:p>
          <a:p>
            <a:r>
              <a:rPr lang="en-US" dirty="0"/>
              <a:t>Note: we need to remake the model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/>
              <a:t> each time because the data change</a:t>
            </a:r>
          </a:p>
          <a:p>
            <a:r>
              <a:rPr lang="en-US" dirty="0"/>
              <a:t>Do not need to recompile or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DD1FC-D589-4AF1-9D78-5671795E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5E1C8-883A-4FBE-8068-446D5B557132}"/>
              </a:ext>
            </a:extLst>
          </p:cNvPr>
          <p:cNvSpPr txBox="1"/>
          <p:nvPr/>
        </p:nvSpPr>
        <p:spPr>
          <a:xfrm>
            <a:off x="419986" y="3055918"/>
            <a:ext cx="8304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Nboot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boot.results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matrix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nrow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Nboot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ncol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length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Nboot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sample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N, 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N,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replace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resample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data2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MakeADFun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data2,parameters,DLL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"bevholt2"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env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beSilent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silences console 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opt.temp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with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nlminb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gr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boot.results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opt.temp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par</a:t>
            </a:r>
            <a:endParaRPr lang="en-US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8B4F-27B5-4712-BC49-C256A945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B11B-42D4-4F6F-AD08-B7A5F53B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dirty="0"/>
              <a:t>We postulate a statistical model</a:t>
            </a:r>
          </a:p>
          <a:p>
            <a:r>
              <a:rPr lang="en-US" dirty="0"/>
              <a:t>Implement model in TMB by calculating NLL for parameters and data</a:t>
            </a:r>
          </a:p>
          <a:p>
            <a:r>
              <a:rPr lang="en-US" dirty="0"/>
              <a:t>Use optimizer to (MLEs)</a:t>
            </a:r>
          </a:p>
          <a:p>
            <a:r>
              <a:rPr lang="en-US" dirty="0"/>
              <a:t>But this tells us nothing about how much confidence we should have in our MLEs</a:t>
            </a:r>
          </a:p>
          <a:p>
            <a:r>
              <a:rPr lang="en-US" u="sng" dirty="0"/>
              <a:t>We need to estimate uncertainty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BB07-15BF-402C-88DE-56379DA0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AC50-92B9-4C03-902E-7C309010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65" y="145368"/>
            <a:ext cx="7886700" cy="1325563"/>
          </a:xfrm>
        </p:spPr>
        <p:txBody>
          <a:bodyPr/>
          <a:lstStyle/>
          <a:p>
            <a:r>
              <a:rPr lang="en-US" dirty="0"/>
              <a:t>Comparing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F27E2-CC02-443F-9DFD-6FB9AB5D4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9594" y="1252538"/>
                <a:ext cx="3612301" cy="500391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Bootstraps samples lead to histogram</a:t>
                </a:r>
              </a:p>
              <a:p>
                <a:r>
                  <a:rPr lang="en-US" sz="2400" dirty="0"/>
                  <a:t>Asymptotic curves are: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Profile likelihood (dashed line) gives confidence interval</a:t>
                </a:r>
              </a:p>
              <a:p>
                <a:r>
                  <a:rPr lang="en-US" sz="2400" dirty="0"/>
                  <a:t>Note the approximate normality of the bootstrap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F27E2-CC02-443F-9DFD-6FB9AB5D4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9594" y="1252538"/>
                <a:ext cx="3612301" cy="5003912"/>
              </a:xfrm>
              <a:blipFill>
                <a:blip r:embed="rId2"/>
                <a:stretch>
                  <a:fillRect l="-675" t="-853" r="-4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8971-88F6-41B0-A30A-9F47404E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B20BA1-6C5B-4E55-90A0-07A9CC917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1"/>
          <a:stretch/>
        </p:blipFill>
        <p:spPr>
          <a:xfrm>
            <a:off x="504265" y="808148"/>
            <a:ext cx="4582339" cy="51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57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56DA-C886-43CE-AE32-77ACCDF1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Bootstrapping in </a:t>
            </a:r>
            <a:r>
              <a:rPr lang="en-US" dirty="0" err="1"/>
              <a:t>bevholt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A6C9-E178-4A6B-A0E9-5231079A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Continue last exercise</a:t>
            </a:r>
          </a:p>
          <a:p>
            <a:r>
              <a:rPr lang="en-US" sz="2800" dirty="0"/>
              <a:t>Modify the  bootstrapping code to work for your </a:t>
            </a:r>
            <a:r>
              <a:rPr lang="en-US" sz="2800" b="1" dirty="0"/>
              <a:t>vector of predicted </a:t>
            </a:r>
            <a:r>
              <a:rPr lang="en-US" sz="2800" b="1" dirty="0" err="1"/>
              <a:t>logR</a:t>
            </a:r>
            <a:r>
              <a:rPr lang="en-US" sz="2800" b="1" dirty="0"/>
              <a:t> values</a:t>
            </a:r>
          </a:p>
          <a:p>
            <a:r>
              <a:rPr lang="en-US" sz="2800" dirty="0"/>
              <a:t>Run 200 bootstrap replicates and plot them as lines</a:t>
            </a:r>
          </a:p>
          <a:p>
            <a:r>
              <a:rPr lang="en-US" sz="2800" dirty="0"/>
              <a:t>Add your 95% asymptotic confidence interval</a:t>
            </a:r>
          </a:p>
          <a:p>
            <a:r>
              <a:rPr lang="en-US" sz="2800" dirty="0"/>
              <a:t>Overlay the data</a:t>
            </a:r>
            <a:endParaRPr lang="nb-NO" sz="2800" dirty="0"/>
          </a:p>
          <a:p>
            <a:r>
              <a:rPr lang="en-US" sz="2800" b="1" dirty="0"/>
              <a:t>Do you think the two methods produce similar uncertainty estimates?</a:t>
            </a:r>
          </a:p>
          <a:p>
            <a:r>
              <a:rPr lang="en-US" sz="2800" b="1" dirty="0"/>
              <a:t>What does that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5220F-9BE2-49B7-AFCF-1881253A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87C-3E8B-41DA-8451-D50D4185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A2A3-228C-4707-B151-3E0824DC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6458"/>
            <a:ext cx="8229600" cy="4530725"/>
          </a:xfrm>
        </p:spPr>
        <p:txBody>
          <a:bodyPr/>
          <a:lstStyle/>
          <a:p>
            <a:r>
              <a:rPr lang="en-US" dirty="0"/>
              <a:t>Estimating uncertainty is fundamental to a statistical analysis</a:t>
            </a:r>
          </a:p>
          <a:p>
            <a:r>
              <a:rPr lang="en-US" dirty="0"/>
              <a:t>TMB is designed for maximum likelihood + Delta method approach with asymptotic assumptions</a:t>
            </a:r>
          </a:p>
          <a:p>
            <a:r>
              <a:rPr lang="en-US" dirty="0"/>
              <a:t>However these symmetric estimates can fail, and if suspected check it with likelihood profile or bootstrapping</a:t>
            </a:r>
          </a:p>
          <a:p>
            <a:r>
              <a:rPr lang="en-US" dirty="0"/>
              <a:t>Parameter transformations can sometimes be used to make estimators more symmetric.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55764-B895-4F7C-A06F-63CAF551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843-72C8-4843-BFD6-4DA4277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BEAB-CB32-4EBC-B65B-8C1DEFEE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132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Uncertainty estimates can be calculated in several ways with TMB</a:t>
            </a:r>
          </a:p>
          <a:p>
            <a:pPr lvl="1"/>
            <a:r>
              <a:rPr lang="en-US" dirty="0"/>
              <a:t>Asymptotic approximation + delta method</a:t>
            </a:r>
          </a:p>
          <a:p>
            <a:pPr lvl="1"/>
            <a:r>
              <a:rPr lang="en-US" dirty="0"/>
              <a:t>Likelihood profiles</a:t>
            </a:r>
          </a:p>
          <a:p>
            <a:pPr lvl="1"/>
            <a:r>
              <a:rPr lang="en-US" dirty="0"/>
              <a:t>Non-parametric bootstrapping</a:t>
            </a:r>
          </a:p>
          <a:p>
            <a:pPr lvl="1"/>
            <a:r>
              <a:rPr lang="en-US" dirty="0"/>
              <a:t>Bayesian credible intervals (not covered)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0DFD3-94D5-4546-A6C7-5CDCEA66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7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282"/>
            <a:ext cx="8229600" cy="4530725"/>
          </a:xfrm>
        </p:spPr>
        <p:txBody>
          <a:bodyPr/>
          <a:lstStyle/>
          <a:p>
            <a:r>
              <a:rPr lang="en-US" dirty="0"/>
              <a:t>Let’s use a contrived Poisson example</a:t>
            </a:r>
          </a:p>
          <a:p>
            <a:r>
              <a:rPr lang="en-US" dirty="0"/>
              <a:t>3 curves have same MLE but different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8B738-62F3-4B38-B881-C2D660990096}"/>
                  </a:ext>
                </a:extLst>
              </p:cNvPr>
              <p:cNvSpPr txBox="1"/>
              <p:nvPr/>
            </p:nvSpPr>
            <p:spPr>
              <a:xfrm>
                <a:off x="5429810" y="2555019"/>
                <a:ext cx="344805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data increases: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NLL gets narrower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Shape becomes more like a symmetric parabola</a:t>
                </a:r>
              </a:p>
              <a:p>
                <a:r>
                  <a:rPr lang="en-US" sz="2400" dirty="0"/>
                  <a:t>Remember that as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 MLE becomes normal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8B738-62F3-4B38-B881-C2D66099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10" y="2555019"/>
                <a:ext cx="3448050" cy="3046988"/>
              </a:xfrm>
              <a:prstGeom prst="rect">
                <a:avLst/>
              </a:prstGeom>
              <a:blipFill>
                <a:blip r:embed="rId2"/>
                <a:stretch>
                  <a:fillRect l="-2832" t="-1400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744F4A-A0BC-4664-991C-7F6E55F7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" y="2465417"/>
            <a:ext cx="5031861" cy="33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1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approximations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7AD6-B546-4575-9EB6-C619C1CD4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8177"/>
                <a:ext cx="8229600" cy="4530725"/>
              </a:xfrm>
            </p:spPr>
            <p:txBody>
              <a:bodyPr/>
              <a:lstStyle/>
              <a:p>
                <a:r>
                  <a:rPr lang="en-US" sz="2400" dirty="0"/>
                  <a:t>Remember: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derivative = derivative of derivative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7AD6-B546-4575-9EB6-C619C1CD4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8177"/>
                <a:ext cx="8229600" cy="4530725"/>
              </a:xfrm>
              <a:blipFill>
                <a:blip r:embed="rId2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1537D-4A64-494F-BC45-8D83D15ED8A9}"/>
              </a:ext>
            </a:extLst>
          </p:cNvPr>
          <p:cNvSpPr txBox="1"/>
          <p:nvPr/>
        </p:nvSpPr>
        <p:spPr>
          <a:xfrm>
            <a:off x="5134530" y="2630959"/>
            <a:ext cx="38057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derivatives are 0 at the MLE (by definition)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slopes at the MLE are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are all positive (because it is a minimum)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Which is most uncertain?</a:t>
            </a:r>
          </a:p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6F1B8-00A1-4A5B-B781-E0D312E53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4" y="2630959"/>
            <a:ext cx="4496914" cy="29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3798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</a:t>
            </a:r>
            <a:r>
              <a:rPr lang="en-US" sz="2800" dirty="0" err="1"/>
              <a:t>deriv</a:t>
            </a:r>
            <a:r>
              <a:rPr lang="en-US" sz="2800" dirty="0"/>
              <a:t> = how “steep” the curve is at the MLE</a:t>
            </a:r>
          </a:p>
          <a:p>
            <a:r>
              <a:rPr lang="en-US" sz="2800" dirty="0"/>
              <a:t>For a 1d model, standard error = SE = 1/(2</a:t>
            </a:r>
            <a:r>
              <a:rPr lang="en-US" sz="2800" baseline="30000" dirty="0"/>
              <a:t>nd</a:t>
            </a:r>
            <a:r>
              <a:rPr lang="en-US" sz="2800" dirty="0"/>
              <a:t> </a:t>
            </a:r>
            <a:r>
              <a:rPr lang="en-US" sz="2800" dirty="0" err="1"/>
              <a:t>deriv</a:t>
            </a:r>
            <a:r>
              <a:rPr lang="en-US" sz="28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8E4570-A67C-4F6B-9AE6-C806B71F3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03943"/>
              </p:ext>
            </p:extLst>
          </p:nvPr>
        </p:nvGraphicFramePr>
        <p:xfrm>
          <a:off x="5044783" y="3059934"/>
          <a:ext cx="340781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8938">
                  <a:extLst>
                    <a:ext uri="{9D8B030D-6E8A-4147-A177-3AD203B41FA5}">
                      <a16:colId xmlns:a16="http://schemas.microsoft.com/office/drawing/2014/main" val="4292549508"/>
                    </a:ext>
                  </a:extLst>
                </a:gridCol>
                <a:gridCol w="1088875">
                  <a:extLst>
                    <a:ext uri="{9D8B030D-6E8A-4147-A177-3AD203B41FA5}">
                      <a16:colId xmlns:a16="http://schemas.microsoft.com/office/drawing/2014/main" val="2493210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(2</a:t>
                      </a:r>
                      <a:r>
                        <a:rPr lang="en-US" sz="2400" baseline="30000" dirty="0"/>
                        <a:t>nd</a:t>
                      </a:r>
                      <a:r>
                        <a:rPr lang="en-US" sz="2400" dirty="0"/>
                        <a:t> derivative)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35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1.75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180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2.00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5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5.00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0.45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8258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40A2BB1-8EB0-4C7D-AD4A-92802073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5" y="2820546"/>
            <a:ext cx="4496914" cy="29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err="1"/>
              <a:t>asymptotics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3843"/>
            <a:ext cx="7886700" cy="18107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N-d model, the shape is represented by a </a:t>
            </a:r>
            <a:r>
              <a:rPr lang="en-US" dirty="0" err="1"/>
              <a:t>NxN</a:t>
            </a:r>
            <a:r>
              <a:rPr lang="en-US" dirty="0"/>
              <a:t> “</a:t>
            </a:r>
            <a:r>
              <a:rPr lang="en-US" b="1" dirty="0"/>
              <a:t>Hessian”</a:t>
            </a:r>
            <a:r>
              <a:rPr lang="en-US" dirty="0"/>
              <a:t> matrix of 2</a:t>
            </a:r>
            <a:r>
              <a:rPr lang="en-US" baseline="30000" dirty="0"/>
              <a:t>nd</a:t>
            </a:r>
            <a:r>
              <a:rPr lang="en-US" dirty="0"/>
              <a:t> derivatives</a:t>
            </a:r>
          </a:p>
          <a:p>
            <a:r>
              <a:rPr lang="en-US" dirty="0"/>
              <a:t>Inverting the Hessian gives us a </a:t>
            </a:r>
            <a:r>
              <a:rPr lang="en-US" b="1" dirty="0"/>
              <a:t>covariance</a:t>
            </a:r>
            <a:r>
              <a:rPr lang="en-US" dirty="0"/>
              <a:t> matrix</a:t>
            </a:r>
          </a:p>
          <a:p>
            <a:r>
              <a:rPr lang="en-US" dirty="0"/>
              <a:t>Same intuition about “steepness”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81506"/>
            <a:ext cx="2133600" cy="457200"/>
          </a:xfrm>
        </p:spPr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219F9-FFDE-46F6-B934-56773122A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2" t="17596" r="18955" b="17025"/>
          <a:stretch/>
        </p:blipFill>
        <p:spPr>
          <a:xfrm>
            <a:off x="0" y="2970260"/>
            <a:ext cx="3508744" cy="3102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60856-3071-4020-BBCB-3A069B495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68" t="19309" r="20324" b="20166"/>
          <a:stretch/>
        </p:blipFill>
        <p:spPr>
          <a:xfrm>
            <a:off x="5475768" y="3034553"/>
            <a:ext cx="3291940" cy="2896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B091C-6DCC-4983-8E3D-208582DF9B98}"/>
              </a:ext>
            </a:extLst>
          </p:cNvPr>
          <p:cNvSpPr txBox="1"/>
          <p:nvPr/>
        </p:nvSpPr>
        <p:spPr>
          <a:xfrm>
            <a:off x="3657600" y="3526270"/>
            <a:ext cx="1669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Which will have smaller SEs?</a:t>
            </a:r>
          </a:p>
        </p:txBody>
      </p:sp>
    </p:spTree>
    <p:extLst>
      <p:ext uri="{BB962C8B-B14F-4D97-AF65-F5344CB8AC3E}">
        <p14:creationId xmlns:p14="http://schemas.microsoft.com/office/powerpoint/2010/main" val="408890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49FE-CFCB-4F1F-AAD9-6D44904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Non-Invertible Hessians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15D4-A767-4B61-869E-F5EA1568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Hessian will </a:t>
            </a:r>
            <a:r>
              <a:rPr lang="en-US" b="1" dirty="0"/>
              <a:t>not be invertible</a:t>
            </a:r>
            <a:r>
              <a:rPr lang="en-US" dirty="0"/>
              <a:t> if the MLE is not a true minimum.</a:t>
            </a:r>
          </a:p>
          <a:p>
            <a:r>
              <a:rPr lang="en-US" dirty="0"/>
              <a:t>When could this occur? Usually </a:t>
            </a:r>
            <a:r>
              <a:rPr lang="en-US" dirty="0" err="1"/>
              <a:t>mis</a:t>
            </a:r>
            <a:r>
              <a:rPr lang="en-US" dirty="0"/>
              <a:t>-specified models</a:t>
            </a:r>
          </a:p>
          <a:p>
            <a:r>
              <a:rPr lang="en-US" dirty="0"/>
              <a:t>E.g., parameters confounded or overparameterized (too complex for data)</a:t>
            </a:r>
          </a:p>
          <a:p>
            <a:r>
              <a:rPr lang="en-US" dirty="0"/>
              <a:t>Here’s a confounded model:</a:t>
            </a:r>
          </a:p>
          <a:p>
            <a:pPr marL="0" indent="0">
              <a:buNone/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rnorm(50); x2 &lt;- x1; lm(y~x1+x2)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Why confounded?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estimates slope of x2 as NA</a:t>
            </a:r>
          </a:p>
          <a:p>
            <a:r>
              <a:rPr lang="en-US" dirty="0"/>
              <a:t>TMB will warn about uninvertible Hessian (</a:t>
            </a:r>
            <a:r>
              <a:rPr lang="en-US" dirty="0" err="1"/>
              <a:t>NaNs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2F792-B3D4-4E00-BE4F-8FAF66B4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Asymptotics</a:t>
            </a:r>
            <a:r>
              <a:rPr lang="en-US" dirty="0"/>
              <a:t>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03" y="1386431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Hessian is hard to calculate.. How?</a:t>
            </a:r>
          </a:p>
          <a:p>
            <a:r>
              <a:rPr lang="en-US" dirty="0"/>
              <a:t>TMB uses AD to calculate the Hessian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obj$he</a:t>
            </a:r>
            <a:r>
              <a:rPr lang="en-US" dirty="0"/>
              <a:t>)</a:t>
            </a:r>
          </a:p>
          <a:p>
            <a:r>
              <a:rPr lang="en-US" dirty="0"/>
              <a:t>This can be accessed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after optimizing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 these assumptions we create a confidence interval as MLE +/- 1.96*SE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A9931D-543D-410E-832B-642751264470}"/>
              </a:ext>
            </a:extLst>
          </p:cNvPr>
          <p:cNvGrpSpPr/>
          <p:nvPr/>
        </p:nvGrpSpPr>
        <p:grpSpPr>
          <a:xfrm>
            <a:off x="7404654" y="499839"/>
            <a:ext cx="1368091" cy="1428346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72775399-1D95-42B4-8635-1ECB82BE59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1A0781-3836-45A0-A64F-663E7A77A304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DA0601-E02F-476F-971D-6511E9F0136B}"/>
              </a:ext>
            </a:extLst>
          </p:cNvPr>
          <p:cNvSpPr txBox="1"/>
          <p:nvPr/>
        </p:nvSpPr>
        <p:spPr>
          <a:xfrm>
            <a:off x="857250" y="3605635"/>
            <a:ext cx="8286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'fixed')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fit.cov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cov.fixed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sqrt(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fit.cov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7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1574</TotalTime>
  <Words>1259</Words>
  <Application>Microsoft Office PowerPoint</Application>
  <PresentationFormat>On-screen Show (4:3)</PresentationFormat>
  <Paragraphs>184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Estimating uncertainty with TMB</vt:lpstr>
      <vt:lpstr>Recap</vt:lpstr>
      <vt:lpstr>Estimating uncertainty</vt:lpstr>
      <vt:lpstr>Asymptotic approximations</vt:lpstr>
      <vt:lpstr>Asymptotic approximations</vt:lpstr>
      <vt:lpstr>Asymptotic approximations</vt:lpstr>
      <vt:lpstr>Multivariate asymptotics</vt:lpstr>
      <vt:lpstr>Non-Invertible Hessians</vt:lpstr>
      <vt:lpstr>Asymptotics in TMB</vt:lpstr>
      <vt:lpstr>Uncertainty for derived quantities</vt:lpstr>
      <vt:lpstr>Univariate Delta method </vt:lpstr>
      <vt:lpstr>Multivariate Delta method </vt:lpstr>
      <vt:lpstr>Multivariate Delta method </vt:lpstr>
      <vt:lpstr>Delta method in TMB</vt:lpstr>
      <vt:lpstr>Exercise: Uncertainty in bevholt</vt:lpstr>
      <vt:lpstr>PowerPoint Presentation</vt:lpstr>
      <vt:lpstr>Likelihood profiles</vt:lpstr>
      <vt:lpstr>Uncertainty with bootstrapping</vt:lpstr>
      <vt:lpstr>Bootstrapping with TMB</vt:lpstr>
      <vt:lpstr>Comparing methods</vt:lpstr>
      <vt:lpstr>Exercise: Bootstrapping in bevholt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 C. MONNAHAN</cp:lastModifiedBy>
  <cp:revision>149</cp:revision>
  <dcterms:created xsi:type="dcterms:W3CDTF">2017-12-04T14:53:12Z</dcterms:created>
  <dcterms:modified xsi:type="dcterms:W3CDTF">2018-01-16T12:04:29Z</dcterms:modified>
</cp:coreProperties>
</file>