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68" r:id="rId4"/>
    <p:sldId id="258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4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3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4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8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2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3: Poisson GLM and hierarchical VB growth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72B846-96CD-41E9-A772-383A29946568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86E5-FCF2-4726-B28D-FF4B20A7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2D0C-F360-4CBE-8FC9-4020B544C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Write a data simulator that matches our Poisson count example.</a:t>
                </a:r>
              </a:p>
              <a:p>
                <a:r>
                  <a:rPr lang="en-US" dirty="0"/>
                  <a:t>Use truth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to generate data for three scenarios: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4 sites with 2 observations (matches lecture)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50 sites with 5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5000 sites with 50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Make a table of confidence intervals for σ (not </a:t>
                </a:r>
                <a:r>
                  <a:rPr lang="en-US" dirty="0" err="1"/>
                  <a:t>logsigma</a:t>
                </a:r>
                <a:r>
                  <a:rPr lang="en-US" dirty="0"/>
                  <a:t>) for the three scenarios by exponentiating the confidence intervals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2D0C-F360-4CBE-8FC9-4020B544C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36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290"/>
            <a:ext cx="8515350" cy="1325563"/>
          </a:xfrm>
        </p:spPr>
        <p:txBody>
          <a:bodyPr/>
          <a:lstStyle/>
          <a:p>
            <a:r>
              <a:rPr lang="en-US" dirty="0"/>
              <a:t>Exercise 2: Von </a:t>
            </a:r>
            <a:r>
              <a:rPr lang="en-US" dirty="0" err="1"/>
              <a:t>Bertalanffy</a:t>
            </a:r>
            <a:r>
              <a:rPr lang="en-US" dirty="0"/>
              <a:t> Growth</a:t>
            </a:r>
          </a:p>
        </p:txBody>
      </p:sp>
      <p:pic>
        <p:nvPicPr>
          <p:cNvPr id="1033" name="Picture 9" descr="http://www.fao.org/docrep/W5449E/w5449egp.gif">
            <a:extLst>
              <a:ext uri="{FF2B5EF4-FFF2-40B4-BE49-F238E27FC236}">
                <a16:creationId xmlns:a16="http://schemas.microsoft.com/office/drawing/2014/main" id="{E097EF7E-A652-4460-85FC-15AB5CAC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61487"/>
            <a:ext cx="7769990" cy="47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7660D-32FF-43C0-AC9F-DE7FE60ED0FC}"/>
              </a:ext>
            </a:extLst>
          </p:cNvPr>
          <p:cNvSpPr txBox="1"/>
          <p:nvPr/>
        </p:nvSpPr>
        <p:spPr>
          <a:xfrm>
            <a:off x="7283303" y="6220680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fao.org</a:t>
            </a:r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5A3-20A5-4B13-BFE5-7922D87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Fit </a:t>
            </a:r>
            <a:r>
              <a:rPr lang="en-US" dirty="0" err="1"/>
              <a:t>Linf</a:t>
            </a:r>
            <a:r>
              <a:rPr lang="en-US" dirty="0"/>
              <a:t>, k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782E-00D6-4E27-9190-824FAACA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480"/>
            <a:ext cx="8229600" cy="4929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Yesterday we modeled an independent </a:t>
            </a:r>
            <a:r>
              <a:rPr lang="en-US" dirty="0" err="1"/>
              <a:t>Linf</a:t>
            </a:r>
            <a:r>
              <a:rPr lang="en-US" dirty="0"/>
              <a:t> &amp; k, for each fish</a:t>
            </a:r>
          </a:p>
          <a:p>
            <a:r>
              <a:rPr lang="en-US" dirty="0"/>
              <a:t>Change that model to have a hierarchical structure: a mean and variance for both </a:t>
            </a:r>
            <a:r>
              <a:rPr lang="en-US" dirty="0" err="1"/>
              <a:t>Linf</a:t>
            </a:r>
            <a:r>
              <a:rPr lang="en-US" dirty="0"/>
              <a:t> and k random effects.</a:t>
            </a:r>
          </a:p>
          <a:p>
            <a:r>
              <a:rPr lang="en-US" dirty="0"/>
              <a:t>Update template and R script</a:t>
            </a:r>
          </a:p>
          <a:p>
            <a:r>
              <a:rPr lang="en-US" dirty="0"/>
              <a:t>Build </a:t>
            </a:r>
            <a:r>
              <a:rPr lang="en-US" dirty="0" err="1"/>
              <a:t>obj</a:t>
            </a:r>
            <a:r>
              <a:rPr lang="en-US" dirty="0"/>
              <a:t> with random effects and fit</a:t>
            </a:r>
          </a:p>
          <a:p>
            <a:r>
              <a:rPr lang="en-US" dirty="0"/>
              <a:t>Get the Empirical Bayes estimates of random effects (use ADREPORT(</a:t>
            </a:r>
            <a:r>
              <a:rPr lang="en-US" dirty="0" err="1"/>
              <a:t>logk</a:t>
            </a:r>
            <a:r>
              <a:rPr lang="en-US" dirty="0"/>
              <a:t>) etc.)</a:t>
            </a:r>
          </a:p>
          <a:p>
            <a:r>
              <a:rPr lang="en-US" dirty="0"/>
              <a:t>Compare </a:t>
            </a:r>
            <a:r>
              <a:rPr lang="en-US" dirty="0" err="1"/>
              <a:t>logk</a:t>
            </a:r>
            <a:r>
              <a:rPr lang="en-US" dirty="0"/>
              <a:t> estimates vs the independent</a:t>
            </a:r>
          </a:p>
        </p:txBody>
      </p:sp>
    </p:spTree>
    <p:extLst>
      <p:ext uri="{BB962C8B-B14F-4D97-AF65-F5344CB8AC3E}">
        <p14:creationId xmlns:p14="http://schemas.microsoft.com/office/powerpoint/2010/main" val="16666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143E-18EC-49EA-B132-CDF61FA3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3288-D22C-4E33-95E1-25C1189A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721"/>
            <a:ext cx="7886700" cy="47633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built your first hierarchical TMB model!</a:t>
            </a:r>
          </a:p>
          <a:p>
            <a:r>
              <a:rPr lang="en-US" dirty="0"/>
              <a:t>For scenario 3, we did a </a:t>
            </a:r>
            <a:r>
              <a:rPr lang="en-US" b="1" dirty="0"/>
              <a:t>5000 dimension integral hundreds of times</a:t>
            </a:r>
            <a:r>
              <a:rPr lang="en-US" dirty="0"/>
              <a:t>, and it was trivial for TMB</a:t>
            </a:r>
          </a:p>
          <a:p>
            <a:r>
              <a:rPr lang="en-US" dirty="0"/>
              <a:t>…it was an easy model but hints at the power</a:t>
            </a:r>
          </a:p>
          <a:p>
            <a:r>
              <a:rPr lang="en-US" dirty="0"/>
              <a:t>The “no pooling” version assumed fish were totally independent from others</a:t>
            </a:r>
          </a:p>
          <a:p>
            <a:r>
              <a:rPr lang="en-US" dirty="0"/>
              <a:t>The partial pooling experienced “shrinkage”: estimates pulled toward mean because they are sharing information</a:t>
            </a:r>
          </a:p>
          <a:p>
            <a:r>
              <a:rPr lang="en-US" dirty="0"/>
              <a:t>This is a classic property of 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85203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245</TotalTime>
  <Words>264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Cambria Math</vt:lpstr>
      <vt:lpstr>Garamond</vt:lpstr>
      <vt:lpstr>Wingdings</vt:lpstr>
      <vt:lpstr>Theme1</vt:lpstr>
      <vt:lpstr>Office Theme</vt:lpstr>
      <vt:lpstr>Lab 3: Poisson GLM and hierarchical VB growth</vt:lpstr>
      <vt:lpstr>Exercise 1: Count data</vt:lpstr>
      <vt:lpstr>Exercise 2: Von Bertalanffy Growth</vt:lpstr>
      <vt:lpstr>Exercise 2: Fit Linf, k random effects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32</cp:revision>
  <dcterms:created xsi:type="dcterms:W3CDTF">2017-12-04T19:09:31Z</dcterms:created>
  <dcterms:modified xsi:type="dcterms:W3CDTF">2018-01-17T01:06:30Z</dcterms:modified>
</cp:coreProperties>
</file>