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90" r:id="rId2"/>
  </p:sldMasterIdLst>
  <p:notesMasterIdLst>
    <p:notesMasterId r:id="rId29"/>
  </p:notesMasterIdLst>
  <p:sldIdLst>
    <p:sldId id="256" r:id="rId3"/>
    <p:sldId id="259" r:id="rId4"/>
    <p:sldId id="258" r:id="rId5"/>
    <p:sldId id="261" r:id="rId6"/>
    <p:sldId id="260" r:id="rId7"/>
    <p:sldId id="263" r:id="rId8"/>
    <p:sldId id="262" r:id="rId9"/>
    <p:sldId id="273" r:id="rId10"/>
    <p:sldId id="264" r:id="rId11"/>
    <p:sldId id="265" r:id="rId12"/>
    <p:sldId id="266" r:id="rId13"/>
    <p:sldId id="267" r:id="rId14"/>
    <p:sldId id="268" r:id="rId15"/>
    <p:sldId id="270" r:id="rId16"/>
    <p:sldId id="283" r:id="rId17"/>
    <p:sldId id="271" r:id="rId18"/>
    <p:sldId id="272" r:id="rId19"/>
    <p:sldId id="275" r:id="rId20"/>
    <p:sldId id="276" r:id="rId21"/>
    <p:sldId id="277" r:id="rId22"/>
    <p:sldId id="274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0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D2FB9-C09F-4CC9-B56B-0E79DA024731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51950-AB2C-4D34-8C85-E66260FE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9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51950-AB2C-4D34-8C85-E66260FE79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7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E044C2-93E3-4A4B-B6A1-D8E9993814C7}" type="datetime1">
              <a:rPr lang="en-US" smtClean="0"/>
              <a:t>1/18/2018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17BF3A-F2D3-46BD-9E1F-1F9DD7E62B68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5B53AB-0559-4EB5-BE4B-3F20476566A1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74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1/18/2018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8854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1/18/2018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0016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1/18/2018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4316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6878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1/18/2018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7503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1/18/2018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276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F23E-A9A7-4BC4-95F7-2EA1ABE46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2A1A5-4A74-40DB-BD00-EF75DA641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419CA-8552-4F7F-867A-9283C1BF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EE8D-9CE0-4F42-A40F-E28604EA7175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7CF2-81DC-44AC-8C0F-EC75E3CC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21941-0701-4766-9DF8-5041E6E7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50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4697-D400-4CDB-A43C-6E8D7964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CC9E-3888-4503-A6F1-7DA0D3C5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BD3F8-CB83-4407-B13D-73FBB80A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AFB5-4EEC-49BD-AB33-559CD6F558E3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3359-2BC0-481A-B7D1-6098718C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6E9F-88A0-4FDB-8BB3-E5DCE331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2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D5DDFF-6E4E-48D6-AC14-E6CBA3C0FEB2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741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F460-9CF5-48A5-9FD7-74130EA9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94AC-0301-497E-A865-3EDEB045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7BF5-02FD-4E65-B262-D3B73E25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056D-DC17-4607-87F9-EA4937BD48E2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E24C-4F7E-4A37-9ECF-4185FB25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4B23E-ECBC-41AF-9940-EF8DAB4A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29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8D9B-6755-402A-B462-934F4C9F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B74C-C673-4D78-B6B9-AAB707E00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DD626-EE52-4003-BDB2-6B58FFF5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6BB07-37B0-4ADE-BDD5-8BAA153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3DAD-9254-43DE-A1F3-F1D56B1E5B5F}" type="datetime1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672CB-A11B-472F-A155-3344D8C8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46685-E2C5-46D3-ACAC-21A6CA64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950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ACA0-C1EC-487A-84B2-69DD9AD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CEDCD-0CC8-48BB-9699-3781791A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30633-47E7-41AC-A121-C21895B2E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CB11A-174F-47B0-983E-3E7592BC0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071EE-91A7-4BE7-9409-DD7276114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BC714-9731-444C-8013-F80E6109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8D45-78A7-46A0-99B7-2046E351D366}" type="datetime1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83215-7901-4E23-9BE9-F424DB8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A8C8B-16EB-4115-966F-B4347ECC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818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025E-5822-42E0-8A19-6DFE9EAC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88F7-02A4-4DBA-B4EB-E2FF5632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AC84-6778-466F-95F9-3EEE8E306ABF}" type="datetime1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ED349-B37A-4E90-B039-D7D1F2B2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0B865-824C-45DB-8122-4C939F49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34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BE242-634C-4950-B70C-8C537D36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DAFE-CBEF-41E8-868F-E40C867A5636}" type="datetime1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8B604-E8F5-4273-819D-CC383029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BED1-4677-4031-969E-5915F2AA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653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36E9-08C7-47C0-BD96-353FAA99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73FE-7E18-48BB-A545-90CB076E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F9F8C-D354-49FD-8F14-3C18D6E5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5EC15-438C-473E-96BD-0BE4552D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7E4D-F358-4436-A283-114607D95274}" type="datetime1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80FD-E9F8-4564-B8C0-4AAB35D6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6D68F-A4CA-430C-BAB2-E258EB22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803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EBB4-0062-4889-9433-AAC7FA7B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00772-7027-4884-9CD9-4A219863C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11AD-925A-4BAE-B2CE-4F85BC15E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82EE-AC11-403C-B236-0A476D5C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BA82-8A7B-4924-987B-0B7221667B17}" type="datetime1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355E8-8203-40C9-A22B-6CB5A40E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B88B4-2D6E-4D3B-B1EB-D691F50B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955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646B-DBF3-4537-B7BB-C5AD7D02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F0328-C978-42EE-97AC-ADF1B7265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BF4C2-B7BC-46D5-B8E5-661CDC9D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C5EE-1F52-440A-B21D-CF34717184B1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12C7-19E7-4C14-BBB7-7115169E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2DAA0-AA4F-4B51-857F-720798E6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365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70EA1-91A5-4CAF-8DB6-F0D1DD4AC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6231E-F72A-4CED-ACF2-1487F38B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BF11A-D22A-4DB1-AA6C-010D53E9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7AC3-3927-460F-BC0A-B8263F635273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3968-7838-4A9F-B3C3-CEA2351F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48EDB-B641-44D2-B9B8-353D622A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FE502A-1A4E-496B-B2D2-529468F64463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6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3C4EB8-5BFD-4159-A72D-C2776364B018}" type="datetime1">
              <a:rPr lang="en-US" smtClean="0"/>
              <a:t>1/18/2018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0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7D63EA-6161-451A-A0F2-180457136142}" type="datetime1">
              <a:rPr lang="en-US" smtClean="0"/>
              <a:t>1/18/2018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4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C1D1C-8B0E-4131-A976-A04913DCA754}" type="datetime1">
              <a:rPr lang="en-US" smtClean="0"/>
              <a:t>1/18/2018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1416D0-C41F-4D88-B020-7F74E89E4490}" type="datetime1">
              <a:rPr lang="en-US" smtClean="0"/>
              <a:t>1/18/2018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0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924456-345A-46DF-8D2A-935514574781}" type="datetime1">
              <a:rPr lang="en-US" smtClean="0"/>
              <a:t>1/18/2018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9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9636D-8884-4082-A066-DA2A6F62C12B}" type="datetime1">
              <a:rPr lang="en-US" smtClean="0"/>
              <a:t>1/18/2018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3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25085B04-7A33-416C-A7FB-D64ADDEB8FCC}" type="datetime1">
              <a:rPr lang="en-US" smtClean="0"/>
              <a:t>1/18/2018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8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C5558-15DC-4528-8E20-9E180A6A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2EAD3-4252-4F82-89C4-7C479A4A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3C388-9C51-4D3D-950A-74CD986E8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53F80-D63E-429F-B326-B00475E1D8E8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D25AA-5510-4ABE-A141-CB68C3A03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95BED-63AC-4CA7-AA50-B02C4EBCB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2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rjournal.github.io/archive/2017/RJ-2017-066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GLMMs and Beyond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A0469D0-85A5-472A-85CB-F1ED80E602CB}"/>
              </a:ext>
            </a:extLst>
          </p:cNvPr>
          <p:cNvSpPr txBox="1">
            <a:spLocks/>
          </p:cNvSpPr>
          <p:nvPr/>
        </p:nvSpPr>
        <p:spPr bwMode="auto">
          <a:xfrm>
            <a:off x="528917" y="4177553"/>
            <a:ext cx="6553200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US" kern="0" dirty="0"/>
              <a:t>Fitting hierarchical models with TMB</a:t>
            </a:r>
          </a:p>
          <a:p>
            <a:pPr defTabSz="914400"/>
            <a:r>
              <a:rPr lang="en-US" kern="0" dirty="0"/>
              <a:t>15-19 January, 2018</a:t>
            </a:r>
          </a:p>
          <a:p>
            <a:pPr defTabSz="914400"/>
            <a:r>
              <a:rPr lang="en-US" kern="0" dirty="0"/>
              <a:t>University of Concepción, Chile</a:t>
            </a:r>
          </a:p>
          <a:p>
            <a:pPr defTabSz="914400"/>
            <a:r>
              <a:rPr lang="en-US" kern="0" dirty="0"/>
              <a:t>Dr. Cole </a:t>
            </a:r>
            <a:r>
              <a:rPr lang="en-US" kern="0" dirty="0" err="1"/>
              <a:t>Monnahan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416262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C379-DD91-4756-8289-5BAC855B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nested models with TMB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08A1-1AD0-40ED-93DD-E2A832C37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we want to fit a model with and without a parameter  (for model selection)</a:t>
            </a:r>
          </a:p>
          <a:p>
            <a:r>
              <a:rPr lang="en-US" dirty="0"/>
              <a:t>Do we need 2 templates &amp; 2 parameter lists?</a:t>
            </a:r>
          </a:p>
          <a:p>
            <a:r>
              <a:rPr lang="en-US" dirty="0"/>
              <a:t>If so, that would be very annoying</a:t>
            </a:r>
          </a:p>
          <a:p>
            <a:r>
              <a:rPr lang="en-US" dirty="0"/>
              <a:t>Fortunately we can use the “map” feature to turn off estimation of parameters.</a:t>
            </a:r>
          </a:p>
          <a:p>
            <a:r>
              <a:rPr lang="en-US" dirty="0"/>
              <a:t>The map feature allows a wide range of behavior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ACBD6-56FA-43FB-8BBA-BCE02A504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5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675F-27B6-46D4-A559-BC52B7C43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“map”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CED9D-1D8A-4E49-9352-33EDFFED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“map” is an argument to </a:t>
            </a:r>
            <a:r>
              <a:rPr lang="en-US" dirty="0" err="1"/>
              <a:t>MakeADFun</a:t>
            </a:r>
            <a:endParaRPr lang="en-US" dirty="0"/>
          </a:p>
          <a:p>
            <a:r>
              <a:rPr lang="en-US" dirty="0"/>
              <a:t>It is a named list of factors:</a:t>
            </a:r>
          </a:p>
          <a:p>
            <a:pPr lvl="1"/>
            <a:r>
              <a:rPr lang="en-US" dirty="0"/>
              <a:t>Names and length match the parameter list</a:t>
            </a:r>
          </a:p>
          <a:p>
            <a:pPr lvl="1"/>
            <a:r>
              <a:rPr lang="en-US" dirty="0"/>
              <a:t>A level of NA means to turn off estimation (fix it)</a:t>
            </a:r>
          </a:p>
          <a:p>
            <a:pPr lvl="1"/>
            <a:r>
              <a:rPr lang="en-US" dirty="0"/>
              <a:t>Vectors elements with the same level are grouped together</a:t>
            </a:r>
          </a:p>
          <a:p>
            <a:r>
              <a:rPr lang="en-US" dirty="0"/>
              <a:t>“Turned off” = stays at initial value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list(beta=factor(NA))</a:t>
            </a:r>
            <a:r>
              <a:rPr lang="en-US" dirty="0"/>
              <a:t> – Fixed effect turned off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list(u=factor(c(NA, 1,1,2)) </a:t>
            </a:r>
            <a:r>
              <a:rPr lang="en-US" dirty="0"/>
              <a:t>– Vector where first element is fixed, 2</a:t>
            </a:r>
            <a:r>
              <a:rPr lang="en-US" baseline="30000" dirty="0"/>
              <a:t>nd</a:t>
            </a:r>
            <a:r>
              <a:rPr lang="en-US" dirty="0"/>
              <a:t> two are estimated the same, and last is estimated separately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0C999-1508-4A51-B3D1-DE9F66AD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77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609C-F156-4018-AACB-A422756A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uses for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EC525-6545-44ED-B1D7-EAB26D4D5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3637"/>
            <a:ext cx="8229600" cy="45307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Turning off a parameter. Initialize it at 0, and turn off with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factor(NA)</a:t>
            </a:r>
            <a:r>
              <a:rPr lang="en-US" sz="2800" dirty="0"/>
              <a:t>. It has no effect on the model, and does not show up at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Fixing a parameter. Initialize at desired value, then turn off. E.g. a likelihood ratio test, or when assuming a specific value (</a:t>
            </a:r>
            <a:r>
              <a:rPr lang="en-US" sz="2800" i="1" dirty="0"/>
              <a:t>M=0.2</a:t>
            </a:r>
            <a:r>
              <a:rPr lang="en-US" sz="2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?contrasts</a:t>
            </a:r>
            <a:r>
              <a:rPr lang="en-US" sz="2800" dirty="0"/>
              <a:t>, where a model is confounded between a global mean and levels of a factor. </a:t>
            </a:r>
          </a:p>
          <a:p>
            <a:pPr lvl="1"/>
            <a:r>
              <a:rPr lang="en-US" sz="2400" dirty="0"/>
              <a:t>Typically we set the first one to 0.</a:t>
            </a:r>
          </a:p>
          <a:p>
            <a:pPr lvl="1"/>
            <a:r>
              <a:rPr lang="en-US" sz="2400" dirty="0"/>
              <a:t>This is the default behavior in R </a:t>
            </a:r>
            <a:r>
              <a:rPr lang="en-US" sz="2400" dirty="0" err="1"/>
              <a:t>lm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7988A-78C8-405D-995F-69DEA984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17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3F64-952C-4441-A756-027F098E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falcon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C6792-2E6E-42A4-8A8E-6707F74CA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full model presented in class.</a:t>
            </a:r>
          </a:p>
          <a:p>
            <a:r>
              <a:rPr lang="en-US" dirty="0"/>
              <a:t>Drop the cov2 and cov3 terms using map</a:t>
            </a:r>
          </a:p>
          <a:p>
            <a:r>
              <a:rPr lang="en-US" dirty="0"/>
              <a:t>Calculate AIC for both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91D13-6854-4779-B686-13584879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5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24108-4AD1-4C87-B12A-54DE3855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random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4DD4F-1031-4A70-A9EF-4CD8D5E39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3637"/>
            <a:ext cx="8229600" cy="4530725"/>
          </a:xfrm>
        </p:spPr>
        <p:txBody>
          <a:bodyPr/>
          <a:lstStyle/>
          <a:p>
            <a:r>
              <a:rPr lang="en-US" dirty="0"/>
              <a:t>We used AIC for </a:t>
            </a:r>
            <a:r>
              <a:rPr lang="en-US" b="1" dirty="0"/>
              <a:t>fixed effects </a:t>
            </a:r>
            <a:r>
              <a:rPr lang="en-US" dirty="0"/>
              <a:t>model selection</a:t>
            </a:r>
          </a:p>
          <a:p>
            <a:r>
              <a:rPr lang="en-US" dirty="0"/>
              <a:t>For </a:t>
            </a:r>
            <a:r>
              <a:rPr lang="en-US" b="1" dirty="0"/>
              <a:t>random effects</a:t>
            </a:r>
            <a:r>
              <a:rPr lang="en-US" dirty="0"/>
              <a:t> structures, it is more complicated</a:t>
            </a:r>
          </a:p>
          <a:p>
            <a:r>
              <a:rPr lang="en-US" dirty="0"/>
              <a:t>(A whole course is necessary I think)</a:t>
            </a:r>
          </a:p>
          <a:p>
            <a:r>
              <a:rPr lang="en-US" dirty="0"/>
              <a:t>We alternate between ML and REML</a:t>
            </a:r>
          </a:p>
          <a:p>
            <a:r>
              <a:rPr lang="en-US" dirty="0"/>
              <a:t>REML=“restricted maximum likelihood”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0E651-9E7C-4244-BA9E-A39E311A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67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Los pasos</a:t>
            </a:r>
            <a:r>
              <a:rPr lang="es-ES_tradnl" sz="3200" dirty="0"/>
              <a:t>*</a:t>
            </a:r>
            <a:r>
              <a:rPr lang="es-ES_tradnl" dirty="0"/>
              <a:t> de la estimación en modelos con efectos aleatorios en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_tradnl" sz="2200" dirty="0"/>
              <a:t>Ajuste un modelo lineal con todas las covariables independientes y sus interacciones con REML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200" dirty="0"/>
              <a:t>Ajuste alternativas formas de los efectos aleatorias </a:t>
            </a:r>
            <a:r>
              <a:rPr lang="es-ES_tradnl" sz="2200" u="sng" dirty="0"/>
              <a:t>con REML</a:t>
            </a:r>
            <a:r>
              <a:rPr lang="es-ES_tradnl" sz="2200" dirty="0"/>
              <a:t> y use AIC o BIC para evaluar los modelos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200" dirty="0"/>
              <a:t>Identifique la estructura optima con respecto de los efectos aleatorios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200" dirty="0"/>
              <a:t>Ajuste alternativas formas de las covariables independientes </a:t>
            </a:r>
            <a:r>
              <a:rPr lang="es-ES_tradnl" sz="2200" u="sng" dirty="0"/>
              <a:t>con ML </a:t>
            </a:r>
            <a:r>
              <a:rPr lang="es-ES_tradnl" sz="2200" dirty="0"/>
              <a:t>y use F, t, AIC para evaluar los modelos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200" dirty="0"/>
              <a:t>Identifique la estructura optima con respecto de las covariables independientes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200" dirty="0"/>
              <a:t>Recorra el modelo en paso 5 </a:t>
            </a:r>
            <a:r>
              <a:rPr lang="es-ES_tradnl" sz="2200" u="sng" dirty="0"/>
              <a:t>con REML 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200" dirty="0"/>
              <a:t>Presente los resultados</a:t>
            </a:r>
          </a:p>
          <a:p>
            <a:pPr marL="514350" indent="-514350">
              <a:buFont typeface="+mj-lt"/>
              <a:buAutoNum type="arabicPeriod"/>
            </a:pPr>
            <a:endParaRPr lang="es-ES_tradnl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706839" y="6313487"/>
            <a:ext cx="616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*Similar de los pasos en p. 121 </a:t>
            </a:r>
            <a:r>
              <a:rPr lang="mr-IN" dirty="0"/>
              <a:t>–</a:t>
            </a:r>
            <a:r>
              <a:rPr lang="es-ES_tradnl" dirty="0"/>
              <a:t> 122 de </a:t>
            </a:r>
            <a:r>
              <a:rPr lang="es-ES_tradnl" dirty="0" err="1"/>
              <a:t>Zuur</a:t>
            </a:r>
            <a:r>
              <a:rPr lang="es-ES_tradnl" dirty="0"/>
              <a:t> et al. (2009)</a:t>
            </a:r>
          </a:p>
        </p:txBody>
      </p:sp>
    </p:spTree>
    <p:extLst>
      <p:ext uri="{BB962C8B-B14F-4D97-AF65-F5344CB8AC3E}">
        <p14:creationId xmlns:p14="http://schemas.microsoft.com/office/powerpoint/2010/main" val="595621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CA63-FB08-4C3F-B9C7-EA904B608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REML – brief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857B4-16F6-46C0-9C63-E55A6810A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4364"/>
            <a:ext cx="8229600" cy="4530725"/>
          </a:xfrm>
        </p:spPr>
        <p:txBody>
          <a:bodyPr/>
          <a:lstStyle/>
          <a:p>
            <a:r>
              <a:rPr lang="en-US" dirty="0"/>
              <a:t>Remember that our LM variance was different (biased) from day1</a:t>
            </a:r>
          </a:p>
          <a:p>
            <a:r>
              <a:rPr lang="en-US" dirty="0"/>
              <a:t>To fit a TMB model with REML, we simply declare random </a:t>
            </a:r>
            <a:r>
              <a:rPr lang="en-US" b="1" dirty="0"/>
              <a:t>and fixed</a:t>
            </a:r>
            <a:r>
              <a:rPr lang="en-US" dirty="0"/>
              <a:t> effects as “random” in </a:t>
            </a:r>
            <a:r>
              <a:rPr lang="en-US" dirty="0" err="1"/>
              <a:t>MadeADFun</a:t>
            </a:r>
            <a:endParaRPr lang="en-US" dirty="0"/>
          </a:p>
          <a:p>
            <a:r>
              <a:rPr lang="en-US" dirty="0"/>
              <a:t>Only the variance terms are parameters</a:t>
            </a:r>
          </a:p>
          <a:p>
            <a:r>
              <a:rPr lang="en-US" dirty="0"/>
              <a:t>The estimates will be less biased (better)</a:t>
            </a:r>
          </a:p>
          <a:p>
            <a:r>
              <a:rPr lang="en-US" dirty="0"/>
              <a:t>This is available in </a:t>
            </a:r>
            <a:r>
              <a:rPr lang="en-US" dirty="0" err="1"/>
              <a:t>lmer</a:t>
            </a:r>
            <a:r>
              <a:rPr lang="en-US" dirty="0"/>
              <a:t>, but not </a:t>
            </a:r>
            <a:r>
              <a:rPr lang="en-US" dirty="0" err="1"/>
              <a:t>glmer</a:t>
            </a:r>
            <a:r>
              <a:rPr lang="en-US" dirty="0"/>
              <a:t>.</a:t>
            </a:r>
          </a:p>
          <a:p>
            <a:r>
              <a:rPr lang="en-US" dirty="0"/>
              <a:t>TMB can always do it [Demo]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36F31-2CC5-49AD-83DB-F86964EFC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79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8BB8-FD76-4EE4-9F01-9470BA90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04EC-A064-48DB-BD75-A615F3C90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1611"/>
            <a:ext cx="8229600" cy="4530725"/>
          </a:xfrm>
        </p:spPr>
        <p:txBody>
          <a:bodyPr/>
          <a:lstStyle/>
          <a:p>
            <a:r>
              <a:rPr lang="en-US" dirty="0"/>
              <a:t>Another popular technique for model selection is cross validation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Leave random subset of the data out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Fit model to remaining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Predict the out of sample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Calculate a metric of fit</a:t>
            </a:r>
          </a:p>
          <a:p>
            <a:r>
              <a:rPr lang="en-US" dirty="0"/>
              <a:t>Repeat above steps for different versions of the model and see how well they predict</a:t>
            </a:r>
          </a:p>
          <a:p>
            <a:r>
              <a:rPr lang="en-US" dirty="0"/>
              <a:t>(We will do this in lab today – more details there)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1902F-6E2B-4D6C-9FDC-4AE617E3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74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36EC-8248-4028-9ED2-31FC3FEE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beyond regressions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ADC85-1566-487A-96A3-0ADF025D70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Until now we have mostly looked at regression analyses (LM, GLM, GLMM)</a:t>
                </a:r>
              </a:p>
              <a:p>
                <a:r>
                  <a:rPr lang="en-US" dirty="0"/>
                  <a:t>Many analyses don’t follow the dependent vs independent variable format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Our data may have a different structure</a:t>
                </a:r>
              </a:p>
              <a:p>
                <a:r>
                  <a:rPr lang="en-US" dirty="0"/>
                  <a:t>We may have multiple data sets – known as an </a:t>
                </a:r>
                <a:r>
                  <a:rPr lang="en-US" i="1" dirty="0"/>
                  <a:t>integrated analysis</a:t>
                </a:r>
                <a:r>
                  <a:rPr lang="en-US" dirty="0"/>
                  <a:t> </a:t>
                </a:r>
                <a:r>
                  <a:rPr lang="en-US" sz="2400" dirty="0"/>
                  <a:t>(Maunder and Punt 2013)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Here is where TMB is the best option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ADC85-1566-487A-96A3-0ADF025D70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1DB42-5C0D-4D5C-B04D-F952DA75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43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9F71-B7A1-498B-981D-26BEA64C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 mark-recapture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6BDFD-9BD2-4FAC-ADD6-7798002E6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3353"/>
            <a:ext cx="8229600" cy="4530725"/>
          </a:xfrm>
        </p:spPr>
        <p:txBody>
          <a:bodyPr/>
          <a:lstStyle/>
          <a:p>
            <a:r>
              <a:rPr lang="en-US" dirty="0"/>
              <a:t>State-space survival and detection with environmental covariates</a:t>
            </a:r>
          </a:p>
          <a:p>
            <a:r>
              <a:rPr lang="en-US" dirty="0"/>
              <a:t>Data is presence/absence over time</a:t>
            </a:r>
          </a:p>
          <a:p>
            <a:r>
              <a:rPr lang="en-US" dirty="0"/>
              <a:t>This is a complex model, too much to fully explore</a:t>
            </a:r>
          </a:p>
          <a:p>
            <a:r>
              <a:rPr lang="en-US" dirty="0"/>
              <a:t>Instead we will use it to motivate some additional capabilities of TMB</a:t>
            </a:r>
          </a:p>
          <a:p>
            <a:r>
              <a:rPr lang="en-US" dirty="0"/>
              <a:t>There is likely no other software that can fit this model in a maximum likelihood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6A5B0-3947-4F07-982C-DD2AA8AD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B1C86-B9B9-4858-8CCF-7229E878E3C0}"/>
              </a:ext>
            </a:extLst>
          </p:cNvPr>
          <p:cNvSpPr txBox="1"/>
          <p:nvPr/>
        </p:nvSpPr>
        <p:spPr>
          <a:xfrm>
            <a:off x="244549" y="6356351"/>
            <a:ext cx="51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14.5 of Korner-</a:t>
            </a:r>
            <a:r>
              <a:rPr lang="en-US" dirty="0" err="1"/>
              <a:t>Nievergelt</a:t>
            </a:r>
            <a:r>
              <a:rPr lang="en-US" dirty="0"/>
              <a:t> et al (2015)</a:t>
            </a:r>
          </a:p>
        </p:txBody>
      </p:sp>
    </p:spTree>
    <p:extLst>
      <p:ext uri="{BB962C8B-B14F-4D97-AF65-F5344CB8AC3E}">
        <p14:creationId xmlns:p14="http://schemas.microsoft.com/office/powerpoint/2010/main" val="140376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GLMM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Generalized linear mixed model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tx1"/>
                    </a:solidFill>
                  </a:rPr>
                  <a:t>Specify distribution for response variable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tx1"/>
                    </a:solidFill>
                  </a:rPr>
                  <a:t>Specify function for expected value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tx1"/>
                    </a:solidFill>
                  </a:rPr>
                  <a:t>Specify distribution for random effects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aseline="30000" dirty="0">
                  <a:solidFill>
                    <a:schemeClr val="tx1"/>
                  </a:solidFill>
                </a:endParaRPr>
              </a:p>
              <a:p>
                <a:pPr marL="571500" indent="-514350"/>
                <a:endParaRPr lang="en-US" sz="3600" dirty="0"/>
              </a:p>
              <a:p>
                <a:pPr marL="57150" indent="0">
                  <a:buNone/>
                </a:pPr>
                <a:r>
                  <a:rPr lang="en-US" sz="3600" dirty="0"/>
                  <a:t>=	General linear model + mixed effect(s)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2961" r="-2000" b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116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54E8-0D02-40A9-B8A7-9E8E6144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 mark-recapture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EA448-5ED9-4D4A-BFC2-DCADFD622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sets of random effects</a:t>
            </a:r>
          </a:p>
          <a:p>
            <a:r>
              <a:rPr lang="en-US" dirty="0"/>
              <a:t>5 fixed effects, 172 random effects total</a:t>
            </a:r>
          </a:p>
          <a:p>
            <a:r>
              <a:rPr lang="en-US" dirty="0"/>
              <a:t>Probability of never being seen after last observation is difficult to write out analytically</a:t>
            </a:r>
          </a:p>
          <a:p>
            <a:r>
              <a:rPr lang="en-US" dirty="0"/>
              <a:t>But we can solve it recursively backwards</a:t>
            </a:r>
          </a:p>
          <a:p>
            <a:r>
              <a:rPr lang="en-US" dirty="0"/>
              <a:t>(This integrates out a Bernoulli dummy variable – why do we need to do this?)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D533C-AE61-4DCC-8498-738A9C48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86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BA5EC-A61B-41FA-B7E2-90436339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control logic in TMB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41D58-A1E9-45AD-89DF-E0D48C10B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5516"/>
            <a:ext cx="7886700" cy="45714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t=1; t&lt;last(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 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en-US" dirty="0"/>
              <a:t> is inputted as </a:t>
            </a:r>
            <a:r>
              <a:rPr lang="en-US" b="1" dirty="0"/>
              <a:t>data, = </a:t>
            </a:r>
            <a:r>
              <a:rPr lang="en-US" dirty="0"/>
              <a:t>the last year observed</a:t>
            </a:r>
          </a:p>
          <a:p>
            <a:r>
              <a:rPr lang="en-US" dirty="0"/>
              <a:t>Thus, this loop length varies by individual.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(k &gt; 1) 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chi(i,k-1) = &lt;code&gt;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k = k - 1;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/>
              <a:t>This while loop calculates probability never being seen again, backwards!</a:t>
            </a:r>
          </a:p>
          <a:p>
            <a:r>
              <a:rPr lang="en-US" dirty="0"/>
              <a:t>(How would you do this in lme4?)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AEFD7-8FEE-46DE-9605-D8B181D1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38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9788-33A4-466A-AE6C-067453A1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If() statements on </a:t>
            </a:r>
            <a:r>
              <a:rPr lang="en-US" b="1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21287-83D0-44F1-88D1-DB0C80D7C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if(CH(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)==1){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-= log(p(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else {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-= log(1-p(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2800" dirty="0"/>
              <a:t>Here we apply a different NLL calculation based on the value in the data matrix CH.</a:t>
            </a:r>
          </a:p>
          <a:p>
            <a:r>
              <a:rPr lang="en-US" sz="2800" u="sng" dirty="0"/>
              <a:t>We cannot use </a:t>
            </a:r>
            <a:r>
              <a:rPr lang="en-US" sz="2800" b="1" u="sng" dirty="0"/>
              <a:t>parameters</a:t>
            </a:r>
            <a:r>
              <a:rPr lang="en-US" sz="2800" u="sng" dirty="0"/>
              <a:t> in if statements, because that is not differentiable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01327-BC68-4120-8883-B6AAFA84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19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C48F8-8775-49A7-9B03-4CD487D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9E50D-613F-4005-B47A-BD7DD342A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likelihood in the previous slide?</a:t>
            </a:r>
          </a:p>
          <a:p>
            <a:r>
              <a:rPr lang="en-US" dirty="0"/>
              <a:t>Deduce it from the code</a:t>
            </a:r>
          </a:p>
          <a:p>
            <a:r>
              <a:rPr lang="en-US" dirty="0"/>
              <a:t>Write it out mathematically using “~” notation</a:t>
            </a:r>
          </a:p>
          <a:p>
            <a:r>
              <a:rPr lang="en-US" dirty="0"/>
              <a:t>Write out the probability density function (pdf)</a:t>
            </a:r>
          </a:p>
          <a:p>
            <a:r>
              <a:rPr lang="en-US" dirty="0"/>
              <a:t>Take log and verify it matches the C++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6EF41-6DEC-460C-B049-82F2882E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20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D71B-67BB-4F03-AA2C-9B1A6C79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TMB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A58CD-B710-4B78-A5F7-3E1A3F524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can write our own C++ functions to use in the template</a:t>
            </a:r>
          </a:p>
          <a:p>
            <a:r>
              <a:rPr lang="en-US" dirty="0"/>
              <a:t>Put at top of file after #include&lt;TMB&gt;.</a:t>
            </a:r>
            <a:r>
              <a:rPr lang="en-US" dirty="0" err="1"/>
              <a:t>hpp</a:t>
            </a:r>
            <a:endParaRPr lang="en-US" dirty="0"/>
          </a:p>
          <a:p>
            <a:r>
              <a:rPr lang="en-US" dirty="0"/>
              <a:t>For instance, a logistic transformation is needed here to ensure a valid probability: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Type&gt;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inv_logit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(Type x){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Type y= 1/(1+exp(-x));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return(y);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Note both input x and output y are Type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7AD1F-9A83-4249-A049-8DC0A31F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56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84FA-3D00-4D6B-B4DF-95D2F937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additions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4A8C-0FEA-42B0-B05D-3AE8B9062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model is setup to do a Bayesian analysis</a:t>
            </a:r>
          </a:p>
          <a:p>
            <a:r>
              <a:rPr lang="en-US" dirty="0"/>
              <a:t>Tomorrow we will return and look at this more closely and run it</a:t>
            </a:r>
          </a:p>
          <a:p>
            <a:r>
              <a:rPr lang="en-US" dirty="0"/>
              <a:t>We ignore them for now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783B1-D58E-4038-BFFC-739F09B40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36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5BC89-1142-4F47-94F0-AE84AFE9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DAB42-22A9-4E06-BB6E-78A6E0901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Korner-</a:t>
            </a:r>
            <a:r>
              <a:rPr lang="en-US" sz="2000" dirty="0" err="1"/>
              <a:t>Nievergelt</a:t>
            </a:r>
            <a:r>
              <a:rPr lang="en-US" sz="2000" dirty="0"/>
              <a:t>, F., Roth, T., von </a:t>
            </a:r>
            <a:r>
              <a:rPr lang="en-US" sz="2000" dirty="0" err="1"/>
              <a:t>Felten</a:t>
            </a:r>
            <a:r>
              <a:rPr lang="en-US" sz="2000" dirty="0"/>
              <a:t>, S., </a:t>
            </a:r>
            <a:r>
              <a:rPr lang="en-US" sz="2000" dirty="0" err="1"/>
              <a:t>Guélat</a:t>
            </a:r>
            <a:r>
              <a:rPr lang="en-US" sz="2000" dirty="0"/>
              <a:t>, J., </a:t>
            </a:r>
            <a:r>
              <a:rPr lang="en-US" sz="2000" dirty="0" err="1"/>
              <a:t>Almasi</a:t>
            </a:r>
            <a:r>
              <a:rPr lang="en-US" sz="2000" dirty="0"/>
              <a:t>, B., &amp; Korner-</a:t>
            </a:r>
            <a:r>
              <a:rPr lang="en-US" sz="2000" dirty="0" err="1"/>
              <a:t>Nievergelt</a:t>
            </a:r>
            <a:r>
              <a:rPr lang="en-US" sz="2000" dirty="0"/>
              <a:t>, P. (2015). </a:t>
            </a:r>
            <a:r>
              <a:rPr lang="en-US" sz="2000" i="1" dirty="0"/>
              <a:t>Bayesian data analysis in ecology using linear models with R, BUGS, and Stan: including comparisons to frequentist statistics</a:t>
            </a:r>
            <a:r>
              <a:rPr lang="en-US" sz="2000" dirty="0"/>
              <a:t>: Academic Press.</a:t>
            </a:r>
          </a:p>
          <a:p>
            <a:r>
              <a:rPr lang="en-US" sz="2000" dirty="0" err="1"/>
              <a:t>glmmTMB</a:t>
            </a:r>
            <a:r>
              <a:rPr lang="en-US" sz="2000" dirty="0"/>
              <a:t>:</a:t>
            </a:r>
          </a:p>
          <a:p>
            <a:pPr lvl="1"/>
            <a:r>
              <a:rPr lang="en-US" sz="1600" dirty="0">
                <a:hlinkClick r:id="rId2"/>
              </a:rPr>
              <a:t>https://rjournal.github.io/archive/2017/RJ-2017-066/index.html</a:t>
            </a:r>
            <a:endParaRPr lang="en-US" sz="1600" dirty="0"/>
          </a:p>
          <a:p>
            <a:pPr lvl="1"/>
            <a:r>
              <a:rPr lang="en-US" sz="1600" dirty="0"/>
              <a:t>https://cran.r-project.org/web/packages/glmmTMB/index.html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ACDAF-6952-40FC-B9BD-4F834A6B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7E9EC-6269-453D-AB50-EC20041ED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FAD7B-38D4-4635-B873-D187CD15F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Counts of peregrine falcons over time</a:t>
            </a:r>
          </a:p>
          <a:p>
            <a:r>
              <a:rPr lang="en-US" dirty="0"/>
              <a:t>Comes from </a:t>
            </a:r>
            <a:r>
              <a:rPr lang="en-US" dirty="0" err="1"/>
              <a:t>Kery</a:t>
            </a:r>
            <a:r>
              <a:rPr lang="en-US" dirty="0"/>
              <a:t> and Schaub (2006)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FE0E6-D170-4337-8B6C-BBF7BBEA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7FAC09-192B-410F-A6B7-CD672D4903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23" b="4415"/>
          <a:stretch/>
        </p:blipFill>
        <p:spPr>
          <a:xfrm>
            <a:off x="1541929" y="2800029"/>
            <a:ext cx="5844988" cy="333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52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2EBB4-D803-4F9E-B2A2-D0501BB3B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this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A3573-7A91-489E-B94D-C1748AB88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1282"/>
            <a:ext cx="8229600" cy="4530725"/>
          </a:xfrm>
        </p:spPr>
        <p:txBody>
          <a:bodyPr/>
          <a:lstStyle/>
          <a:p>
            <a:r>
              <a:rPr lang="en-US" dirty="0"/>
              <a:t>There are several R packages that can fit this model: </a:t>
            </a:r>
            <a:r>
              <a:rPr lang="en-US" dirty="0" err="1"/>
              <a:t>nlme</a:t>
            </a:r>
            <a:r>
              <a:rPr lang="en-US" dirty="0"/>
              <a:t>, lme4, </a:t>
            </a:r>
            <a:r>
              <a:rPr lang="en-US" dirty="0" err="1"/>
              <a:t>glmmADMB</a:t>
            </a:r>
            <a:endParaRPr lang="en-US" dirty="0"/>
          </a:p>
          <a:p>
            <a:r>
              <a:rPr lang="en-US" dirty="0"/>
              <a:t>For Bayesian inference, we could easily use JAGS/BUGS, Stan, or write our own sampler</a:t>
            </a:r>
          </a:p>
          <a:p>
            <a:r>
              <a:rPr lang="en-US" dirty="0"/>
              <a:t>As model size and complexity grows, these packages can become difficult to use or slow</a:t>
            </a:r>
          </a:p>
          <a:p>
            <a:r>
              <a:rPr lang="en-US" dirty="0"/>
              <a:t>This model is easy, but we use it to motivate some new topics with TMB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58D31-4FD5-4E58-B95A-206ED120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2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BDAE-2B33-4485-81D5-33B285B9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with lme4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4DE03-1066-4F77-A9F1-9FDF12EE5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3637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glmm.fit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(pairs ~ (1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+ cov1 +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cov2 + cov3, family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The syntax (1|yr) says to include annual random effects on the intercept </a:t>
            </a:r>
          </a:p>
          <a:p>
            <a:r>
              <a:rPr lang="en-US" dirty="0"/>
              <a:t>We can fit with maximum likelihood (ML) but not Restricted Maximum Likelihood (REML)</a:t>
            </a:r>
          </a:p>
          <a:p>
            <a:r>
              <a:rPr lang="en-US" dirty="0"/>
              <a:t>(more on REML later)</a:t>
            </a:r>
          </a:p>
          <a:p>
            <a:r>
              <a:rPr lang="en-US" dirty="0"/>
              <a:t>Fits fast, but complex reporting is not available.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33ABB-0865-4B81-A567-7604C200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97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2F7F-73B6-4A51-B8FC-9E8F9B4F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with </a:t>
            </a:r>
            <a:r>
              <a:rPr lang="en-US" dirty="0" err="1"/>
              <a:t>glmmTMB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9FDD7-EBC3-4984-90B2-294D17E28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 R package builds lme4-like syntax and capabilities on top of TMB (install from CRAN)</a:t>
            </a:r>
          </a:p>
          <a:p>
            <a:r>
              <a:rPr lang="en-US" dirty="0"/>
              <a:t>We fit it just the same way as </a:t>
            </a:r>
            <a:r>
              <a:rPr lang="en-US" dirty="0" err="1"/>
              <a:t>glmer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glmmTMB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(pairs ~ (1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+ cov1 + cov2 + cov3,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family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We focus here on TMB models by hand, but good to know this exists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5A8FE-3A71-4BCA-96AF-0D891216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8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BDAE-2B33-4485-81D5-33B285B9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with TMB manually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4DE03-1066-4F77-A9F1-9FDF12EE5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1258"/>
            <a:ext cx="8229600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Prediction on the linear scale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linpred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beta0+beta1*cov1(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+ beta2*cov2(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+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beta3*cov3(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+ tau(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log link for Poisson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linpred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dirty="0"/>
              <a:t>Tau is a parameter vector (one for each year) indexed by a factor.</a:t>
            </a:r>
          </a:p>
          <a:p>
            <a:r>
              <a:rPr lang="en-US" dirty="0"/>
              <a:t>In R we declare it as “random”</a:t>
            </a:r>
          </a:p>
          <a:p>
            <a:r>
              <a:rPr lang="en-US" dirty="0"/>
              <a:t>Solving is also fast and matches lme4</a:t>
            </a:r>
          </a:p>
          <a:p>
            <a:r>
              <a:rPr lang="en-US" dirty="0"/>
              <a:t>[demo and show files]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33ABB-0865-4B81-A567-7604C200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6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8593-D448-4059-8334-8C56AC13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diagnostics and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27877-D8A9-4436-BDCE-E10474310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model assumptions are met is a key part of an analysis, regardless of the software used</a:t>
            </a:r>
          </a:p>
          <a:p>
            <a:r>
              <a:rPr lang="en-US" dirty="0"/>
              <a:t>Checking residuals vs predicted, vs covariates, etc.</a:t>
            </a:r>
          </a:p>
          <a:p>
            <a:r>
              <a:rPr lang="en-US" dirty="0"/>
              <a:t>Pearson residuals need to be calculated manually in the template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68642-F93F-4E51-B4D9-D5A06BC0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11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6465-3401-4EFB-A5B8-1CBF88BB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with TMB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786753-F827-4E89-A1E5-6AB9882CC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33525"/>
                <a:ext cx="7886700" cy="482282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 vital component of an analysis</a:t>
                </a:r>
              </a:p>
              <a:p>
                <a:r>
                  <a:rPr lang="en-US" dirty="0"/>
                  <a:t>For fixed effects models, we have tools like:</a:t>
                </a:r>
              </a:p>
              <a:p>
                <a:pPr lvl="1"/>
                <a:r>
                  <a:rPr lang="en-US" dirty="0"/>
                  <a:t>Hypothesis testing (fading though)</a:t>
                </a:r>
              </a:p>
              <a:p>
                <a:pPr lvl="1"/>
                <a:r>
                  <a:rPr lang="en-US" dirty="0"/>
                  <a:t>F tests, likelihood ratio tests for nested models</a:t>
                </a:r>
              </a:p>
              <a:p>
                <a:pPr lvl="1"/>
                <a:r>
                  <a:rPr lang="en-US" dirty="0"/>
                  <a:t>AIC, BIC for non-nested models</a:t>
                </a:r>
              </a:p>
              <a:p>
                <a:r>
                  <a:rPr lang="en-US" dirty="0"/>
                  <a:t>We can do these all with TMB</a:t>
                </a:r>
              </a:p>
              <a:p>
                <a:r>
                  <a:rPr lang="en-US" dirty="0"/>
                  <a:t>For example: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𝑁𝐿𝐿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Where p is the number of parameters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786753-F827-4E89-A1E5-6AB9882CC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33525"/>
                <a:ext cx="7886700" cy="4822826"/>
              </a:xfrm>
              <a:blipFill>
                <a:blip r:embed="rId2"/>
                <a:stretch>
                  <a:fillRect l="-618" t="-2655" b="-2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8E749-A3C3-4328-B0A5-54658BA1E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0653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15BE214-B7FF-4208-9CB5-2E54F5C402BE}" vid="{EA62BB02-3E91-4DA8-A3E4-A0AE95166D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1964</TotalTime>
  <Words>1638</Words>
  <Application>Microsoft Office PowerPoint</Application>
  <PresentationFormat>On-screen Show (4:3)</PresentationFormat>
  <Paragraphs>202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ＭＳ Ｐゴシック</vt:lpstr>
      <vt:lpstr>Arial</vt:lpstr>
      <vt:lpstr>Calibri</vt:lpstr>
      <vt:lpstr>Calibri Light</vt:lpstr>
      <vt:lpstr>Cambria Math</vt:lpstr>
      <vt:lpstr>Courier New</vt:lpstr>
      <vt:lpstr>Garamond</vt:lpstr>
      <vt:lpstr>Wingdings</vt:lpstr>
      <vt:lpstr>Theme1</vt:lpstr>
      <vt:lpstr>Office Theme</vt:lpstr>
      <vt:lpstr>GLMMs and Beyond</vt:lpstr>
      <vt:lpstr>GLMM review</vt:lpstr>
      <vt:lpstr>Motivating example</vt:lpstr>
      <vt:lpstr>Fitting this model</vt:lpstr>
      <vt:lpstr>Fitting with lme4</vt:lpstr>
      <vt:lpstr>Fitting with glmmTMB</vt:lpstr>
      <vt:lpstr>Fitting with TMB manually</vt:lpstr>
      <vt:lpstr>Model diagnostics and validation</vt:lpstr>
      <vt:lpstr>Model selection with TMB</vt:lpstr>
      <vt:lpstr>Fitting nested models with TMB</vt:lpstr>
      <vt:lpstr>Using the “map” feature</vt:lpstr>
      <vt:lpstr>Common uses for mapping</vt:lpstr>
      <vt:lpstr>Exercise: falcon model selection</vt:lpstr>
      <vt:lpstr>Selecting random effects</vt:lpstr>
      <vt:lpstr>Los pasos* de la estimación en modelos con efectos aleatorios en R</vt:lpstr>
      <vt:lpstr>REML – brief introduction</vt:lpstr>
      <vt:lpstr>Cross validation</vt:lpstr>
      <vt:lpstr>Moving beyond regressions</vt:lpstr>
      <vt:lpstr>Bird mark-recapture model</vt:lpstr>
      <vt:lpstr>Bird mark-recapture model</vt:lpstr>
      <vt:lpstr>Advanced control logic in TMB</vt:lpstr>
      <vt:lpstr>If() statements on data</vt:lpstr>
      <vt:lpstr>Exercise </vt:lpstr>
      <vt:lpstr>Custom TMB functions</vt:lpstr>
      <vt:lpstr>Bayesian additions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 C. MONNAHAN</dc:creator>
  <cp:lastModifiedBy>COLE C. MONNAHAN</cp:lastModifiedBy>
  <cp:revision>133</cp:revision>
  <dcterms:created xsi:type="dcterms:W3CDTF">2017-12-04T14:53:12Z</dcterms:created>
  <dcterms:modified xsi:type="dcterms:W3CDTF">2018-01-18T13:42:38Z</dcterms:modified>
</cp:coreProperties>
</file>