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22"/>
  </p:notesMasterIdLst>
  <p:sldIdLst>
    <p:sldId id="256" r:id="rId3"/>
    <p:sldId id="274" r:id="rId4"/>
    <p:sldId id="275" r:id="rId5"/>
    <p:sldId id="276" r:id="rId6"/>
    <p:sldId id="277" r:id="rId7"/>
    <p:sldId id="27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3112"/>
  </p:normalViewPr>
  <p:slideViewPr>
    <p:cSldViewPr snapToGrid="0" snapToObjects="1">
      <p:cViewPr varScale="1">
        <p:scale>
          <a:sx n="70" d="100"/>
          <a:sy n="70" d="100"/>
        </p:scale>
        <p:origin x="11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0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7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9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8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6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1/14/2018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1/14/2018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1/14/2018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1/14/2018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scholar?cites=10635267102903544649&amp;as_sdt=2005&amp;sciodt=0,5&amp;hl=e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br>
              <a:rPr lang="en-US" dirty="0"/>
            </a:br>
            <a:r>
              <a:rPr lang="en-US" sz="3200" dirty="0"/>
              <a:t>10 January 2018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15-20 January, 2018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0606-C25E-409A-965C-0628E2C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 by </a:t>
            </a:r>
            <a:r>
              <a:rPr lang="en-US" dirty="0" err="1"/>
              <a:t>Royle</a:t>
            </a:r>
            <a:r>
              <a:rPr lang="en-US" dirty="0"/>
              <a:t> &amp; </a:t>
            </a:r>
            <a:r>
              <a:rPr lang="en-US" dirty="0" err="1"/>
              <a:t>Dorazio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9553"/>
            <a:ext cx="7886700" cy="3364442"/>
          </a:xfrm>
        </p:spPr>
        <p:txBody>
          <a:bodyPr/>
          <a:lstStyle/>
          <a:p>
            <a:r>
              <a:rPr lang="en-US" dirty="0"/>
              <a:t>Statistical models used widely in ecology</a:t>
            </a:r>
          </a:p>
          <a:p>
            <a:r>
              <a:rPr lang="en-US" dirty="0"/>
              <a:t>A “</a:t>
            </a:r>
            <a:r>
              <a:rPr lang="en-US" i="1" dirty="0"/>
              <a:t>conceptual and philosophical approach to doing science</a:t>
            </a:r>
            <a:r>
              <a:rPr lang="en-US" dirty="0"/>
              <a:t>” with distinct models:</a:t>
            </a:r>
          </a:p>
          <a:p>
            <a:pPr lvl="1"/>
            <a:r>
              <a:rPr lang="en-US" i="1" dirty="0"/>
              <a:t>Observation: </a:t>
            </a:r>
            <a:r>
              <a:rPr lang="en-US" dirty="0"/>
              <a:t>How data are observed (with error), given the process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Process:</a:t>
            </a:r>
            <a:r>
              <a:rPr lang="en-US" dirty="0"/>
              <a:t> Describes the dynamics of the ecological process (e.g. animal abundance over time/space)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80CC1-A3B1-41D5-974D-84E31E682088}"/>
              </a:ext>
            </a:extLst>
          </p:cNvPr>
          <p:cNvSpPr txBox="1"/>
          <p:nvPr/>
        </p:nvSpPr>
        <p:spPr>
          <a:xfrm>
            <a:off x="490070" y="5109076"/>
            <a:ext cx="816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data|process</a:t>
            </a:r>
            <a:r>
              <a:rPr lang="en-US" sz="2400" dirty="0"/>
              <a:t>, parameters)*P(</a:t>
            </a:r>
            <a:r>
              <a:rPr lang="en-US" sz="2400" dirty="0" err="1"/>
              <a:t>process|parameters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D25C0-03D8-409E-917F-DE6130EAECAC}"/>
              </a:ext>
            </a:extLst>
          </p:cNvPr>
          <p:cNvSpPr txBox="1"/>
          <p:nvPr/>
        </p:nvSpPr>
        <p:spPr>
          <a:xfrm>
            <a:off x="1346200" y="5601335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3595C-EFFB-4B8A-9747-79DE331D32E6}"/>
              </a:ext>
            </a:extLst>
          </p:cNvPr>
          <p:cNvSpPr txBox="1"/>
          <p:nvPr/>
        </p:nvSpPr>
        <p:spPr>
          <a:xfrm>
            <a:off x="5213951" y="5586078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492438-0541-48B4-890B-64DD7DC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HM: Thorson and Minto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7906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Many models estimate unobservable biological characteristics </a:t>
            </a:r>
          </a:p>
          <a:p>
            <a:r>
              <a:rPr lang="en-US" dirty="0"/>
              <a:t>These “latent states” lead to correlated residuals</a:t>
            </a:r>
          </a:p>
          <a:p>
            <a:r>
              <a:rPr lang="en-US" dirty="0"/>
              <a:t>E.g., densities sampled close together in space or time will be more similar than if far apart</a:t>
            </a:r>
          </a:p>
          <a:p>
            <a:r>
              <a:rPr lang="en-US" dirty="0"/>
              <a:t>This violates independence assumption of non-HM models (e.g., LM, GLM).</a:t>
            </a:r>
          </a:p>
          <a:p>
            <a:r>
              <a:rPr lang="en-US" dirty="0"/>
              <a:t>Hierarchical (mixed-effects) models are a generic solution in such situations</a:t>
            </a:r>
          </a:p>
          <a:p>
            <a:r>
              <a:rPr lang="en-US" dirty="0"/>
              <a:t>Random effects = “</a:t>
            </a:r>
            <a:r>
              <a:rPr lang="en-US" i="1" dirty="0"/>
              <a:t>parameters assumed to arise from a shared stochastic process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92C0-2E5C-481B-8EBB-861E72CE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6FDE-94F6-4902-8005-C732DD07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hierarchical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C263-3EFE-422A-81C4-46C08CE5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Possible as either Bayesian or frequentist</a:t>
            </a:r>
          </a:p>
          <a:p>
            <a:r>
              <a:rPr lang="en-US" sz="2800" dirty="0"/>
              <a:t>Fitting requires integration of the random effects</a:t>
            </a:r>
          </a:p>
          <a:p>
            <a:r>
              <a:rPr lang="en-US" sz="2800" dirty="0"/>
              <a:t>High-dimensional integration is difficult, so historically not used</a:t>
            </a:r>
          </a:p>
          <a:p>
            <a:r>
              <a:rPr lang="en-US" sz="2800" dirty="0"/>
              <a:t>… until Bayesian packages like JAGS</a:t>
            </a:r>
          </a:p>
          <a:p>
            <a:r>
              <a:rPr lang="en-US" sz="2800" dirty="0"/>
              <a:t>Frequentist approaches integrate using the “Laplace Approximation”</a:t>
            </a:r>
          </a:p>
          <a:p>
            <a:r>
              <a:rPr lang="en-US" sz="2800" dirty="0"/>
              <a:t>We will use TMB to fit hierarchical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7FE3E-4297-439A-81BC-9F3D8EA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D98F-71DF-443D-9C53-238EFEE9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5482"/>
            <a:ext cx="7886700" cy="1325563"/>
          </a:xfrm>
        </p:spPr>
        <p:txBody>
          <a:bodyPr/>
          <a:lstStyle/>
          <a:p>
            <a:r>
              <a:rPr lang="en-US" dirty="0"/>
              <a:t>What is TMB?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2A39-0FF6-495E-9142-EB0FBF0E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94" y="1195666"/>
            <a:ext cx="7886700" cy="5020209"/>
          </a:xfrm>
        </p:spPr>
        <p:txBody>
          <a:bodyPr>
            <a:normAutofit/>
          </a:bodyPr>
          <a:lstStyle/>
          <a:p>
            <a:r>
              <a:rPr lang="en-US" dirty="0"/>
              <a:t>TMB is an R package and environment for fitting statistical models</a:t>
            </a:r>
          </a:p>
          <a:p>
            <a:r>
              <a:rPr lang="en-US" dirty="0"/>
              <a:t>Designed specifically for large, complex hierarchical models</a:t>
            </a:r>
          </a:p>
          <a:p>
            <a:r>
              <a:rPr lang="en-US" dirty="0"/>
              <a:t>Uses </a:t>
            </a:r>
            <a:r>
              <a:rPr lang="en-US" i="1" dirty="0"/>
              <a:t>marginal maximum likelihood</a:t>
            </a:r>
            <a:r>
              <a:rPr lang="en-US" dirty="0"/>
              <a:t> inference</a:t>
            </a:r>
          </a:p>
          <a:p>
            <a:r>
              <a:rPr lang="en-US" dirty="0"/>
              <a:t>Capable of Bayesian inference</a:t>
            </a:r>
          </a:p>
          <a:p>
            <a:r>
              <a:rPr lang="en-US" dirty="0"/>
              <a:t>TMB has a superpower: calculus!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B46394-F5E1-4997-8786-4E11280F45D9}"/>
              </a:ext>
            </a:extLst>
          </p:cNvPr>
          <p:cNvGrpSpPr/>
          <p:nvPr/>
        </p:nvGrpSpPr>
        <p:grpSpPr>
          <a:xfrm>
            <a:off x="6648530" y="3779409"/>
            <a:ext cx="2406316" cy="2512297"/>
            <a:chOff x="5948413" y="4051311"/>
            <a:chExt cx="2406316" cy="2512297"/>
          </a:xfrm>
        </p:grpSpPr>
        <p:pic>
          <p:nvPicPr>
            <p:cNvPr id="4100" name="Picture 4" descr="Image result for thor hammer">
              <a:extLst>
                <a:ext uri="{FF2B5EF4-FFF2-40B4-BE49-F238E27FC236}">
                  <a16:creationId xmlns:a16="http://schemas.microsoft.com/office/drawing/2014/main" id="{D95F2449-E0D6-4091-9602-693129963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3E75B3-647F-4DB9-AE26-88DF227A1A16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BB679F-8266-4864-90E0-0DF680D6CB67}"/>
                </a:ext>
              </a:extLst>
            </p:cNvPr>
            <p:cNvSpPr txBox="1"/>
            <p:nvPr/>
          </p:nvSpPr>
          <p:spPr>
            <a:xfrm>
              <a:off x="6102416" y="4206240"/>
              <a:ext cx="2079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Calculus</a:t>
              </a:r>
              <a:r>
                <a:rPr lang="en-US" sz="2800" b="1" dirty="0">
                  <a:solidFill>
                    <a:schemeClr val="bg1"/>
                  </a:solidFill>
                </a:rPr>
                <a:t>!!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C833-7A21-4398-977F-F8C65EDC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F18347-C7BB-4EBC-890E-49AC132AFDD3}"/>
              </a:ext>
            </a:extLst>
          </p:cNvPr>
          <p:cNvSpPr/>
          <p:nvPr/>
        </p:nvSpPr>
        <p:spPr>
          <a:xfrm>
            <a:off x="6158753" y="2761131"/>
            <a:ext cx="2447364" cy="13559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Fisheries stock assessment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[ADMB/Fortran]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70497-C08C-47A7-B4B3-8D29F2BBE59E}"/>
              </a:ext>
            </a:extLst>
          </p:cNvPr>
          <p:cNvSpPr/>
          <p:nvPr/>
        </p:nvSpPr>
        <p:spPr>
          <a:xfrm>
            <a:off x="927848" y="1075764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and Generalized Linear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A6C91-C257-4C8C-930C-7984D3C1F991}"/>
              </a:ext>
            </a:extLst>
          </p:cNvPr>
          <p:cNvSpPr/>
          <p:nvPr/>
        </p:nvSpPr>
        <p:spPr>
          <a:xfrm>
            <a:off x="1226887" y="4477872"/>
            <a:ext cx="1748118" cy="13043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Geospatial / Spatiotemporal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[ArcGIS/INLA]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5D598-3880-47F7-8495-CA853866DAE1}"/>
              </a:ext>
            </a:extLst>
          </p:cNvPr>
          <p:cNvSpPr/>
          <p:nvPr/>
        </p:nvSpPr>
        <p:spPr>
          <a:xfrm>
            <a:off x="6333562" y="905434"/>
            <a:ext cx="2272555" cy="1156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Generalized Additive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mgcv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/gam/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gamlss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FAB13-D701-4E18-A185-A9EBD6F798EA}"/>
              </a:ext>
            </a:extLst>
          </p:cNvPr>
          <p:cNvSpPr/>
          <p:nvPr/>
        </p:nvSpPr>
        <p:spPr>
          <a:xfrm>
            <a:off x="3756212" y="4913780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Mark-recapture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[JAGS/MARK]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9A53-143C-4C55-A9A8-63A14E9FE145}"/>
              </a:ext>
            </a:extLst>
          </p:cNvPr>
          <p:cNvSpPr/>
          <p:nvPr/>
        </p:nvSpPr>
        <p:spPr>
          <a:xfrm>
            <a:off x="5983370" y="4913781"/>
            <a:ext cx="2074623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Generic Bayesian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[JAGS/Stan]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EA76E-CE20-4162-91C4-6C3FC0E07693}"/>
              </a:ext>
            </a:extLst>
          </p:cNvPr>
          <p:cNvSpPr/>
          <p:nvPr/>
        </p:nvSpPr>
        <p:spPr>
          <a:xfrm>
            <a:off x="349624" y="385482"/>
            <a:ext cx="8489576" cy="6275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TMB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50494-196A-40BE-8E97-AB4AFBE15718}"/>
              </a:ext>
            </a:extLst>
          </p:cNvPr>
          <p:cNvSpPr/>
          <p:nvPr/>
        </p:nvSpPr>
        <p:spPr>
          <a:xfrm>
            <a:off x="3630705" y="609600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Hierarchical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lme4]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E3646-56B3-40A3-95B5-9CC5EDA5C6C3}"/>
              </a:ext>
            </a:extLst>
          </p:cNvPr>
          <p:cNvSpPr/>
          <p:nvPr/>
        </p:nvSpPr>
        <p:spPr>
          <a:xfrm>
            <a:off x="986259" y="2772335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Timeseries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??]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12107-FD01-40C4-9781-A4E819DA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292608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203158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/>
              <a:t>Spatial (geospatial)</a:t>
            </a:r>
          </a:p>
          <a:p>
            <a:pPr marL="457200" lvl="1" indent="0">
              <a:buNone/>
            </a:pPr>
            <a:r>
              <a:rPr lang="en-US" sz="1800" dirty="0"/>
              <a:t>Thorson, James T., et al. "The importance of spatial models for estimating the strength of density dependence." </a:t>
            </a:r>
            <a:r>
              <a:rPr lang="en-US" sz="1800" i="1" dirty="0"/>
              <a:t>Ecology </a:t>
            </a:r>
            <a:r>
              <a:rPr lang="en-US" sz="1800" dirty="0"/>
              <a:t>96.5 (2015): 1202-1212.</a:t>
            </a:r>
          </a:p>
          <a:p>
            <a:r>
              <a:rPr lang="en-US" sz="2000" u="sng" dirty="0"/>
              <a:t>Species shifts</a:t>
            </a:r>
          </a:p>
          <a:p>
            <a:pPr marL="457200" lvl="1" indent="0">
              <a:buNone/>
            </a:pPr>
            <a:r>
              <a:rPr lang="en-US" sz="1800" dirty="0"/>
              <a:t>Thorson, J. T., Pinsky, M. L. and Ward, E. J. (2016), Model-based inference for estimating shifts in species distribution, area occupied and </a:t>
            </a:r>
            <a:r>
              <a:rPr lang="en-US" sz="1800" dirty="0" err="1"/>
              <a:t>centre</a:t>
            </a:r>
            <a:r>
              <a:rPr lang="en-US" sz="1800" dirty="0"/>
              <a:t> of gravity. Methods </a:t>
            </a:r>
            <a:r>
              <a:rPr lang="en-US" sz="1800" dirty="0" err="1"/>
              <a:t>Ecol</a:t>
            </a:r>
            <a:r>
              <a:rPr lang="en-US" sz="1800" dirty="0"/>
              <a:t> </a:t>
            </a:r>
            <a:r>
              <a:rPr lang="en-US" sz="1800" dirty="0" err="1"/>
              <a:t>Evol</a:t>
            </a:r>
            <a:r>
              <a:rPr lang="en-US" sz="1800" dirty="0"/>
              <a:t>, 7: 990–1002. doi:10.1111/2041-210X.12567</a:t>
            </a:r>
          </a:p>
          <a:p>
            <a:r>
              <a:rPr lang="en-US" sz="2000" u="sng" dirty="0"/>
              <a:t>Fisheries stock assessments</a:t>
            </a:r>
          </a:p>
          <a:p>
            <a:pPr marL="457200" lvl="1" indent="0">
              <a:buNone/>
            </a:pPr>
            <a:r>
              <a:rPr lang="en-US" sz="1600" dirty="0"/>
              <a:t>Berg, Casper W., and Anders Nielsen. "Accounting for correlated observations in an age-based state-space stock assessment model." </a:t>
            </a:r>
            <a:r>
              <a:rPr lang="en-US" sz="1600" i="1" dirty="0"/>
              <a:t>ICES Journal of Marine Science</a:t>
            </a:r>
            <a:r>
              <a:rPr lang="en-US" sz="1600" dirty="0"/>
              <a:t> 73.7 (2016): 1788-1797.</a:t>
            </a:r>
          </a:p>
          <a:p>
            <a:pPr marL="457200" lvl="1" indent="0">
              <a:buNone/>
            </a:pPr>
            <a:r>
              <a:rPr lang="en-US" sz="1100" dirty="0"/>
              <a:t> </a:t>
            </a:r>
            <a:endParaRPr lang="en-US" sz="1600" dirty="0"/>
          </a:p>
          <a:p>
            <a:pPr marL="457200" lvl="1" indent="0">
              <a:buNone/>
            </a:pPr>
            <a:r>
              <a:rPr lang="en-US" sz="1800" dirty="0"/>
              <a:t>Rudd, Merrill B., and James T. Thorson. "Accounting for variable recruitment and fishing mortality in length-based stock assessments for data-limited fisheries." </a:t>
            </a:r>
            <a:r>
              <a:rPr lang="en-US" sz="1800" i="1" dirty="0"/>
              <a:t>Canadian Journal of Fisheries and Aquatic Sciences</a:t>
            </a:r>
            <a:r>
              <a:rPr lang="en-US" sz="1800" dirty="0"/>
              <a:t> ja (2017).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3832-5F8D-49D1-9F33-2F888FC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413194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203158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/>
              <a:t>Animal movement</a:t>
            </a:r>
          </a:p>
          <a:p>
            <a:pPr marL="457200" lvl="1" indent="0">
              <a:buNone/>
            </a:pPr>
            <a:r>
              <a:rPr lang="en-US" sz="1800" dirty="0" err="1"/>
              <a:t>Albertsen</a:t>
            </a:r>
            <a:r>
              <a:rPr lang="en-US" sz="1800" dirty="0"/>
              <a:t>, </a:t>
            </a:r>
            <a:r>
              <a:rPr lang="en-US" sz="1800" dirty="0" err="1"/>
              <a:t>Christoffer</a:t>
            </a:r>
            <a:r>
              <a:rPr lang="en-US" sz="1800" dirty="0"/>
              <a:t> </a:t>
            </a:r>
            <a:r>
              <a:rPr lang="en-US" sz="1800" dirty="0" err="1"/>
              <a:t>Moesgaard</a:t>
            </a:r>
            <a:r>
              <a:rPr lang="en-US" sz="1800" dirty="0"/>
              <a:t>, et al. "Fast fitting of non‐Gaussian state‐space models to animal movement data via Template Model Builder." </a:t>
            </a:r>
            <a:r>
              <a:rPr lang="en-US" sz="1800" i="1" dirty="0"/>
              <a:t>Ecology</a:t>
            </a:r>
            <a:r>
              <a:rPr lang="en-US" sz="1800" dirty="0"/>
              <a:t> 96.10 (2015): 2598-2604.</a:t>
            </a:r>
          </a:p>
          <a:p>
            <a:r>
              <a:rPr lang="en-US" sz="2000" u="sng" dirty="0"/>
              <a:t>Fisheries CPUE standardization</a:t>
            </a:r>
          </a:p>
          <a:p>
            <a:pPr marL="457200" lvl="1" indent="0">
              <a:buNone/>
            </a:pPr>
            <a:r>
              <a:rPr lang="en-US" sz="1800" dirty="0" err="1"/>
              <a:t>Monnahan</a:t>
            </a:r>
            <a:r>
              <a:rPr lang="en-US" sz="1800" dirty="0"/>
              <a:t>, C.C., and I. J. Stewart. "The effect of hook spacing on longline catch rates: Implications for catch rate standardization." </a:t>
            </a:r>
            <a:r>
              <a:rPr lang="en-US" sz="1800" i="1" dirty="0"/>
              <a:t>Fisheries Research</a:t>
            </a:r>
            <a:r>
              <a:rPr lang="en-US" sz="1800" dirty="0"/>
              <a:t> 198 (2018): 150-158.</a:t>
            </a:r>
          </a:p>
          <a:p>
            <a:r>
              <a:rPr lang="en-US" sz="2000" u="sng" dirty="0"/>
              <a:t>Evolution of fly wings</a:t>
            </a:r>
          </a:p>
          <a:p>
            <a:pPr marL="457200" lvl="1" indent="0">
              <a:buNone/>
            </a:pPr>
            <a:r>
              <a:rPr lang="en-US" sz="1800" dirty="0"/>
              <a:t>Houle, David, et al. "Mutation predicts 40 million years of fly wing evolution." </a:t>
            </a:r>
            <a:r>
              <a:rPr lang="en-US" sz="1800" i="1" dirty="0"/>
              <a:t>Nature</a:t>
            </a:r>
            <a:r>
              <a:rPr lang="en-US" sz="1800" dirty="0"/>
              <a:t> 548.7668 (2017): 447.</a:t>
            </a:r>
          </a:p>
          <a:p>
            <a:pPr marL="231775" lvl="1" indent="0">
              <a:buNone/>
            </a:pPr>
            <a:endParaRPr lang="en-US" sz="2000" dirty="0"/>
          </a:p>
          <a:p>
            <a:pPr marL="231775" lvl="1" indent="0">
              <a:buNone/>
            </a:pPr>
            <a:r>
              <a:rPr lang="en-US" sz="2000" dirty="0"/>
              <a:t>See more at: </a:t>
            </a:r>
            <a:r>
              <a:rPr lang="en-US" sz="2000" dirty="0">
                <a:hlinkClick r:id="rId2"/>
              </a:rPr>
              <a:t>google scholar citations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8643-CA2F-4D79-BC6E-A882A017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22A-E5D5-40DB-9C80-BBCB3BB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TMB Workflow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D8F-0982-4A94-B47A-F2885710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Postulate a statistical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a C++ template file to calculate the negative log-likelihood given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Compile the model and link to it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Declare which parameters are “random”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Fit model using R minimizer and the </a:t>
            </a:r>
            <a:r>
              <a:rPr lang="en-US" sz="2800" i="1" dirty="0"/>
              <a:t>objective</a:t>
            </a:r>
            <a:r>
              <a:rPr lang="en-US" sz="2800" dirty="0"/>
              <a:t> and </a:t>
            </a:r>
            <a:r>
              <a:rPr lang="en-US" sz="2800" i="1" dirty="0"/>
              <a:t>gradient</a:t>
            </a:r>
            <a:r>
              <a:rPr lang="en-US" sz="2800" dirty="0"/>
              <a:t> functions returned by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inference from the maximum likelihood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846A-2D9A-45BD-94E4-96871934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90D-AA81-4638-8F89-08E6B55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0FE1-A863-42A9-BBF2-B9155A37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models contain random effects</a:t>
            </a:r>
          </a:p>
          <a:p>
            <a:r>
              <a:rPr lang="en-US" dirty="0"/>
              <a:t>Occur widely and naturally in ecology</a:t>
            </a:r>
          </a:p>
          <a:p>
            <a:r>
              <a:rPr lang="en-US" dirty="0"/>
              <a:t>A useful way to model our data</a:t>
            </a:r>
          </a:p>
          <a:p>
            <a:r>
              <a:rPr lang="en-US" dirty="0"/>
              <a:t>Requires integration of random effects</a:t>
            </a:r>
          </a:p>
          <a:p>
            <a:r>
              <a:rPr lang="en-US" dirty="0"/>
              <a:t>TMB is integrated with R, but requires writing some C++ code</a:t>
            </a:r>
          </a:p>
          <a:p>
            <a:r>
              <a:rPr lang="en-US" dirty="0"/>
              <a:t>TMB can fit almost all statistical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697E-4540-4CA4-8BDE-7D7522A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A245-7FE3-43B6-8D2B-011AF59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7C3-2049-49B5-A014-6CA31749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FDA1-07EC-40B8-B2D3-D4111ED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University of Washington, M.S.&amp; PhD</a:t>
            </a:r>
          </a:p>
          <a:p>
            <a:pPr>
              <a:buNone/>
            </a:pPr>
            <a:r>
              <a:rPr lang="en-US" sz="2400" dirty="0"/>
              <a:t>Quantitative Ecology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Post-doc con Billy Ernst (</a:t>
            </a:r>
            <a:r>
              <a:rPr lang="en-US" sz="2400" dirty="0" err="1"/>
              <a:t>UdeC</a:t>
            </a:r>
            <a:r>
              <a:rPr lang="en-US" sz="2400" dirty="0"/>
              <a:t> &amp; UW)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s-ES" sz="2400" dirty="0" err="1"/>
              <a:t>Quer</a:t>
            </a:r>
            <a:r>
              <a:rPr lang="en-US" sz="2400" dirty="0"/>
              <a:t>í</a:t>
            </a:r>
            <a:r>
              <a:rPr lang="es-ES" sz="2400" dirty="0"/>
              <a:t>a vivir en América Latina y aprender español.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424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blue whale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46DCB-CB1E-4B0A-9700-81BD751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150932"/>
            <a:ext cx="7696200" cy="3451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81402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774" y="4719201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fisheries stock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Monte Carlo MCMC for ADMB assessments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Postdoc: Un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Ballenas</a:t>
            </a:r>
            <a:r>
              <a:rPr lang="en-US" dirty="0"/>
              <a:t> </a:t>
            </a:r>
            <a:r>
              <a:rPr lang="en-US" dirty="0" err="1"/>
              <a:t>jorobadas</a:t>
            </a:r>
            <a:br>
              <a:rPr lang="en-US" dirty="0"/>
            </a:br>
            <a:r>
              <a:rPr lang="en-US" dirty="0" err="1"/>
              <a:t>Estrecho</a:t>
            </a:r>
            <a:r>
              <a:rPr lang="en-US" dirty="0"/>
              <a:t> de Magallanes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19600"/>
            <a:ext cx="3962400" cy="2057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04493" y="3761642"/>
            <a:ext cx="195707" cy="271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4202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00600" cy="26628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04493" y="3756260"/>
            <a:ext cx="4158107" cy="6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Experiencia</a:t>
            </a:r>
            <a:r>
              <a:rPr lang="en-US" dirty="0"/>
              <a:t> &amp; </a:t>
            </a:r>
            <a:r>
              <a:rPr lang="en-US" dirty="0" err="1"/>
              <a:t>Interés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jerarquicos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el </a:t>
            </a:r>
            <a:r>
              <a:rPr lang="en-US" dirty="0" err="1"/>
              <a:t>idioma</a:t>
            </a:r>
            <a:r>
              <a:rPr lang="en-US" dirty="0"/>
              <a:t> R y ADMB?</a:t>
            </a:r>
          </a:p>
        </p:txBody>
      </p:sp>
    </p:spTree>
    <p:extLst>
      <p:ext uri="{BB962C8B-B14F-4D97-AF65-F5344CB8AC3E}">
        <p14:creationId xmlns:p14="http://schemas.microsoft.com/office/powerpoint/2010/main" val="31845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492F-EA88-4CF7-9069-CBDF9447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034A-6C7D-489B-B474-A9E452B6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Gain comfort optimizing variety of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Building, testing, and using TMB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Incorporate random effects into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Demonstrate possible model types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core of your own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C2C3-2FC4-499F-B5F0-7DB732BF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800" dirty="0"/>
              <a:t>Class of model with a hierarchical structure</a:t>
            </a:r>
          </a:p>
          <a:p>
            <a:r>
              <a:rPr lang="en-US" sz="2800" dirty="0"/>
              <a:t>Known by other names: </a:t>
            </a:r>
          </a:p>
          <a:p>
            <a:pPr lvl="1"/>
            <a:r>
              <a:rPr lang="en-US" sz="2400" dirty="0"/>
              <a:t>Random effects (mixed effects) models</a:t>
            </a:r>
          </a:p>
          <a:p>
            <a:pPr lvl="1"/>
            <a:r>
              <a:rPr lang="en-US" sz="2400" dirty="0"/>
              <a:t>State-space models</a:t>
            </a:r>
          </a:p>
          <a:p>
            <a:pPr lvl="1"/>
            <a:r>
              <a:rPr lang="en-US" sz="2400" dirty="0"/>
              <a:t>Multi-level models</a:t>
            </a:r>
          </a:p>
          <a:p>
            <a:r>
              <a:rPr lang="en-US" sz="2800" dirty="0"/>
              <a:t>Hierarchies occur naturally: individuals within sites, subpopulations within populations, etc. </a:t>
            </a:r>
          </a:p>
          <a:p>
            <a:r>
              <a:rPr lang="en-US" sz="2800" b="1" dirty="0"/>
              <a:t>Many</a:t>
            </a:r>
            <a:r>
              <a:rPr lang="en-US" sz="2800" dirty="0"/>
              <a:t> ways to think about this class of models, can be conceptually difficult and overwhelming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3102701"/>
            <a:ext cx="182880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Density at 4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Average density and variability among 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Observed counts from 2 surveys at each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90888" y="5269752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related (dependent)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not directly observed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03ACA-9086-47F5-AADB-D86B9F49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766</Words>
  <Application>Microsoft Office PowerPoint</Application>
  <PresentationFormat>On-screen Show (4:3)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Garamond</vt:lpstr>
      <vt:lpstr>Wingdings</vt:lpstr>
      <vt:lpstr>BlueEdge</vt:lpstr>
      <vt:lpstr>Office Theme</vt:lpstr>
      <vt:lpstr>Course introduction 10 January 2018</vt:lpstr>
      <vt:lpstr>Dr. Cole Monnahan</vt:lpstr>
      <vt:lpstr>California blue whale recovery</vt:lpstr>
      <vt:lpstr>Bayesian fisheries stock assessments</vt:lpstr>
      <vt:lpstr>Postdoc: Un análisis de Ballenas jorobadas Estrecho de Magallanes</vt:lpstr>
      <vt:lpstr>Y ahora es su turno…</vt:lpstr>
      <vt:lpstr>Course goals</vt:lpstr>
      <vt:lpstr>Hierarchical model: overview</vt:lpstr>
      <vt:lpstr>Hierarchical models: example</vt:lpstr>
      <vt:lpstr>HM by Royle &amp; Dorazio</vt:lpstr>
      <vt:lpstr>HM: Thorson and Minto</vt:lpstr>
      <vt:lpstr>Fitting hierarchical models</vt:lpstr>
      <vt:lpstr>What is TMB?</vt:lpstr>
      <vt:lpstr>PowerPoint Presentation</vt:lpstr>
      <vt:lpstr>TMB examples</vt:lpstr>
      <vt:lpstr>TMB examples</vt:lpstr>
      <vt:lpstr>TMB Workflow Overview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C. MONNAHAN</cp:lastModifiedBy>
  <cp:revision>27</cp:revision>
  <dcterms:created xsi:type="dcterms:W3CDTF">2015-01-11T16:48:24Z</dcterms:created>
  <dcterms:modified xsi:type="dcterms:W3CDTF">2018-01-14T14:50:31Z</dcterms:modified>
</cp:coreProperties>
</file>