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sldIdLst>
    <p:sldId id="256" r:id="rId3"/>
    <p:sldId id="258" r:id="rId4"/>
    <p:sldId id="260" r:id="rId5"/>
    <p:sldId id="263" r:id="rId6"/>
    <p:sldId id="268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1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56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68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17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8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7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3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9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19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1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8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2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3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2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2: Fitting non-linear growth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A67BB-A5FB-491D-8676-FF73A37F6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6655-ABA8-4C5E-81F7-49BBAFC6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7290"/>
            <a:ext cx="7886700" cy="1325563"/>
          </a:xfrm>
        </p:spPr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Bertalanffy</a:t>
            </a:r>
            <a:r>
              <a:rPr lang="en-US" dirty="0"/>
              <a:t> Growth</a:t>
            </a:r>
          </a:p>
        </p:txBody>
      </p:sp>
      <p:pic>
        <p:nvPicPr>
          <p:cNvPr id="1033" name="Picture 9" descr="http://www.fao.org/docrep/W5449E/w5449egp.gif">
            <a:extLst>
              <a:ext uri="{FF2B5EF4-FFF2-40B4-BE49-F238E27FC236}">
                <a16:creationId xmlns:a16="http://schemas.microsoft.com/office/drawing/2014/main" id="{E097EF7E-A652-4460-85FC-15AB5CAC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61487"/>
            <a:ext cx="7769990" cy="47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7660D-32FF-43C0-AC9F-DE7FE60ED0FC}"/>
              </a:ext>
            </a:extLst>
          </p:cNvPr>
          <p:cNvSpPr txBox="1"/>
          <p:nvPr/>
        </p:nvSpPr>
        <p:spPr>
          <a:xfrm>
            <a:off x="7283303" y="6220680"/>
            <a:ext cx="167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fao.org</a:t>
            </a:r>
          </a:p>
        </p:txBody>
      </p:sp>
    </p:spTree>
    <p:extLst>
      <p:ext uri="{BB962C8B-B14F-4D97-AF65-F5344CB8AC3E}">
        <p14:creationId xmlns:p14="http://schemas.microsoft.com/office/powerpoint/2010/main" val="116115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E626-9280-4DAA-A54C-EBF30254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2337-2284-407E-B5CA-E7684D9F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dirty="0"/>
              <a:t>Length (L) is related to age (a) through three parameters: </a:t>
            </a:r>
            <a:r>
              <a:rPr lang="en-US" dirty="0" err="1"/>
              <a:t>Linf</a:t>
            </a:r>
            <a:r>
              <a:rPr lang="en-US" dirty="0"/>
              <a:t>, k, and t0. </a:t>
            </a:r>
          </a:p>
          <a:p>
            <a:r>
              <a:rPr lang="en-US" dirty="0"/>
              <a:t>Here we assume </a:t>
            </a:r>
          </a:p>
          <a:p>
            <a:pPr lvl="1"/>
            <a:r>
              <a:rPr lang="en-US" dirty="0"/>
              <a:t>t0=5 is known.</a:t>
            </a:r>
          </a:p>
          <a:p>
            <a:pPr lvl="1"/>
            <a:r>
              <a:rPr lang="en-US" dirty="0"/>
              <a:t>Length measured with </a:t>
            </a:r>
            <a:r>
              <a:rPr lang="en-US" b="1" u="sng" dirty="0"/>
              <a:t>log-normal error</a:t>
            </a:r>
          </a:p>
          <a:p>
            <a:r>
              <a:rPr lang="en-US" dirty="0"/>
              <a:t>We also consider that each fish may have their own growth trajectories (i.e., </a:t>
            </a:r>
            <a:r>
              <a:rPr lang="en-US" dirty="0" err="1"/>
              <a:t>Linf</a:t>
            </a:r>
            <a:r>
              <a:rPr lang="en-US" dirty="0"/>
              <a:t> and k)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EFA375F-C493-4059-982A-D8785DC16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130520"/>
              </p:ext>
            </p:extLst>
          </p:nvPr>
        </p:nvGraphicFramePr>
        <p:xfrm>
          <a:off x="1999130" y="4952439"/>
          <a:ext cx="4958790" cy="1029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346040" imgH="279360" progId="Equation.DSMT4">
                  <p:embed/>
                </p:oleObj>
              </mc:Choice>
              <mc:Fallback>
                <p:oleObj name="Equation" r:id="rId3" imgW="1346040" imgH="279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CD62E9-C597-4247-B02E-335E73A0F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9130" y="4952439"/>
                        <a:ext cx="4958790" cy="1029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3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E626-9280-4DAA-A54C-EBF30254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622"/>
            <a:ext cx="7886700" cy="1325563"/>
          </a:xfrm>
        </p:spPr>
        <p:txBody>
          <a:bodyPr/>
          <a:lstStyle/>
          <a:p>
            <a:r>
              <a:rPr lang="en-US" dirty="0"/>
              <a:t>The 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2337-2284-407E-B5CA-E7684D9F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en-US" dirty="0"/>
              <a:t>Tank experiment: measure 20 fish 5 times, but at random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98846-9435-4543-BB23-A70183CB694C}"/>
              </a:ext>
            </a:extLst>
          </p:cNvPr>
          <p:cNvSpPr txBox="1"/>
          <p:nvPr/>
        </p:nvSpPr>
        <p:spPr>
          <a:xfrm>
            <a:off x="4572000" y="2849526"/>
            <a:ext cx="42211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 of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Nfish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Nobs  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loglengths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[1:100] 3.69 3.74 3.62 3.76 1.48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fish  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[1:100] 1 1 1 1 1 2 2 2 2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ages  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[1:100] 31 24 25 27 6 14 39 33 27 34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[1:35] 6 7 8 9 10 11 12 13 14 15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F6FEF-2EE6-448E-ABDC-864EC630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3" y="2578893"/>
            <a:ext cx="4391128" cy="33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BDDD-F3C0-4ECE-B529-6A0441A4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2C15-E005-4497-B8F5-43DF3B71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Growth model with common parameters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growth_data.RDS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&lt;- list(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logsigma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=-2)</a:t>
            </a:r>
          </a:p>
        </p:txBody>
      </p:sp>
    </p:spTree>
    <p:extLst>
      <p:ext uri="{BB962C8B-B14F-4D97-AF65-F5344CB8AC3E}">
        <p14:creationId xmlns:p14="http://schemas.microsoft.com/office/powerpoint/2010/main" val="335051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C5A3-20A5-4B13-BFE5-7922D87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Fit to common </a:t>
            </a:r>
            <a:r>
              <a:rPr lang="en-US" dirty="0" err="1"/>
              <a:t>Linf</a:t>
            </a:r>
            <a:r>
              <a:rPr lang="en-US" dirty="0"/>
              <a:t>,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782E-00D6-4E27-9190-824FAACA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Model will be similar to </a:t>
            </a:r>
            <a:r>
              <a:rPr lang="en-US" dirty="0" err="1"/>
              <a:t>bevholt</a:t>
            </a:r>
            <a:r>
              <a:rPr lang="en-US" dirty="0"/>
              <a:t> with 3 parameters:</a:t>
            </a:r>
          </a:p>
          <a:p>
            <a:r>
              <a:rPr lang="en-US" dirty="0" err="1"/>
              <a:t>Linf</a:t>
            </a:r>
            <a:r>
              <a:rPr lang="en-US" dirty="0"/>
              <a:t>, k, and an observation variance (sigma)</a:t>
            </a:r>
          </a:p>
          <a:p>
            <a:r>
              <a:rPr lang="en-US" dirty="0"/>
              <a:t>What are the ranges of these?</a:t>
            </a:r>
          </a:p>
          <a:p>
            <a:r>
              <a:rPr lang="en-US" dirty="0"/>
              <a:t>Build ‘growth’ model (suggest starting from </a:t>
            </a:r>
            <a:r>
              <a:rPr lang="en-US" dirty="0" err="1"/>
              <a:t>bevholt</a:t>
            </a:r>
            <a:r>
              <a:rPr lang="en-US" dirty="0"/>
              <a:t>)</a:t>
            </a:r>
          </a:p>
          <a:p>
            <a:r>
              <a:rPr lang="en-US" dirty="0"/>
              <a:t>Then, modify to get confidence intervals around lengths (not log!) from 6:40 [</a:t>
            </a:r>
            <a:r>
              <a:rPr lang="en-US" i="1" dirty="0"/>
              <a:t>hint, need a separate loop in Template file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C5A3-20A5-4B13-BFE5-7922D87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Fit individual </a:t>
            </a:r>
            <a:r>
              <a:rPr lang="en-US" dirty="0" err="1"/>
              <a:t>Linf</a:t>
            </a:r>
            <a:r>
              <a:rPr lang="en-US" dirty="0"/>
              <a:t>,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782E-00D6-4E27-9190-824FAACA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6100"/>
            <a:ext cx="8229600" cy="4530725"/>
          </a:xfrm>
        </p:spPr>
        <p:txBody>
          <a:bodyPr/>
          <a:lstStyle/>
          <a:p>
            <a:r>
              <a:rPr lang="en-US" dirty="0"/>
              <a:t>Instead of assuming all fish have the same </a:t>
            </a:r>
            <a:r>
              <a:rPr lang="en-US" dirty="0" err="1"/>
              <a:t>Linf</a:t>
            </a:r>
            <a:r>
              <a:rPr lang="en-US" dirty="0"/>
              <a:t> &amp; k, assume each fish has its own</a:t>
            </a:r>
          </a:p>
          <a:p>
            <a:r>
              <a:rPr lang="en-US" dirty="0" err="1"/>
              <a:t>Linf</a:t>
            </a:r>
            <a:r>
              <a:rPr lang="en-US" dirty="0"/>
              <a:t> and k are now vectors (what length?)</a:t>
            </a:r>
          </a:p>
          <a:p>
            <a:r>
              <a:rPr lang="en-US" dirty="0"/>
              <a:t>Will need to use the “fish” column to index which observation belongs to which fish:</a:t>
            </a: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k = exp(logk(fish(i)-1));</a:t>
            </a:r>
          </a:p>
          <a:p>
            <a:r>
              <a:rPr lang="en-US" dirty="0"/>
              <a:t>Why the “-1” ??</a:t>
            </a:r>
          </a:p>
          <a:p>
            <a:r>
              <a:rPr lang="en-US" dirty="0"/>
              <a:t>If </a:t>
            </a:r>
            <a:r>
              <a:rPr lang="en-US" dirty="0" err="1"/>
              <a:t>nlminb</a:t>
            </a:r>
            <a:r>
              <a:rPr lang="en-US" dirty="0"/>
              <a:t> doesn’t converge, restart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970-1082-4CEF-8136-81F6FA17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CC9B-ECD3-446A-B5BE-CD3BB5C8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[Send answer, discuss difficulties]</a:t>
            </a:r>
          </a:p>
        </p:txBody>
      </p:sp>
    </p:spTree>
    <p:extLst>
      <p:ext uri="{BB962C8B-B14F-4D97-AF65-F5344CB8AC3E}">
        <p14:creationId xmlns:p14="http://schemas.microsoft.com/office/powerpoint/2010/main" val="241622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143E-18EC-49EA-B132-CDF61FA3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3288-D22C-4E33-95E1-25C1189A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4168"/>
            <a:ext cx="7886700" cy="47633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built your first TMB model!</a:t>
            </a:r>
          </a:p>
          <a:p>
            <a:r>
              <a:rPr lang="en-US" dirty="0"/>
              <a:t>#2 had 42 parameters.. Big model right? NO! Trivial for TMB</a:t>
            </a:r>
          </a:p>
          <a:p>
            <a:r>
              <a:rPr lang="en-US" dirty="0"/>
              <a:t>We fit two versions of the model: a “full pooling” assumes no differences between fish</a:t>
            </a:r>
          </a:p>
          <a:p>
            <a:r>
              <a:rPr lang="en-US" dirty="0"/>
              <a:t>The “no pooling” version assumed fish were totally independent from others</a:t>
            </a:r>
          </a:p>
          <a:p>
            <a:r>
              <a:rPr lang="en-US" dirty="0"/>
              <a:t>What lies between these extremes is “partial pooling”</a:t>
            </a:r>
          </a:p>
          <a:p>
            <a:r>
              <a:rPr lang="en-US" dirty="0"/>
              <a:t>….. Enter random effects …. tomorrow</a:t>
            </a:r>
          </a:p>
        </p:txBody>
      </p:sp>
    </p:spTree>
    <p:extLst>
      <p:ext uri="{BB962C8B-B14F-4D97-AF65-F5344CB8AC3E}">
        <p14:creationId xmlns:p14="http://schemas.microsoft.com/office/powerpoint/2010/main" val="8520396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654</TotalTime>
  <Words>445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Equation</vt:lpstr>
      <vt:lpstr>Lab 2: Fitting non-linear growth models</vt:lpstr>
      <vt:lpstr>Von Bertalanffy Growth</vt:lpstr>
      <vt:lpstr>The model</vt:lpstr>
      <vt:lpstr>The simulated data</vt:lpstr>
      <vt:lpstr>PowerPoint Presentation</vt:lpstr>
      <vt:lpstr>Exercise 1: Fit to common Linf, k</vt:lpstr>
      <vt:lpstr>Exercise 2: Fit individual Linf, k</vt:lpstr>
      <vt:lpstr>PowerPoint Presentation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C. MONNAHAN</cp:lastModifiedBy>
  <cp:revision>28</cp:revision>
  <dcterms:created xsi:type="dcterms:W3CDTF">2017-12-04T19:09:31Z</dcterms:created>
  <dcterms:modified xsi:type="dcterms:W3CDTF">2018-01-16T21:20:59Z</dcterms:modified>
</cp:coreProperties>
</file>