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90" r:id="rId2"/>
  </p:sldMasterIdLst>
  <p:notesMasterIdLst>
    <p:notesMasterId r:id="rId26"/>
  </p:notesMasterIdLst>
  <p:sldIdLst>
    <p:sldId id="256" r:id="rId3"/>
    <p:sldId id="282" r:id="rId4"/>
    <p:sldId id="258" r:id="rId5"/>
    <p:sldId id="259" r:id="rId6"/>
    <p:sldId id="283" r:id="rId7"/>
    <p:sldId id="286" r:id="rId8"/>
    <p:sldId id="262" r:id="rId9"/>
    <p:sldId id="273" r:id="rId10"/>
    <p:sldId id="260" r:id="rId11"/>
    <p:sldId id="272" r:id="rId12"/>
    <p:sldId id="261" r:id="rId13"/>
    <p:sldId id="275" r:id="rId14"/>
    <p:sldId id="268" r:id="rId15"/>
    <p:sldId id="276" r:id="rId16"/>
    <p:sldId id="277" r:id="rId17"/>
    <p:sldId id="285" r:id="rId18"/>
    <p:sldId id="265" r:id="rId19"/>
    <p:sldId id="267" r:id="rId20"/>
    <p:sldId id="284" r:id="rId21"/>
    <p:sldId id="280" r:id="rId22"/>
    <p:sldId id="278" r:id="rId23"/>
    <p:sldId id="279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D2FB9-C09F-4CC9-B56B-0E79DA024731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51950-AB2C-4D34-8C85-E66260FE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9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51950-AB2C-4D34-8C85-E66260FE79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13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51950-AB2C-4D34-8C85-E66260FE79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29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E044C2-93E3-4A4B-B6A1-D8E9993814C7}" type="datetime1">
              <a:rPr lang="en-US" smtClean="0"/>
              <a:t>1/16/2018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7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7BF3A-F2D3-46BD-9E1F-1F9DD7E62B68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7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B53AB-0559-4EB5-BE4B-3F20476566A1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79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0559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5047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1/16/2018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9836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0733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1/16/2018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2388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1/16/2018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6202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F23E-A9A7-4BC4-95F7-2EA1ABE4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2A1A5-4A74-40DB-BD00-EF75DA64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19CA-8552-4F7F-867A-9283C1B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EE8D-9CE0-4F42-A40F-E28604EA7175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7CF2-81DC-44AC-8C0F-EC75E3C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1941-0701-4766-9DF8-5041E6E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50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4697-D400-4CDB-A43C-6E8D796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CC9E-3888-4503-A6F1-7DA0D3C5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D3F8-CB83-4407-B13D-73FBB80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AFB5-4EEC-49BD-AB33-559CD6F558E3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3359-2BC0-481A-B7D1-6098718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6E9F-88A0-4FDB-8BB3-E5DCE33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8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D5DDFF-6E4E-48D6-AC14-E6CBA3C0FEB2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70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F460-9CF5-48A5-9FD7-74130EA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94AC-0301-497E-A865-3EDEB045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7BF5-02FD-4E65-B262-D3B73E2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056D-DC17-4607-87F9-EA4937BD48E2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E24C-4F7E-4A37-9ECF-4185FB25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B23E-ECBC-41AF-9940-EF8DAB4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34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8D9B-6755-402A-B462-934F4C9F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B74C-C673-4D78-B6B9-AAB707E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DD626-EE52-4003-BDB2-6B58FFF5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6BB07-37B0-4ADE-BDD5-8BAA153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3DAD-9254-43DE-A1F3-F1D56B1E5B5F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672CB-A11B-472F-A155-3344D8C8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6685-E2C5-46D3-ACAC-21A6CA64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33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ACA0-C1EC-487A-84B2-69DD9AD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EDCD-0CC8-48BB-9699-3781791A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0633-47E7-41AC-A121-C21895B2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CB11A-174F-47B0-983E-3E7592BC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071EE-91A7-4BE7-9409-DD727611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BC714-9731-444C-8013-F80E610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8D45-78A7-46A0-99B7-2046E351D366}" type="datetime1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83215-7901-4E23-9BE9-F424DB8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A8C8B-16EB-4115-966F-B4347EC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10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025E-5822-42E0-8A19-6DFE9EAC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88F7-02A4-4DBA-B4EB-E2FF563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AC84-6778-466F-95F9-3EEE8E306ABF}" type="datetime1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D349-B37A-4E90-B039-D7D1F2B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0B865-824C-45DB-8122-4C939F49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828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BE242-634C-4950-B70C-8C537D3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DAFE-CBEF-41E8-868F-E40C867A5636}" type="datetime1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8B604-E8F5-4273-819D-CC383029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BED1-4677-4031-969E-5915F2A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819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36E9-08C7-47C0-BD96-353FAA99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73FE-7E18-48BB-A545-90CB076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F9F8C-D354-49FD-8F14-3C18D6E5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EC15-438C-473E-96BD-0BE4552D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7E4D-F358-4436-A283-114607D95274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80FD-E9F8-4564-B8C0-4AAB35D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D68F-A4CA-430C-BAB2-E258EB2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839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EBB4-0062-4889-9433-AAC7FA7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00772-7027-4884-9CD9-4A219863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11AD-925A-4BAE-B2CE-4F85BC15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82EE-AC11-403C-B236-0A476D5C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BA82-8A7B-4924-987B-0B7221667B17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355E8-8203-40C9-A22B-6CB5A40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B88B4-2D6E-4D3B-B1EB-D691F50B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147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646B-DBF3-4537-B7BB-C5AD7D0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F0328-C978-42EE-97AC-ADF1B726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F4C2-B7BC-46D5-B8E5-661CDC9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C5EE-1F52-440A-B21D-CF34717184B1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12C7-19E7-4C14-BBB7-7115169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DAA0-AA4F-4B51-857F-720798E6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397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70EA1-91A5-4CAF-8DB6-F0D1DD4A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6231E-F72A-4CED-ACF2-1487F38B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F11A-D22A-4DB1-AA6C-010D53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7AC3-3927-460F-BC0A-B8263F635273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3968-7838-4A9F-B3C3-CEA2351F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8EDB-B641-44D2-B9B8-353D622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9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FE502A-1A4E-496B-B2D2-529468F64463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1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C4EB8-5BFD-4159-A72D-C2776364B018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3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7D63EA-6161-451A-A0F2-180457136142}" type="datetime1">
              <a:rPr lang="en-US" smtClean="0"/>
              <a:t>1/16/2018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0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C1D1C-8B0E-4131-A976-A04913DCA754}" type="datetime1">
              <a:rPr lang="en-US" smtClean="0"/>
              <a:t>1/16/2018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5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1416D0-C41F-4D88-B020-7F74E89E4490}" type="datetime1">
              <a:rPr lang="en-US" smtClean="0"/>
              <a:t>1/16/2018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3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924456-345A-46DF-8D2A-935514574781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7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9636D-8884-4082-A066-DA2A6F62C12B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25085B04-7A33-416C-A7FB-D64ADDEB8FCC}" type="datetime1">
              <a:rPr lang="en-US" smtClean="0"/>
              <a:t>1/16/2018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0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C5558-15DC-4528-8E20-9E180A6A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EAD3-4252-4F82-89C4-7C479A4A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C388-9C51-4D3D-950A-74CD986E8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53F80-D63E-429F-B326-B00475E1D8E8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25AA-5510-4ABE-A141-CB68C3A0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5BED-63AC-4CA7-AA50-B02C4EBC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4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skr/adcomp/blob/master/tmb_syntax/matrix_arrays.cp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skr/adcomp/blob/master/tmb_syntax/matrix_arrays.cp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skr/adcomp/blob/master/tmb_syntax/syntax_distributions.or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TMB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1B2C9-77B2-47CA-8040-DD5192390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17" y="4177553"/>
            <a:ext cx="6553200" cy="1752600"/>
          </a:xfrm>
        </p:spPr>
        <p:txBody>
          <a:bodyPr/>
          <a:lstStyle/>
          <a:p>
            <a:r>
              <a:rPr lang="en-US" dirty="0"/>
              <a:t>Fitting hierarchical models with TMB</a:t>
            </a:r>
          </a:p>
          <a:p>
            <a:r>
              <a:rPr lang="en-US" dirty="0"/>
              <a:t>15-19 January, 2018</a:t>
            </a:r>
          </a:p>
          <a:p>
            <a:r>
              <a:rPr lang="en-US" dirty="0"/>
              <a:t>University of Concepción, Chile</a:t>
            </a:r>
          </a:p>
          <a:p>
            <a:r>
              <a:rPr lang="en-US" dirty="0"/>
              <a:t>Dr. Cole </a:t>
            </a:r>
            <a:r>
              <a:rPr lang="en-US" dirty="0" err="1"/>
              <a:t>Monnahan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62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1B436-6710-4547-8923-8F9A49A4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Importing data from 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1A00CB-5851-4EEA-94F4-0C17562D7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5547"/>
            <a:ext cx="7886700" cy="731308"/>
          </a:xfrm>
        </p:spPr>
        <p:txBody>
          <a:bodyPr/>
          <a:lstStyle/>
          <a:p>
            <a:r>
              <a:rPr lang="en-US" dirty="0"/>
              <a:t>Example from the </a:t>
            </a:r>
            <a:r>
              <a:rPr lang="en-US" dirty="0" err="1"/>
              <a:t>big_orange</a:t>
            </a:r>
            <a:r>
              <a:rPr lang="en-US" dirty="0"/>
              <a:t>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709EA-E130-47C0-BAE7-2AE1F4AB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920906"/>
            <a:ext cx="2133600" cy="457200"/>
          </a:xfrm>
        </p:spPr>
        <p:txBody>
          <a:bodyPr/>
          <a:lstStyle/>
          <a:p>
            <a:fld id="{2F5854F6-968A-43DD-98AD-2128488B7BB7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B2B748-C337-4F61-A6D9-6EE267F2356C}"/>
              </a:ext>
            </a:extLst>
          </p:cNvPr>
          <p:cNvSpPr txBox="1"/>
          <p:nvPr/>
        </p:nvSpPr>
        <p:spPr>
          <a:xfrm>
            <a:off x="440266" y="2010826"/>
            <a:ext cx="452966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DATA_VECTOR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DATA_VECTOR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DATA_INTEGER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M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DATA_FACTOR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ngroup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DATA_INTEGER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multiply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pt-BR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3C741C-D768-438E-A48B-9AA4F74E6FFA}"/>
              </a:ext>
            </a:extLst>
          </p:cNvPr>
          <p:cNvSpPr txBox="1"/>
          <p:nvPr/>
        </p:nvSpPr>
        <p:spPr>
          <a:xfrm>
            <a:off x="368300" y="4201673"/>
            <a:ext cx="78867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 y       : num [1:35] 30 58 87 115 ...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 t       : num [1:35] 118 484 664 ...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 M       : num 5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 ngroup  : num [1:5] 7 7 7 7 7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 multiply: num 1000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23AFAC-BC8A-4632-8E32-2FD7328D8AF2}"/>
              </a:ext>
            </a:extLst>
          </p:cNvPr>
          <p:cNvSpPr txBox="1"/>
          <p:nvPr/>
        </p:nvSpPr>
        <p:spPr>
          <a:xfrm>
            <a:off x="6159502" y="2672206"/>
            <a:ext cx="3132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These must match!!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354954-9185-410B-BDC6-D6B639BC55C0}"/>
              </a:ext>
            </a:extLst>
          </p:cNvPr>
          <p:cNvCxnSpPr>
            <a:cxnSpLocks/>
          </p:cNvCxnSpPr>
          <p:nvPr/>
        </p:nvCxnSpPr>
        <p:spPr>
          <a:xfrm flipH="1">
            <a:off x="5833534" y="2852267"/>
            <a:ext cx="177800" cy="124235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14C94E-7DC9-4262-ADAE-5FA7F43AAC12}"/>
              </a:ext>
            </a:extLst>
          </p:cNvPr>
          <p:cNvCxnSpPr>
            <a:cxnSpLocks/>
          </p:cNvCxnSpPr>
          <p:nvPr/>
        </p:nvCxnSpPr>
        <p:spPr>
          <a:xfrm flipH="1">
            <a:off x="5118101" y="2852267"/>
            <a:ext cx="893233" cy="994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F97AA5-4016-48B2-8C42-DE153884050F}"/>
              </a:ext>
            </a:extLst>
          </p:cNvPr>
          <p:cNvSpPr txBox="1"/>
          <p:nvPr/>
        </p:nvSpPr>
        <p:spPr>
          <a:xfrm>
            <a:off x="6874935" y="3719435"/>
            <a:ext cx="2000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 data list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253B2F-3DFB-4169-8490-0576774B2BFA}"/>
              </a:ext>
            </a:extLst>
          </p:cNvPr>
          <p:cNvSpPr txBox="1"/>
          <p:nvPr/>
        </p:nvSpPr>
        <p:spPr>
          <a:xfrm>
            <a:off x="5069294" y="1897131"/>
            <a:ext cx="3285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TMB data inputs</a:t>
            </a:r>
          </a:p>
        </p:txBody>
      </p:sp>
    </p:spTree>
    <p:extLst>
      <p:ext uri="{BB962C8B-B14F-4D97-AF65-F5344CB8AC3E}">
        <p14:creationId xmlns:p14="http://schemas.microsoft.com/office/powerpoint/2010/main" val="3532094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7AD2-CB8F-44D6-AC8E-F99EE34C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model PARAMETERs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40AE4DF-16C4-4797-8BDC-8771697868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646293"/>
              </p:ext>
            </p:extLst>
          </p:nvPr>
        </p:nvGraphicFramePr>
        <p:xfrm>
          <a:off x="628650" y="3429000"/>
          <a:ext cx="7886700" cy="1921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797">
                  <a:extLst>
                    <a:ext uri="{9D8B030D-6E8A-4147-A177-3AD203B41FA5}">
                      <a16:colId xmlns:a16="http://schemas.microsoft.com/office/drawing/2014/main" val="4090777618"/>
                    </a:ext>
                  </a:extLst>
                </a:gridCol>
                <a:gridCol w="2467286">
                  <a:extLst>
                    <a:ext uri="{9D8B030D-6E8A-4147-A177-3AD203B41FA5}">
                      <a16:colId xmlns:a16="http://schemas.microsoft.com/office/drawing/2014/main" val="4185175916"/>
                    </a:ext>
                  </a:extLst>
                </a:gridCol>
                <a:gridCol w="1843617">
                  <a:extLst>
                    <a:ext uri="{9D8B030D-6E8A-4147-A177-3AD203B41FA5}">
                      <a16:colId xmlns:a16="http://schemas.microsoft.com/office/drawing/2014/main" val="1472533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TMB Syntax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C++ Type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Type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521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PARAMETER_MATRIX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matrix&lt;Type&gt;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matrix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4188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PARAMETER_VECTOR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vector&lt;Type&gt;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6558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PARAMETER_ARRAY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array&lt;Type&gt;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6945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PARAMETER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numeric(1)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5015944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C0FA5-87A4-4772-955B-03936958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13ACE5-4A4F-4286-A5C3-21CF74FD47D1}"/>
              </a:ext>
            </a:extLst>
          </p:cNvPr>
          <p:cNvSpPr txBox="1">
            <a:spLocks/>
          </p:cNvSpPr>
          <p:nvPr/>
        </p:nvSpPr>
        <p:spPr>
          <a:xfrm>
            <a:off x="628650" y="1417638"/>
            <a:ext cx="7886700" cy="1322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integer parameters allowed (WHY?)</a:t>
            </a:r>
          </a:p>
          <a:p>
            <a:r>
              <a:rPr lang="en-US" dirty="0"/>
              <a:t>Again, we do not specify the object dimension</a:t>
            </a:r>
          </a:p>
        </p:txBody>
      </p:sp>
    </p:spTree>
    <p:extLst>
      <p:ext uri="{BB962C8B-B14F-4D97-AF65-F5344CB8AC3E}">
        <p14:creationId xmlns:p14="http://schemas.microsoft.com/office/powerpoint/2010/main" val="3842321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1B436-6710-4547-8923-8F9A49A4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model PARAMETERs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1A00CB-5851-4EEA-94F4-0C17562D7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01053"/>
            <a:ext cx="7886700" cy="731308"/>
          </a:xfrm>
        </p:spPr>
        <p:txBody>
          <a:bodyPr/>
          <a:lstStyle/>
          <a:p>
            <a:r>
              <a:rPr lang="en-US" dirty="0"/>
              <a:t>Example from the </a:t>
            </a:r>
            <a:r>
              <a:rPr lang="en-US" dirty="0" err="1"/>
              <a:t>big_orange</a:t>
            </a:r>
            <a:r>
              <a:rPr lang="en-US" dirty="0"/>
              <a:t>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709EA-E130-47C0-BAE7-2AE1F4AB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B2B748-C337-4F61-A6D9-6EE267F2356C}"/>
              </a:ext>
            </a:extLst>
          </p:cNvPr>
          <p:cNvSpPr txBox="1"/>
          <p:nvPr/>
        </p:nvSpPr>
        <p:spPr>
          <a:xfrm>
            <a:off x="440266" y="2136332"/>
            <a:ext cx="4529667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PARAMETER_VECTOR(beta);</a:t>
            </a:r>
          </a:p>
          <a:p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PARAMETER(log_sigma);</a:t>
            </a:r>
          </a:p>
          <a:p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PARAMETER(log_sigma_u);</a:t>
            </a:r>
          </a:p>
          <a:p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PARAMETER_VECTOR(u);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3C741C-D768-438E-A48B-9AA4F74E6FFA}"/>
              </a:ext>
            </a:extLst>
          </p:cNvPr>
          <p:cNvSpPr txBox="1"/>
          <p:nvPr/>
        </p:nvSpPr>
        <p:spPr>
          <a:xfrm>
            <a:off x="368300" y="4402695"/>
            <a:ext cx="78867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beta       : num [1:3] 0 0 0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log_sigma  : num 1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log_sigma_u: num 2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u          : num [1:5000] 0 0 0 0 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23AFAC-BC8A-4632-8E32-2FD7328D8AF2}"/>
              </a:ext>
            </a:extLst>
          </p:cNvPr>
          <p:cNvSpPr txBox="1"/>
          <p:nvPr/>
        </p:nvSpPr>
        <p:spPr>
          <a:xfrm>
            <a:off x="6070600" y="3013423"/>
            <a:ext cx="3378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These need to match!!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354954-9185-410B-BDC6-D6B639BC55C0}"/>
              </a:ext>
            </a:extLst>
          </p:cNvPr>
          <p:cNvCxnSpPr>
            <a:cxnSpLocks/>
          </p:cNvCxnSpPr>
          <p:nvPr/>
        </p:nvCxnSpPr>
        <p:spPr>
          <a:xfrm flipH="1">
            <a:off x="5833534" y="2977773"/>
            <a:ext cx="177800" cy="124235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14C94E-7DC9-4262-ADAE-5FA7F43AAC12}"/>
              </a:ext>
            </a:extLst>
          </p:cNvPr>
          <p:cNvCxnSpPr>
            <a:cxnSpLocks/>
          </p:cNvCxnSpPr>
          <p:nvPr/>
        </p:nvCxnSpPr>
        <p:spPr>
          <a:xfrm flipH="1">
            <a:off x="5118101" y="2977773"/>
            <a:ext cx="893233" cy="994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F97AA5-4016-48B2-8C42-DE153884050F}"/>
              </a:ext>
            </a:extLst>
          </p:cNvPr>
          <p:cNvSpPr txBox="1"/>
          <p:nvPr/>
        </p:nvSpPr>
        <p:spPr>
          <a:xfrm>
            <a:off x="5922434" y="3840597"/>
            <a:ext cx="276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 parameter list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253B2F-3DFB-4169-8490-0576774B2BFA}"/>
              </a:ext>
            </a:extLst>
          </p:cNvPr>
          <p:cNvSpPr txBox="1"/>
          <p:nvPr/>
        </p:nvSpPr>
        <p:spPr>
          <a:xfrm>
            <a:off x="5024966" y="1981847"/>
            <a:ext cx="3839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TMB parameter inputs</a:t>
            </a:r>
          </a:p>
        </p:txBody>
      </p:sp>
    </p:spTree>
    <p:extLst>
      <p:ext uri="{BB962C8B-B14F-4D97-AF65-F5344CB8AC3E}">
        <p14:creationId xmlns:p14="http://schemas.microsoft.com/office/powerpoint/2010/main" val="3801718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9D2F-2B2B-4FB4-9651-73662093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Adding a new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5BAF3-9AEC-4B1B-902D-6D2C721DB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copy of bevholt.cpp as bevholt2.cpp</a:t>
            </a:r>
          </a:p>
          <a:p>
            <a:r>
              <a:rPr lang="en-US" dirty="0"/>
              <a:t>Add a “</a:t>
            </a:r>
            <a:r>
              <a:rPr lang="en-US" dirty="0" err="1"/>
              <a:t>logsigma</a:t>
            </a:r>
            <a:r>
              <a:rPr lang="en-US" dirty="0"/>
              <a:t>” parameter, using </a:t>
            </a:r>
            <a:r>
              <a:rPr lang="en-US" dirty="0" err="1"/>
              <a:t>exp</a:t>
            </a:r>
            <a:r>
              <a:rPr lang="en-US" dirty="0"/>
              <a:t> to keep it positive</a:t>
            </a:r>
          </a:p>
          <a:p>
            <a:r>
              <a:rPr lang="en-US" dirty="0"/>
              <a:t>Modify the template and R parameter list</a:t>
            </a:r>
          </a:p>
          <a:p>
            <a:r>
              <a:rPr lang="en-US" dirty="0"/>
              <a:t>Compile, link, and refit the model</a:t>
            </a:r>
          </a:p>
          <a:p>
            <a:r>
              <a:rPr lang="en-US" dirty="0"/>
              <a:t>Should get these MLEs: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logsigma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1.868363 -12.054844  -1.096313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24A46-DA33-4F77-AE46-55A03145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39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BC761-1C97-415A-834F-DB0D202E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9C4304-51AA-47A0-9278-543E04377F4A}"/>
              </a:ext>
            </a:extLst>
          </p:cNvPr>
          <p:cNvSpPr/>
          <p:nvPr/>
        </p:nvSpPr>
        <p:spPr>
          <a:xfrm>
            <a:off x="158750" y="6356351"/>
            <a:ext cx="835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https://github.com/kaskr/adcomp/blob/master/tmb_syntax/matrix_arrays.cpp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0BB71A8-4BCE-40C5-80EA-D7E2397AAB31}"/>
              </a:ext>
            </a:extLst>
          </p:cNvPr>
          <p:cNvSpPr txBox="1">
            <a:spLocks/>
          </p:cNvSpPr>
          <p:nvPr/>
        </p:nvSpPr>
        <p:spPr>
          <a:xfrm>
            <a:off x="1432984" y="1825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Working with TMB vectors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67464E-B97B-4CAD-9A59-6714BB7BFCFA}"/>
              </a:ext>
            </a:extLst>
          </p:cNvPr>
          <p:cNvSpPr txBox="1">
            <a:spLocks/>
          </p:cNvSpPr>
          <p:nvPr/>
        </p:nvSpPr>
        <p:spPr>
          <a:xfrm>
            <a:off x="372730" y="1190015"/>
            <a:ext cx="8356600" cy="3123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Declared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vector&lt;Type&gt;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r>
              <a:rPr lang="en-US" dirty="0"/>
              <a:t>This will have length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, </a:t>
            </a:r>
            <a:r>
              <a:rPr lang="en-US" b="1" u="sng" dirty="0"/>
              <a:t>BUT:</a:t>
            </a:r>
            <a:endParaRPr lang="en-US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r>
              <a:rPr lang="en-US" dirty="0"/>
              <a:t> is the first element,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(N-1)</a:t>
            </a:r>
            <a:r>
              <a:rPr lang="en-US" dirty="0"/>
              <a:t>the last.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dirty="0"/>
              <a:t> causes a bad error… </a:t>
            </a:r>
          </a:p>
          <a:p>
            <a:r>
              <a:rPr lang="en-US" dirty="0"/>
              <a:t>Why? ... In R you can do this: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238E83-F776-49BB-B5A1-AA30AB725648}"/>
              </a:ext>
            </a:extLst>
          </p:cNvPr>
          <p:cNvSpPr txBox="1"/>
          <p:nvPr/>
        </p:nvSpPr>
        <p:spPr>
          <a:xfrm>
            <a:off x="483535" y="4098325"/>
            <a:ext cx="44444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NA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endParaRPr lang="en-US" sz="2400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604A62-658E-4A53-ABC4-FE22BA20719A}"/>
              </a:ext>
            </a:extLst>
          </p:cNvPr>
          <p:cNvSpPr txBox="1"/>
          <p:nvPr/>
        </p:nvSpPr>
        <p:spPr>
          <a:xfrm>
            <a:off x="5330112" y="4098325"/>
            <a:ext cx="29970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extends the length of </a:t>
            </a:r>
            <a:r>
              <a:rPr lang="en-US" sz="2400" dirty="0" err="1"/>
              <a:t>pred</a:t>
            </a:r>
            <a:r>
              <a:rPr lang="en-US" sz="2400" dirty="0"/>
              <a:t> from 5 to 6. C++ is more strict; </a:t>
            </a:r>
            <a:r>
              <a:rPr lang="en-US" sz="2400" b="1" dirty="0"/>
              <a:t>this is not allowed!</a:t>
            </a:r>
          </a:p>
        </p:txBody>
      </p:sp>
    </p:spTree>
    <p:extLst>
      <p:ext uri="{BB962C8B-B14F-4D97-AF65-F5344CB8AC3E}">
        <p14:creationId xmlns:p14="http://schemas.microsoft.com/office/powerpoint/2010/main" val="681340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FB50-8C46-4E3C-B9C7-C4133E357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867" y="1180214"/>
            <a:ext cx="8622266" cy="48455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DATA_VECTOR</a:t>
            </a:r>
            <a:r>
              <a:rPr lang="pt-BR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v1</a:t>
            </a:r>
            <a:r>
              <a:rPr lang="pt-BR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DATA_VECTOR</a:t>
            </a:r>
            <a:r>
              <a:rPr lang="pt-BR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v2</a:t>
            </a:r>
            <a:r>
              <a:rPr lang="pt-BR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pt-BR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v1_size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v1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size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Length of v1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First 2 elements of v2: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vector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v2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head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//segment of 3 elements: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vector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v3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segment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Type c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v1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sum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sum of all cells in v1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Type d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sum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v1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alternative summation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Type e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v1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prod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product of all cells in v1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vector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f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v1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v1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elementwise addition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Type g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v1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v1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sum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inner product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vector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h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v1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exp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 of v1 (also log) 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BC761-1C97-415A-834F-DB0D202E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9C4304-51AA-47A0-9278-543E04377F4A}"/>
              </a:ext>
            </a:extLst>
          </p:cNvPr>
          <p:cNvSpPr/>
          <p:nvPr/>
        </p:nvSpPr>
        <p:spPr>
          <a:xfrm>
            <a:off x="158750" y="6356351"/>
            <a:ext cx="835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https://github.com/kaskr/adcomp/blob/master/tmb_syntax/matrix_arrays.cpp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0BB71A8-4BCE-40C5-80EA-D7E2397AAB31}"/>
              </a:ext>
            </a:extLst>
          </p:cNvPr>
          <p:cNvSpPr txBox="1">
            <a:spLocks/>
          </p:cNvSpPr>
          <p:nvPr/>
        </p:nvSpPr>
        <p:spPr>
          <a:xfrm>
            <a:off x="1432984" y="1825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Working with TMB vectors</a:t>
            </a:r>
          </a:p>
        </p:txBody>
      </p:sp>
    </p:spTree>
    <p:extLst>
      <p:ext uri="{BB962C8B-B14F-4D97-AF65-F5344CB8AC3E}">
        <p14:creationId xmlns:p14="http://schemas.microsoft.com/office/powerpoint/2010/main" val="2738381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E63AA-2FCE-4092-916A-23E92940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9363"/>
            <a:ext cx="7886700" cy="47614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“For” loops used often:</a:t>
            </a:r>
          </a:p>
          <a:p>
            <a:pPr marL="0" indent="0">
              <a:buNone/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sz="20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i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nn-NO" sz="20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i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i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++){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pred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)=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logA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log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SSB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))-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log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sz="20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)+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SSB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nn-NO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/>
              <a:t>In R this would be:</a:t>
            </a:r>
          </a:p>
          <a:p>
            <a:pPr marL="0" indent="0">
              <a:buNone/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sz="20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){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pred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]=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logA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nn-NO" sz="2000" dirty="0">
                <a:solidFill>
                  <a:srgbClr val="8000FF"/>
                </a:solidFill>
                <a:latin typeface="Courier New" panose="02070309020205020404" pitchFamily="49" charset="0"/>
              </a:rPr>
              <a:t>log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SSB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])-</a:t>
            </a:r>
            <a:r>
              <a:rPr lang="nn-NO" sz="2000" dirty="0">
                <a:solidFill>
                  <a:srgbClr val="8000FF"/>
                </a:solidFill>
                <a:latin typeface="Courier New" panose="02070309020205020404" pitchFamily="49" charset="0"/>
              </a:rPr>
              <a:t>log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sz="20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SSB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nn-NO" sz="2000" dirty="0"/>
          </a:p>
          <a:p>
            <a:r>
              <a:rPr lang="en-US" dirty="0"/>
              <a:t>Loops are fast in TMB, but vectorize for readability</a:t>
            </a:r>
          </a:p>
          <a:p>
            <a:r>
              <a:rPr lang="en-US" dirty="0"/>
              <a:t>Remember: Index goes from 0 to (N-1)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F13B0-A221-4341-B259-C019FD4C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FFE61B-B50E-468E-9F42-5EF7D17E830E}"/>
              </a:ext>
            </a:extLst>
          </p:cNvPr>
          <p:cNvSpPr txBox="1">
            <a:spLocks/>
          </p:cNvSpPr>
          <p:nvPr/>
        </p:nvSpPr>
        <p:spPr>
          <a:xfrm>
            <a:off x="564855" y="1825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for loops in TMB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5805E5-899C-43E3-B9E4-63DA833B96FF}"/>
              </a:ext>
            </a:extLst>
          </p:cNvPr>
          <p:cNvSpPr/>
          <p:nvPr/>
        </p:nvSpPr>
        <p:spPr>
          <a:xfrm>
            <a:off x="1930400" y="1930400"/>
            <a:ext cx="1422400" cy="440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82D64B-91A5-4913-97EA-B4BDBD5550B3}"/>
              </a:ext>
            </a:extLst>
          </p:cNvPr>
          <p:cNvSpPr/>
          <p:nvPr/>
        </p:nvSpPr>
        <p:spPr>
          <a:xfrm>
            <a:off x="5035549" y="5388637"/>
            <a:ext cx="2745816" cy="545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76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086C-AD3B-4324-A85C-DBEEFF72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REPORTing</a:t>
            </a:r>
            <a:r>
              <a:rPr lang="en-US" dirty="0"/>
              <a:t> objects back to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B426D-AF16-4095-ACE4-E30E04F6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919"/>
            <a:ext cx="7886700" cy="47878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Can return objects to R via the REPORT() macro: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REPORT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/>
              <a:t>Then in R: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report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dirty="0"/>
          </a:p>
          <a:p>
            <a:r>
              <a:rPr lang="en-US" dirty="0"/>
              <a:t>This reports for the last parameter, or you can pass your own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report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(par)</a:t>
            </a:r>
            <a:endParaRPr lang="en-US" dirty="0"/>
          </a:p>
          <a:p>
            <a:r>
              <a:rPr lang="en-US" dirty="0"/>
              <a:t>Useful for inference and debugging</a:t>
            </a:r>
          </a:p>
          <a:p>
            <a:r>
              <a:rPr lang="en-US" dirty="0"/>
              <a:t>Can be vectors, matrices, etc.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0D5AC-3B3B-422E-89E6-4CF54A94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93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1289-E0AD-40D6-A866-743F9C89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–log-likelihood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94B4B-B251-4D3B-B982-133F30B92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791" y="1417638"/>
            <a:ext cx="8175108" cy="4530726"/>
          </a:xfrm>
        </p:spPr>
        <p:txBody>
          <a:bodyPr>
            <a:normAutofit/>
          </a:bodyPr>
          <a:lstStyle/>
          <a:p>
            <a:r>
              <a:rPr lang="en-US" dirty="0"/>
              <a:t>After making predictions, calculate likelihood using built-in functions, </a:t>
            </a:r>
            <a:r>
              <a:rPr lang="en-US" dirty="0" err="1"/>
              <a:t>e.g</a:t>
            </a:r>
            <a:r>
              <a:rPr lang="en-US" dirty="0"/>
              <a:t>,.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nll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 -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dnorm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logR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sigma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sum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/>
              <a:t>Make sure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.sum()</a:t>
            </a:r>
            <a:r>
              <a:rPr lang="en-US" dirty="0"/>
              <a:t> vectors!</a:t>
            </a:r>
          </a:p>
          <a:p>
            <a:r>
              <a:rPr lang="en-US" dirty="0"/>
              <a:t>Here is a link to </a:t>
            </a:r>
            <a:r>
              <a:rPr lang="en-US" dirty="0">
                <a:hlinkClick r:id="rId2"/>
              </a:rPr>
              <a:t>more examples</a:t>
            </a:r>
            <a:r>
              <a:rPr lang="en-US" dirty="0"/>
              <a:t>.</a:t>
            </a:r>
          </a:p>
          <a:p>
            <a:r>
              <a:rPr lang="en-US" dirty="0"/>
              <a:t>Make sure to return the negative!</a:t>
            </a:r>
          </a:p>
          <a:p>
            <a:r>
              <a:rPr lang="en-US" dirty="0"/>
              <a:t>The last C++ line should be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nll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dirty="0"/>
              <a:t> must be a scalar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variable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7F03A-60D3-4E01-B2A5-6B2427B9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19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18E0-619D-4D54-85B9-4B871802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68827-4058-4984-8CB2-ADF697C9B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5295"/>
            <a:ext cx="7886700" cy="1727200"/>
          </a:xfrm>
        </p:spPr>
        <p:txBody>
          <a:bodyPr>
            <a:normAutofit/>
          </a:bodyPr>
          <a:lstStyle/>
          <a:p>
            <a:r>
              <a:rPr lang="en-US" dirty="0"/>
              <a:t>Can also write our own functions</a:t>
            </a:r>
          </a:p>
          <a:p>
            <a:r>
              <a:rPr lang="en-US" dirty="0"/>
              <a:t>Put them at top of template file (but after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dirty="0"/>
              <a:t>statement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62727-D825-4649-99FD-00A6A6CF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6FBAF6-2BBE-4492-A119-D65086B8301C}"/>
              </a:ext>
            </a:extLst>
          </p:cNvPr>
          <p:cNvSpPr txBox="1"/>
          <p:nvPr/>
        </p:nvSpPr>
        <p:spPr>
          <a:xfrm>
            <a:off x="333374" y="3362325"/>
            <a:ext cx="8353425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//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inverse 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</a:rPr>
              <a:t>gamma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density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template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Type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Type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dinvgauss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Type x, Type 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</a:rPr>
              <a:t>mean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 Type shape,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give_log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Type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logres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0.5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</a:rPr>
              <a:t>log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shape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–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0.5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</a:rPr>
              <a:t>log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M_PI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pow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x,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–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shape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pow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</a:rPr>
              <a:t>mean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pow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</a:rPr>
              <a:t>mean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give_log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logres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exp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logres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2000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35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EC72-15CE-4B00-BB57-5E770580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TMB modeling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D8C47-9076-4FDD-8B83-105302E9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7638"/>
            <a:ext cx="7886700" cy="448627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i="1" dirty="0"/>
              <a:t>Compile </a:t>
            </a:r>
            <a:r>
              <a:rPr lang="en-US" dirty="0"/>
              <a:t>a “template” C++ to create a .</a:t>
            </a:r>
            <a:r>
              <a:rPr lang="en-US" dirty="0" err="1"/>
              <a:t>dll</a:t>
            </a:r>
            <a:r>
              <a:rPr lang="en-US" dirty="0"/>
              <a:t> file (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en-US" dirty="0"/>
              <a:t>)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i="1" dirty="0"/>
              <a:t>Link</a:t>
            </a:r>
            <a:r>
              <a:rPr lang="en-US" dirty="0"/>
              <a:t> R to this library 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dyn.load</a:t>
            </a:r>
            <a:r>
              <a:rPr lang="en-US" dirty="0"/>
              <a:t>)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i="1" dirty="0"/>
              <a:t>Build</a:t>
            </a:r>
            <a:r>
              <a:rPr lang="en-US" dirty="0"/>
              <a:t> a TMB object by passing data and parameters 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MakeADFun</a:t>
            </a:r>
            <a:r>
              <a:rPr lang="en-US" dirty="0"/>
              <a:t>)</a:t>
            </a:r>
          </a:p>
          <a:p>
            <a:r>
              <a:rPr lang="en-US" dirty="0"/>
              <a:t>The returned </a:t>
            </a:r>
            <a:r>
              <a:rPr lang="en-US" i="1" dirty="0"/>
              <a:t>object</a:t>
            </a:r>
            <a:r>
              <a:rPr lang="en-US" dirty="0"/>
              <a:t> 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/>
              <a:t>) is an R list with many elements, including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/>
              <a:t> and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gr</a:t>
            </a:r>
            <a:r>
              <a:rPr lang="en-US" dirty="0"/>
              <a:t> functions.</a:t>
            </a:r>
          </a:p>
          <a:p>
            <a:r>
              <a:rPr lang="en-US" dirty="0"/>
              <a:t>Calling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(pars)</a:t>
            </a:r>
            <a:r>
              <a:rPr lang="en-US" dirty="0"/>
              <a:t> passes the parameters to the .</a:t>
            </a:r>
            <a:r>
              <a:rPr lang="en-US" dirty="0" err="1"/>
              <a:t>dll</a:t>
            </a:r>
            <a:r>
              <a:rPr lang="en-US" dirty="0"/>
              <a:t> file which calculates the answer, then returns it to R</a:t>
            </a:r>
          </a:p>
          <a:p>
            <a:r>
              <a:rPr lang="en-US" b="1" dirty="0"/>
              <a:t>R does NO calculations, the C++ (TMB) model does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D5854-8CD6-47BC-BC76-EB6C25B5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47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A032-5131-4136-B0D0-F02A96DF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Vectorize </a:t>
            </a:r>
            <a:r>
              <a:rPr lang="en-US" dirty="0" err="1"/>
              <a:t>bevholt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41869-ADC1-41AC-8083-CC18B0E33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for loop in the </a:t>
            </a:r>
            <a:r>
              <a:rPr lang="en-US" dirty="0" err="1"/>
              <a:t>bevholt</a:t>
            </a:r>
            <a:r>
              <a:rPr lang="en-US" dirty="0"/>
              <a:t> model</a:t>
            </a:r>
          </a:p>
          <a:p>
            <a:r>
              <a:rPr lang="en-US" dirty="0"/>
              <a:t>Instead use vectorized calculations for the predictions</a:t>
            </a:r>
          </a:p>
          <a:p>
            <a:r>
              <a:rPr lang="en-US" dirty="0"/>
              <a:t>Recompile, link and build a new object</a:t>
            </a:r>
          </a:p>
          <a:p>
            <a:r>
              <a:rPr lang="en-US" dirty="0"/>
              <a:t>Make sure the before/after versions of model give the same </a:t>
            </a:r>
            <a:r>
              <a:rPr lang="en-US" dirty="0" err="1"/>
              <a:t>fn</a:t>
            </a:r>
            <a:r>
              <a:rPr lang="en-US" dirty="0"/>
              <a:t> and gr values.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07F6D-2182-42B5-ABD6-A59BE920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43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FD99-5EC9-4170-980F-5DC4F7A5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2048"/>
            <a:ext cx="7886700" cy="1325563"/>
          </a:xfrm>
        </p:spPr>
        <p:txBody>
          <a:bodyPr/>
          <a:lstStyle/>
          <a:p>
            <a:r>
              <a:rPr lang="en-US" dirty="0"/>
              <a:t>Debugging I: 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E225E-52FD-45B5-AC76-227D50F4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8949"/>
            <a:ext cx="7886700" cy="5197402"/>
          </a:xfrm>
        </p:spPr>
        <p:txBody>
          <a:bodyPr>
            <a:normAutofit/>
          </a:bodyPr>
          <a:lstStyle/>
          <a:p>
            <a:r>
              <a:rPr lang="en-US" sz="2400" dirty="0"/>
              <a:t>Compile time errors</a:t>
            </a:r>
          </a:p>
          <a:p>
            <a:pPr lvl="1"/>
            <a:r>
              <a:rPr lang="en-US" sz="2000" dirty="0"/>
              <a:t>Fails with errors when compiling</a:t>
            </a:r>
          </a:p>
          <a:p>
            <a:pPr lvl="1"/>
            <a:r>
              <a:rPr lang="en-US" sz="2000" dirty="0"/>
              <a:t>E.g., missing ‘)’ or ‘;’ or ‘</a:t>
            </a:r>
            <a:r>
              <a:rPr lang="en-US" sz="2000" dirty="0" err="1"/>
              <a:t>Pred</a:t>
            </a:r>
            <a:r>
              <a:rPr lang="en-US" sz="2000" dirty="0"/>
              <a:t>’ instead of ‘</a:t>
            </a:r>
            <a:r>
              <a:rPr lang="en-US" sz="2000" dirty="0" err="1"/>
              <a:t>pred</a:t>
            </a:r>
            <a:r>
              <a:rPr lang="en-US" sz="2000" dirty="0"/>
              <a:t>’</a:t>
            </a:r>
          </a:p>
          <a:p>
            <a:pPr lvl="1"/>
            <a:r>
              <a:rPr lang="en-US" sz="2000" dirty="0"/>
              <a:t>Use wrong type: </a:t>
            </a:r>
            <a:r>
              <a:rPr lang="en-US" sz="2000" dirty="0" err="1"/>
              <a:t>int</a:t>
            </a:r>
            <a:r>
              <a:rPr lang="en-US" sz="2000" dirty="0"/>
              <a:t> instead of Type</a:t>
            </a:r>
          </a:p>
          <a:p>
            <a:r>
              <a:rPr lang="en-US" sz="2400" dirty="0"/>
              <a:t>Runtime errors</a:t>
            </a:r>
          </a:p>
          <a:p>
            <a:pPr lvl="1"/>
            <a:r>
              <a:rPr lang="en-US" sz="2000" dirty="0"/>
              <a:t>Compiles, but crashes when you </a:t>
            </a:r>
            <a:r>
              <a:rPr lang="en-US" sz="2000" dirty="0" err="1"/>
              <a:t>MakeADFun</a:t>
            </a:r>
            <a:endParaRPr lang="en-US" sz="2000" dirty="0"/>
          </a:p>
          <a:p>
            <a:pPr lvl="1"/>
            <a:r>
              <a:rPr lang="en-US" sz="2000" dirty="0" err="1"/>
              <a:t>E.g</a:t>
            </a:r>
            <a:r>
              <a:rPr lang="en-US" sz="2000" dirty="0"/>
              <a:t>, pass wrong data/parameters</a:t>
            </a:r>
          </a:p>
          <a:p>
            <a:pPr lvl="1"/>
            <a:r>
              <a:rPr lang="en-US" sz="2000" dirty="0"/>
              <a:t>Bad index in loop</a:t>
            </a:r>
          </a:p>
          <a:p>
            <a:r>
              <a:rPr lang="en-US" sz="2400" dirty="0"/>
              <a:t>Logical errors</a:t>
            </a:r>
          </a:p>
          <a:p>
            <a:pPr lvl="1"/>
            <a:r>
              <a:rPr lang="en-US" sz="2000" dirty="0"/>
              <a:t>Compiles, links &amp; runs, but gives wrong answer</a:t>
            </a:r>
          </a:p>
          <a:p>
            <a:pPr lvl="1"/>
            <a:r>
              <a:rPr lang="en-US" sz="2000" dirty="0"/>
              <a:t>E.g., pass variance instead of SD 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2000" dirty="0"/>
              <a:t>.</a:t>
            </a:r>
          </a:p>
          <a:p>
            <a:r>
              <a:rPr lang="en-US" sz="2400" dirty="0"/>
              <a:t>[Demonstrate in R with </a:t>
            </a:r>
            <a:r>
              <a:rPr lang="en-US" sz="2400" dirty="0" err="1"/>
              <a:t>vonbert</a:t>
            </a:r>
            <a:r>
              <a:rPr lang="en-US" sz="2400" dirty="0"/>
              <a:t> model]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56E1C-B475-465D-9F38-0C54343D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21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FD99-5EC9-4170-980F-5DC4F7A5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II: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E225E-52FD-45B5-AC76-227D50F4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773" y="1049332"/>
            <a:ext cx="8229600" cy="3378426"/>
          </a:xfrm>
        </p:spPr>
        <p:txBody>
          <a:bodyPr/>
          <a:lstStyle/>
          <a:p>
            <a:r>
              <a:rPr lang="en-US" sz="2800" dirty="0"/>
              <a:t>Build changes slowly, recompiling often</a:t>
            </a:r>
          </a:p>
          <a:p>
            <a:r>
              <a:rPr lang="en-US" sz="2800" dirty="0"/>
              <a:t>When compilation fails, look at first error only</a:t>
            </a:r>
          </a:p>
          <a:p>
            <a:r>
              <a:rPr lang="en-US" sz="2800" dirty="0"/>
              <a:t>For runtime errors, comment out sections to test and replace with simpler code (usually a wrong index)</a:t>
            </a:r>
          </a:p>
          <a:p>
            <a:r>
              <a:rPr lang="en-US" sz="2800" dirty="0"/>
              <a:t>Use REPORT macros to print intermediate steps in R (more later)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146B1-D646-4211-BBAD-02430D9F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94A00-5A58-42DE-ACD8-8654CE375C6C}"/>
              </a:ext>
            </a:extLst>
          </p:cNvPr>
          <p:cNvSpPr txBox="1"/>
          <p:nvPr/>
        </p:nvSpPr>
        <p:spPr>
          <a:xfrm>
            <a:off x="959224" y="4643200"/>
            <a:ext cx="700143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TMB has received an error from Eigen. The following condition was not met:</a:t>
            </a:r>
          </a:p>
          <a:p>
            <a:r>
              <a:rPr lang="en-US" sz="1400" dirty="0"/>
              <a:t>index &gt;= 0 &amp;&amp; index &lt; size()</a:t>
            </a:r>
          </a:p>
          <a:p>
            <a:r>
              <a:rPr lang="en-US" sz="1400" dirty="0"/>
              <a:t>Please check your matrix-vector bounds etc., or run your program through a debugger.</a:t>
            </a:r>
          </a:p>
          <a:p>
            <a:endParaRPr lang="en-US" sz="1400" dirty="0"/>
          </a:p>
          <a:p>
            <a:r>
              <a:rPr lang="en-US" sz="1400" dirty="0"/>
              <a:t>This application has requested the Runtime to terminate it in an unusual way.</a:t>
            </a:r>
          </a:p>
          <a:p>
            <a:r>
              <a:rPr lang="en-US" sz="1400" dirty="0"/>
              <a:t>Please contact the application's support team for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861541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D879C-2C85-48F7-B111-4135323D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7B20F-1502-42CD-8F6E-2AC5EF28C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3353"/>
            <a:ext cx="8229600" cy="4530725"/>
          </a:xfrm>
        </p:spPr>
        <p:txBody>
          <a:bodyPr/>
          <a:lstStyle/>
          <a:p>
            <a:r>
              <a:rPr lang="en-US" sz="2800" dirty="0"/>
              <a:t>TMB workflow: </a:t>
            </a:r>
          </a:p>
          <a:p>
            <a:pPr lvl="1"/>
            <a:r>
              <a:rPr lang="en-US" sz="2400" dirty="0"/>
              <a:t>Template calculates NLL given pars and data</a:t>
            </a:r>
          </a:p>
          <a:p>
            <a:pPr lvl="1"/>
            <a:r>
              <a:rPr lang="en-US" sz="2400" dirty="0"/>
              <a:t>Compile it, link it, then build an </a:t>
            </a:r>
            <a:r>
              <a:rPr lang="en-US" sz="2400" u="sng" dirty="0" err="1"/>
              <a:t>obj</a:t>
            </a:r>
            <a:r>
              <a:rPr lang="en-US" sz="2400" dirty="0"/>
              <a:t> with data</a:t>
            </a:r>
          </a:p>
          <a:p>
            <a:pPr lvl="1"/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obj$gr</a:t>
            </a:r>
            <a:r>
              <a:rPr lang="en-US" sz="2400" dirty="0"/>
              <a:t> functions to get MLEs</a:t>
            </a:r>
          </a:p>
          <a:p>
            <a:r>
              <a:rPr lang="en-US" sz="2800" dirty="0"/>
              <a:t>TMB templates:</a:t>
            </a:r>
          </a:p>
          <a:p>
            <a:pPr lvl="1"/>
            <a:r>
              <a:rPr lang="en-US" sz="2400" dirty="0"/>
              <a:t>DATA section needs to match data input list</a:t>
            </a:r>
          </a:p>
          <a:p>
            <a:pPr lvl="1"/>
            <a:r>
              <a:rPr lang="en-US" sz="2400" dirty="0"/>
              <a:t>PARAMETERs needs to match parameter input list</a:t>
            </a:r>
          </a:p>
          <a:p>
            <a:pPr lvl="1"/>
            <a:r>
              <a:rPr lang="en-US" sz="2400" dirty="0"/>
              <a:t>Calculate expected values &amp; NLL; using Type variables</a:t>
            </a:r>
          </a:p>
          <a:p>
            <a:pPr lvl="1"/>
            <a:r>
              <a:rPr lang="en-US" sz="2400" dirty="0"/>
              <a:t>REPORT quantities of interest</a:t>
            </a:r>
          </a:p>
          <a:p>
            <a:pPr lvl="1"/>
            <a:r>
              <a:rPr lang="en-US" sz="2400" dirty="0"/>
              <a:t>Return </a:t>
            </a:r>
            <a:r>
              <a:rPr lang="en-US" sz="2400" dirty="0" err="1"/>
              <a:t>nll</a:t>
            </a:r>
            <a:r>
              <a:rPr lang="en-US" sz="2400" dirty="0"/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EB712-85CC-402E-9580-9F63B7D4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7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ames.Thorson\Desktop\UW Hideaway\Meetings and Presentations\2014-11-04 -- TMB seminar at CAPAM\TMB_components.png">
            <a:extLst>
              <a:ext uri="{FF2B5EF4-FFF2-40B4-BE49-F238E27FC236}">
                <a16:creationId xmlns:a16="http://schemas.microsoft.com/office/drawing/2014/main" id="{1405FDEC-DAAF-47A2-B21B-87A37D485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0" b="55089"/>
          <a:stretch/>
        </p:blipFill>
        <p:spPr bwMode="auto">
          <a:xfrm>
            <a:off x="0" y="240241"/>
            <a:ext cx="9186967" cy="628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77D321-D8D4-4E71-A7CE-BD8C6B0D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CE334-E718-4DBD-BE6A-9074CC75470D}"/>
              </a:ext>
            </a:extLst>
          </p:cNvPr>
          <p:cNvSpPr txBox="1"/>
          <p:nvPr/>
        </p:nvSpPr>
        <p:spPr>
          <a:xfrm>
            <a:off x="-1000686" y="6505291"/>
            <a:ext cx="694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Taken from https://github.com/James-Thorson/2016_Spatio-temporal_models</a:t>
            </a:r>
          </a:p>
        </p:txBody>
      </p:sp>
    </p:spTree>
    <p:extLst>
      <p:ext uri="{BB962C8B-B14F-4D97-AF65-F5344CB8AC3E}">
        <p14:creationId xmlns:p14="http://schemas.microsoft.com/office/powerpoint/2010/main" val="341186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3F25-3445-4283-9EA5-0B766F727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97" y="324456"/>
            <a:ext cx="7886700" cy="1325563"/>
          </a:xfrm>
        </p:spPr>
        <p:txBody>
          <a:bodyPr/>
          <a:lstStyle/>
          <a:p>
            <a:r>
              <a:rPr lang="en-US" dirty="0"/>
              <a:t>Template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CF4BB-EEAA-4937-8347-874FDFF7E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3525"/>
            <a:ext cx="7886700" cy="46434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TMB models are written using simplified C++ code. This “template” file (.</a:t>
            </a:r>
            <a:r>
              <a:rPr lang="en-US" dirty="0" err="1"/>
              <a:t>cpp</a:t>
            </a:r>
            <a:r>
              <a:rPr lang="en-US" dirty="0"/>
              <a:t>) has these parts:</a:t>
            </a:r>
          </a:p>
          <a:p>
            <a:pPr marL="514350" indent="-514350">
              <a:buSzPct val="113000"/>
              <a:buFont typeface="+mj-lt"/>
              <a:buAutoNum type="arabicPeriod"/>
            </a:pPr>
            <a:r>
              <a:rPr lang="en-US" dirty="0"/>
              <a:t>Import data </a:t>
            </a:r>
            <a:r>
              <a:rPr lang="en-US" u="sng" dirty="0"/>
              <a:t>from R</a:t>
            </a:r>
          </a:p>
          <a:p>
            <a:pPr marL="514350" indent="-514350">
              <a:buSzPct val="113000"/>
              <a:buFont typeface="+mj-lt"/>
              <a:buAutoNum type="arabicPeriod"/>
            </a:pPr>
            <a:r>
              <a:rPr lang="en-US" dirty="0"/>
              <a:t>Declare parameters </a:t>
            </a:r>
          </a:p>
          <a:p>
            <a:pPr marL="514350" indent="-514350">
              <a:buSzPct val="113000"/>
              <a:buFont typeface="+mj-lt"/>
              <a:buAutoNum type="arabicPeriod"/>
            </a:pPr>
            <a:r>
              <a:rPr lang="en-US" dirty="0"/>
              <a:t>Calculate:</a:t>
            </a:r>
          </a:p>
          <a:p>
            <a:pPr marL="914400" lvl="1" indent="-457200">
              <a:buSzPct val="113000"/>
              <a:buFont typeface="+mj-lt"/>
              <a:buAutoNum type="arabicPeriod"/>
            </a:pPr>
            <a:r>
              <a:rPr lang="en-US" dirty="0"/>
              <a:t>Model expectation, given parameters</a:t>
            </a:r>
          </a:p>
          <a:p>
            <a:pPr marL="914400" lvl="1" indent="-457200">
              <a:buSzPct val="113000"/>
              <a:buFont typeface="+mj-lt"/>
              <a:buAutoNum type="arabicPeriod"/>
            </a:pPr>
            <a:r>
              <a:rPr lang="en-US" dirty="0"/>
              <a:t>Negative log-likelihood (NLL)</a:t>
            </a:r>
          </a:p>
          <a:p>
            <a:pPr marL="514350" indent="-514350">
              <a:buSzPct val="113000"/>
              <a:buFont typeface="+mj-lt"/>
              <a:buAutoNum type="arabicPeriod"/>
            </a:pPr>
            <a:r>
              <a:rPr lang="en-US" dirty="0"/>
              <a:t>Report quantities </a:t>
            </a:r>
            <a:r>
              <a:rPr lang="en-US" u="sng" dirty="0"/>
              <a:t>back to R</a:t>
            </a:r>
          </a:p>
          <a:p>
            <a:pPr marL="514350" indent="-514350">
              <a:buSzPct val="113000"/>
              <a:buFont typeface="+mj-lt"/>
              <a:buAutoNum type="arabicPeriod"/>
            </a:pPr>
            <a:r>
              <a:rPr lang="en-US" dirty="0"/>
              <a:t>Return the NLL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8A00C-8338-45E0-A869-06F027BC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717C-21CD-4B1D-8E3B-872C4012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crash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E0527-1EFB-4179-9765-0421A8814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write TMB models we have use C++</a:t>
            </a:r>
          </a:p>
          <a:p>
            <a:r>
              <a:rPr lang="en-US" dirty="0"/>
              <a:t>C++ is faster than R, but more strict</a:t>
            </a:r>
          </a:p>
          <a:p>
            <a:r>
              <a:rPr lang="en-US" dirty="0"/>
              <a:t>Unlike R, files are compiled down</a:t>
            </a:r>
          </a:p>
          <a:p>
            <a:r>
              <a:rPr lang="en-US" dirty="0"/>
              <a:t>C++ is very complex, we only need basics</a:t>
            </a:r>
          </a:p>
          <a:p>
            <a:r>
              <a:rPr lang="en-US" dirty="0"/>
              <a:t>TMB provides some shortcuts in the template to make it easier for users</a:t>
            </a:r>
          </a:p>
          <a:p>
            <a:r>
              <a:rPr lang="en-US" dirty="0"/>
              <a:t>Here we review the necessary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535A9-AED1-4941-8B67-2AA5BFA4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1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E63AA-2FCE-4092-916A-23E92940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9363"/>
            <a:ext cx="7886700" cy="476144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C++ statements must end with a “;”</a:t>
            </a:r>
          </a:p>
          <a:p>
            <a:r>
              <a:rPr lang="en-US" dirty="0"/>
              <a:t>Assignment is only with “=“; “x -= 1“ is “x = x-1” </a:t>
            </a:r>
          </a:p>
          <a:p>
            <a:r>
              <a:rPr lang="en-US" dirty="0"/>
              <a:t>Math operators and functions are generally the same: +, /, *, &gt;, &gt;=, ==, &amp;, sin, cos, log, </a:t>
            </a:r>
            <a:r>
              <a:rPr lang="en-US" dirty="0" err="1"/>
              <a:t>exp</a:t>
            </a:r>
            <a:endParaRPr lang="en-US" dirty="0"/>
          </a:p>
          <a:p>
            <a:r>
              <a:rPr lang="en-US" dirty="0"/>
              <a:t>BUT “^” does not work;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for </a:t>
            </a:r>
            <a:r>
              <a:rPr lang="en-US" dirty="0" err="1"/>
              <a:t>x^p</a:t>
            </a:r>
            <a:endParaRPr lang="en-US" dirty="0"/>
          </a:p>
          <a:p>
            <a:r>
              <a:rPr lang="en-US" dirty="0"/>
              <a:t>“if” statements are allowed but NOT for NLL calculations (more later)</a:t>
            </a:r>
          </a:p>
          <a:p>
            <a:r>
              <a:rPr lang="en-US" dirty="0"/>
              <a:t>For loops are similar but indexed differently</a:t>
            </a:r>
          </a:p>
          <a:p>
            <a:r>
              <a:rPr lang="en-US" dirty="0"/>
              <a:t>Indexing vectors is possible but not as flexible as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F13B0-A221-4341-B259-C019FD4C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FFE61B-B50E-468E-9F42-5EF7D17E830E}"/>
              </a:ext>
            </a:extLst>
          </p:cNvPr>
          <p:cNvSpPr txBox="1">
            <a:spLocks/>
          </p:cNvSpPr>
          <p:nvPr/>
        </p:nvSpPr>
        <p:spPr>
          <a:xfrm>
            <a:off x="1432984" y="1825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Calculations: C++ basics</a:t>
            </a:r>
          </a:p>
        </p:txBody>
      </p:sp>
    </p:spTree>
    <p:extLst>
      <p:ext uri="{BB962C8B-B14F-4D97-AF65-F5344CB8AC3E}">
        <p14:creationId xmlns:p14="http://schemas.microsoft.com/office/powerpoint/2010/main" val="408190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554E-00C6-4F06-812B-9E492744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263044"/>
            <a:ext cx="7886700" cy="1325563"/>
          </a:xfrm>
        </p:spPr>
        <p:txBody>
          <a:bodyPr/>
          <a:lstStyle/>
          <a:p>
            <a:r>
              <a:rPr lang="en-US" dirty="0"/>
              <a:t>Review of variable types: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BCC8C-831F-48B0-9F77-91A9A6DF4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1246311"/>
            <a:ext cx="7886700" cy="13255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“Data type” = possible value a variable can possess</a:t>
            </a:r>
          </a:p>
          <a:p>
            <a:r>
              <a:rPr lang="en-US" dirty="0"/>
              <a:t>R assigns them automatically (and can be changed)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20F8F-A42C-4B49-A780-CF8288FD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7</a:t>
            </a:fld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3F8F24B-D86B-440B-BE80-E0B349048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333" y="2676388"/>
            <a:ext cx="8128001" cy="33239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list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b="1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L, b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b="1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c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rnorm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(3)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'hello’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       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factor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c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'low'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'high'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str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List of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c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0.0539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2.0573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1.1056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Factor w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levels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high"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"low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1FD813-5E80-415D-82E3-93891E58BF7F}"/>
              </a:ext>
            </a:extLst>
          </p:cNvPr>
          <p:cNvSpPr txBox="1"/>
          <p:nvPr/>
        </p:nvSpPr>
        <p:spPr>
          <a:xfrm>
            <a:off x="2679405" y="3646968"/>
            <a:ext cx="16774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Variable types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F59917-9DC2-43C0-A999-76DDDA3C78AB}"/>
              </a:ext>
            </a:extLst>
          </p:cNvPr>
          <p:cNvCxnSpPr>
            <a:cxnSpLocks/>
          </p:cNvCxnSpPr>
          <p:nvPr/>
        </p:nvCxnSpPr>
        <p:spPr>
          <a:xfrm flipH="1">
            <a:off x="2052084" y="3902149"/>
            <a:ext cx="606056" cy="31897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F18E76-C601-4772-BE07-48602F4176FC}"/>
              </a:ext>
            </a:extLst>
          </p:cNvPr>
          <p:cNvSpPr txBox="1"/>
          <p:nvPr/>
        </p:nvSpPr>
        <p:spPr>
          <a:xfrm>
            <a:off x="5598043" y="3646968"/>
            <a:ext cx="177563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do not tell R the variable type, it guesses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0759DD-C161-4E3C-B396-E20E7A6AF34F}"/>
              </a:ext>
            </a:extLst>
          </p:cNvPr>
          <p:cNvCxnSpPr>
            <a:cxnSpLocks/>
          </p:cNvCxnSpPr>
          <p:nvPr/>
        </p:nvCxnSpPr>
        <p:spPr>
          <a:xfrm flipH="1" flipV="1">
            <a:off x="5273749" y="3526388"/>
            <a:ext cx="324294" cy="21627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080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A0A5E-864E-4A59-8547-DD62937F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8180"/>
            <a:ext cx="7886700" cy="4778783"/>
          </a:xfrm>
        </p:spPr>
        <p:txBody>
          <a:bodyPr/>
          <a:lstStyle/>
          <a:p>
            <a:r>
              <a:rPr lang="en-US" sz="2800" dirty="0"/>
              <a:t>As with R, C++ has vectors, matrices, arrays.</a:t>
            </a:r>
          </a:p>
          <a:p>
            <a:r>
              <a:rPr lang="en-US" sz="2800" dirty="0"/>
              <a:t>C++ is more strict: explicit type declaration and </a:t>
            </a:r>
            <a:r>
              <a:rPr lang="en-US" sz="2800" b="1" dirty="0"/>
              <a:t>cannot</a:t>
            </a:r>
            <a:r>
              <a:rPr lang="en-US" sz="2800" dirty="0"/>
              <a:t> be changed </a:t>
            </a:r>
          </a:p>
          <a:p>
            <a:r>
              <a:rPr lang="en-US" sz="2800" dirty="0"/>
              <a:t>For TMB we will only use two types: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Integers: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endParaRPr lang="en-US" sz="2800" dirty="0"/>
          </a:p>
          <a:p>
            <a:pPr lvl="1"/>
            <a:r>
              <a:rPr lang="en-US" sz="2400" dirty="0"/>
              <a:t>Mostly used in loops and indexing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“</a:t>
            </a:r>
            <a:r>
              <a:rPr lang="en-US" sz="2800" b="1" dirty="0"/>
              <a:t>Type</a:t>
            </a:r>
            <a:r>
              <a:rPr lang="en-US" sz="2800" dirty="0"/>
              <a:t>” type: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Type sigma;</a:t>
            </a:r>
          </a:p>
          <a:p>
            <a:pPr lvl="1"/>
            <a:r>
              <a:rPr lang="en-US" sz="2400" dirty="0"/>
              <a:t>Used in any numeric calculation involving NLL</a:t>
            </a:r>
          </a:p>
          <a:p>
            <a:pPr lvl="1"/>
            <a:r>
              <a:rPr lang="en-US" sz="2400" dirty="0"/>
              <a:t>Ensures the derivatives are tracked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FAE74-53C5-4ABA-B594-1912EBA1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9305FBB-DD4A-4A32-AFD4-668F4E5E7C84}"/>
              </a:ext>
            </a:extLst>
          </p:cNvPr>
          <p:cNvSpPr txBox="1">
            <a:spLocks/>
          </p:cNvSpPr>
          <p:nvPr/>
        </p:nvSpPr>
        <p:spPr>
          <a:xfrm>
            <a:off x="670983" y="7261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Review of variables types: TMB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332CD-83A9-446F-B5C6-D208CB36828F}"/>
              </a:ext>
            </a:extLst>
          </p:cNvPr>
          <p:cNvSpPr txBox="1"/>
          <p:nvPr/>
        </p:nvSpPr>
        <p:spPr>
          <a:xfrm>
            <a:off x="6342193" y="3497743"/>
            <a:ext cx="255561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</a:t>
            </a:r>
            <a:r>
              <a:rPr lang="en-US" b="1" dirty="0"/>
              <a:t>must</a:t>
            </a:r>
            <a:r>
              <a:rPr lang="en-US" dirty="0"/>
              <a:t> declare variable type (</a:t>
            </a:r>
            <a:r>
              <a:rPr lang="en-US" dirty="0" err="1"/>
              <a:t>int</a:t>
            </a:r>
            <a:r>
              <a:rPr lang="en-US" dirty="0"/>
              <a:t>, Type)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1E7DD0-7471-4C9A-A2F9-E1C3EFD31F3F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3692578"/>
            <a:ext cx="1770194" cy="12833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512D5F-2E00-4D07-A8DE-D946917D5EE5}"/>
              </a:ext>
            </a:extLst>
          </p:cNvPr>
          <p:cNvCxnSpPr>
            <a:cxnSpLocks/>
          </p:cNvCxnSpPr>
          <p:nvPr/>
        </p:nvCxnSpPr>
        <p:spPr>
          <a:xfrm flipH="1">
            <a:off x="5620871" y="4144074"/>
            <a:ext cx="761446" cy="3203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79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D5DDA-C20C-4CA8-A1C2-30BC4351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Importing data from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12331-415C-4F86-A2EE-61441F75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5912"/>
            <a:ext cx="7886700" cy="1457324"/>
          </a:xfrm>
        </p:spPr>
        <p:txBody>
          <a:bodyPr/>
          <a:lstStyle/>
          <a:p>
            <a:r>
              <a:rPr lang="en-US" dirty="0"/>
              <a:t>Pass data to template with these “macros”</a:t>
            </a:r>
          </a:p>
          <a:p>
            <a:r>
              <a:rPr lang="en-US" dirty="0"/>
              <a:t>Note: Do not specify the object dimension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736B7C-1305-4950-8FE2-A3263A62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0D132CF2-D297-4483-96E6-7D337CB05B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6199115"/>
              </p:ext>
            </p:extLst>
          </p:nvPr>
        </p:nvGraphicFramePr>
        <p:xfrm>
          <a:off x="551454" y="2703138"/>
          <a:ext cx="7886700" cy="3028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484">
                  <a:extLst>
                    <a:ext uri="{9D8B030D-6E8A-4147-A177-3AD203B41FA5}">
                      <a16:colId xmlns:a16="http://schemas.microsoft.com/office/drawing/2014/main" val="2607990275"/>
                    </a:ext>
                  </a:extLst>
                </a:gridCol>
                <a:gridCol w="3412066">
                  <a:extLst>
                    <a:ext uri="{9D8B030D-6E8A-4147-A177-3AD203B41FA5}">
                      <a16:colId xmlns:a16="http://schemas.microsoft.com/office/drawing/2014/main" val="1365872361"/>
                    </a:ext>
                  </a:extLst>
                </a:gridCol>
                <a:gridCol w="1708150">
                  <a:extLst>
                    <a:ext uri="{9D8B030D-6E8A-4147-A177-3AD203B41FA5}">
                      <a16:colId xmlns:a16="http://schemas.microsoft.com/office/drawing/2014/main" val="1827454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TMB Syntax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C++ Type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Type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468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DATA_VECTOR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vector&lt;Type&gt;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03311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DATA_MATRIX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matrix&lt;Type&gt;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matrix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199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DATA_SCALAR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numeric(1)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6631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DATA_INTEGER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integer(1)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2176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DATA_FACTOR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vector&lt;int&gt;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9811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DATA_ARRAY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array&lt;Type&gt;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535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DATA_SPARSE_MATRIX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Eigen::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SparseMatrix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&lt;Type&gt;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dgTMatrix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6009794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D3AA22-DB49-4A99-9558-879C965A59FF}"/>
              </a:ext>
            </a:extLst>
          </p:cNvPr>
          <p:cNvSpPr txBox="1"/>
          <p:nvPr/>
        </p:nvSpPr>
        <p:spPr>
          <a:xfrm>
            <a:off x="127001" y="6485751"/>
            <a:ext cx="612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https://github.com/kaskr/adcomp/blob/master/TMB/inst/template.cpp</a:t>
            </a:r>
          </a:p>
        </p:txBody>
      </p:sp>
    </p:spTree>
    <p:extLst>
      <p:ext uri="{BB962C8B-B14F-4D97-AF65-F5344CB8AC3E}">
        <p14:creationId xmlns:p14="http://schemas.microsoft.com/office/powerpoint/2010/main" val="167899485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15BE214-B7FF-4208-9CB5-2E54F5C402BE}" vid="{EA62BB02-3E91-4DA8-A3E4-A0AE95166D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858</TotalTime>
  <Words>1910</Words>
  <Application>Microsoft Office PowerPoint</Application>
  <PresentationFormat>On-screen Show (4:3)</PresentationFormat>
  <Paragraphs>270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ＭＳ Ｐゴシック</vt:lpstr>
      <vt:lpstr>Arial</vt:lpstr>
      <vt:lpstr>Calibri</vt:lpstr>
      <vt:lpstr>Calibri Light</vt:lpstr>
      <vt:lpstr>Courier New</vt:lpstr>
      <vt:lpstr>Garamond</vt:lpstr>
      <vt:lpstr>Wingdings</vt:lpstr>
      <vt:lpstr>Theme1</vt:lpstr>
      <vt:lpstr>Office Theme</vt:lpstr>
      <vt:lpstr>Building TMB Models</vt:lpstr>
      <vt:lpstr>TMB modeling overview</vt:lpstr>
      <vt:lpstr>PowerPoint Presentation</vt:lpstr>
      <vt:lpstr>Template sections</vt:lpstr>
      <vt:lpstr>C++ crash course</vt:lpstr>
      <vt:lpstr>PowerPoint Presentation</vt:lpstr>
      <vt:lpstr>Review of variable types: R</vt:lpstr>
      <vt:lpstr>PowerPoint Presentation</vt:lpstr>
      <vt:lpstr>DATA: Importing data from R</vt:lpstr>
      <vt:lpstr>DATA: Importing data from R</vt:lpstr>
      <vt:lpstr>Declaring model PARAMETERs</vt:lpstr>
      <vt:lpstr>Declaring model PARAMETERs</vt:lpstr>
      <vt:lpstr>Exercise: Adding a new parameter</vt:lpstr>
      <vt:lpstr>PowerPoint Presentation</vt:lpstr>
      <vt:lpstr>PowerPoint Presentation</vt:lpstr>
      <vt:lpstr>PowerPoint Presentation</vt:lpstr>
      <vt:lpstr>REPORTing objects back to R</vt:lpstr>
      <vt:lpstr>Calculate the –log-likelihood</vt:lpstr>
      <vt:lpstr>Likelihood functions</vt:lpstr>
      <vt:lpstr>Exercise: Vectorize bevholt model</vt:lpstr>
      <vt:lpstr>Debugging I: Error types</vt:lpstr>
      <vt:lpstr>Debugging II: Strategies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C. MONNAHAN</dc:creator>
  <cp:lastModifiedBy>COLE C. MONNAHAN</cp:lastModifiedBy>
  <cp:revision>111</cp:revision>
  <dcterms:created xsi:type="dcterms:W3CDTF">2017-12-04T14:53:12Z</dcterms:created>
  <dcterms:modified xsi:type="dcterms:W3CDTF">2018-01-16T11:53:02Z</dcterms:modified>
</cp:coreProperties>
</file>