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8" r:id="rId11"/>
    <p:sldId id="276" r:id="rId12"/>
    <p:sldId id="277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1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3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1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1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972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1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2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4: Catch rate standardization with zeroes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CC00-6846-4425-809A-DB9B7A33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0E65-3BCE-4B00-A86F-C660091B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We pass a vector of 0’s and 1’s which tells the model whether to include data point </a:t>
            </a:r>
            <a:r>
              <a:rPr lang="en-US" i="1" dirty="0"/>
              <a:t>I</a:t>
            </a:r>
            <a:r>
              <a:rPr lang="en-US" dirty="0"/>
              <a:t> in the NLL calculation</a:t>
            </a:r>
          </a:p>
          <a:p>
            <a:r>
              <a:rPr lang="en-US" dirty="0"/>
              <a:t>Thus we calculate two NLL’s: within sample and without sample: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)==0 )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jnlltemp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)==1 )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pred_jnll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jnlltemp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Here </a:t>
            </a:r>
            <a:r>
              <a:rPr lang="en-US" dirty="0" err="1"/>
              <a:t>pred_jnll</a:t>
            </a:r>
            <a:r>
              <a:rPr lang="en-US" dirty="0"/>
              <a:t> is for the data the model doesn’t “see”</a:t>
            </a:r>
          </a:p>
        </p:txBody>
      </p:sp>
    </p:spTree>
    <p:extLst>
      <p:ext uri="{BB962C8B-B14F-4D97-AF65-F5344CB8AC3E}">
        <p14:creationId xmlns:p14="http://schemas.microsoft.com/office/powerpoint/2010/main" val="253265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144-1415-4A1C-A522-1B6B1828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CV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92DD-1470-4ACF-8587-06EF570D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We repeat with all partitions of data left out</a:t>
            </a:r>
          </a:p>
          <a:p>
            <a:r>
              <a:rPr lang="en-US" dirty="0"/>
              <a:t>Then compare, on average, how well different model structures fit “out of sample”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this functionality to the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K=10 fold cross validation on models with and without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predictors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which is lower (i.e., fits better)</a:t>
            </a:r>
          </a:p>
        </p:txBody>
      </p:sp>
    </p:spTree>
    <p:extLst>
      <p:ext uri="{BB962C8B-B14F-4D97-AF65-F5344CB8AC3E}">
        <p14:creationId xmlns:p14="http://schemas.microsoft.com/office/powerpoint/2010/main" val="413694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1A5A-C633-4D71-AD8A-EE75032F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8FE8-2503-4625-BBA9-1602B988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4130"/>
            <a:ext cx="7886700" cy="47628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explored use of if() statements </a:t>
            </a:r>
          </a:p>
          <a:p>
            <a:pPr lvl="1"/>
            <a:r>
              <a:rPr lang="en-US" dirty="0"/>
              <a:t>Create more complex likelihood expressions (i.e., zero-inflated)</a:t>
            </a:r>
          </a:p>
          <a:p>
            <a:pPr lvl="1"/>
            <a:r>
              <a:rPr lang="en-US" dirty="0"/>
              <a:t>Allow toggling of different likelihood “options” without recompiling the model</a:t>
            </a:r>
          </a:p>
          <a:p>
            <a:pPr lvl="1"/>
            <a:r>
              <a:rPr lang="en-US" dirty="0"/>
              <a:t>Specify whether to include data point in NLL </a:t>
            </a:r>
          </a:p>
          <a:p>
            <a:r>
              <a:rPr lang="en-US" dirty="0"/>
              <a:t>Used cross validation to test the impact of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on prediction of out of sample data.</a:t>
            </a:r>
          </a:p>
          <a:p>
            <a:r>
              <a:rPr lang="en-US" dirty="0"/>
              <a:t>Thus without recompiling the model we can: change likelihood, do CV, turn off model parameters (via map)</a:t>
            </a:r>
          </a:p>
          <a:p>
            <a:r>
              <a:rPr lang="en-US" dirty="0"/>
              <a:t>These tools allow great flexibility in building complex models</a:t>
            </a:r>
          </a:p>
        </p:txBody>
      </p:sp>
    </p:spTree>
    <p:extLst>
      <p:ext uri="{BB962C8B-B14F-4D97-AF65-F5344CB8AC3E}">
        <p14:creationId xmlns:p14="http://schemas.microsoft.com/office/powerpoint/2010/main" val="202602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2C28-01B5-49A3-949A-5B600503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B157-8501-411C-967C-70FF54FF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estimate trends in relative abundance from fisheries catch data</a:t>
            </a:r>
          </a:p>
          <a:p>
            <a:r>
              <a:rPr lang="en-US" dirty="0"/>
              <a:t>Here we will use some data from a pollock survey in Alaska (one year only for simplicity)</a:t>
            </a:r>
          </a:p>
          <a:p>
            <a:r>
              <a:rPr lang="en-US" dirty="0"/>
              <a:t>Basically a regression</a:t>
            </a:r>
          </a:p>
          <a:p>
            <a:r>
              <a:rPr lang="en-US" dirty="0"/>
              <a:t>In this case, we have some 0 catches</a:t>
            </a:r>
          </a:p>
          <a:p>
            <a:r>
              <a:rPr lang="en-US" dirty="0"/>
              <a:t>This prevents taking the log (log(0)=-</a:t>
            </a:r>
            <a:r>
              <a:rPr lang="en-US" dirty="0" err="1"/>
              <a:t>Inf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2C28-01B5-49A3-949A-5B600503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E798C-CC42-4DDC-ADAB-5EFCBD50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9470"/>
            <a:ext cx="8333267" cy="5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8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0BE-E336-4A13-99CB-939F3113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E4BAD-AA39-425E-BE3C-800D98543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 provide the model outline and R code to start</a:t>
                </a:r>
              </a:p>
              <a:p>
                <a:r>
                  <a:rPr lang="en-US" dirty="0"/>
                  <a:t>First, we need to deal with the zeroes. We use a zero-inflated lognormal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𝐿𝑜𝑔𝑛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have a probability the data is zero, and if not a likelihood given a function</a:t>
                </a:r>
              </a:p>
              <a:p>
                <a:r>
                  <a:rPr lang="en-US" dirty="0"/>
                  <a:t>Think about how to implement this likelihood in C++ code (in log space!)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E4BAD-AA39-425E-BE3C-800D98543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0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68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0BE-E336-4A13-99CB-939F3113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4BAD-AA39-425E-BE3C-800D9854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likelihood calculations to the template based on this formulation and the function on the following slide.</a:t>
            </a:r>
          </a:p>
          <a:p>
            <a:r>
              <a:rPr lang="en-US" dirty="0"/>
              <a:t>Make sure model runs and calculate AIC </a:t>
            </a:r>
          </a:p>
          <a:p>
            <a:r>
              <a:rPr lang="en-US" dirty="0"/>
              <a:t>(Hint: use the </a:t>
            </a:r>
            <a:r>
              <a:rPr lang="en-US" dirty="0" err="1"/>
              <a:t>zero_prob</a:t>
            </a:r>
            <a:r>
              <a:rPr lang="en-US" dirty="0"/>
              <a:t> variable for the zero catches)</a:t>
            </a:r>
          </a:p>
          <a:p>
            <a:r>
              <a:rPr lang="en-US" dirty="0"/>
              <a:t>(Hint: Don’t forget the positive catch contribution when C&gt;0)</a:t>
            </a:r>
          </a:p>
        </p:txBody>
      </p:sp>
    </p:spTree>
    <p:extLst>
      <p:ext uri="{BB962C8B-B14F-4D97-AF65-F5344CB8AC3E}">
        <p14:creationId xmlns:p14="http://schemas.microsoft.com/office/powerpoint/2010/main" val="60109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97EBA-5112-46A6-A9CA-8BD9E419A906}"/>
              </a:ext>
            </a:extLst>
          </p:cNvPr>
          <p:cNvSpPr/>
          <p:nvPr/>
        </p:nvSpPr>
        <p:spPr>
          <a:xfrm>
            <a:off x="563526" y="467833"/>
            <a:ext cx="673040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//log-normal likelihood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dlognorm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 x,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give_log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//return 1/(sqrt(2*M_PI)*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(-.5*pow((x-mean)/sd,2));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log(x),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true) - log(x);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give_log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else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Inverse Gaussian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dinvgauss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 x, Type mean, Type shape,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give_log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0.5*log(shape) - 0.5*log(2*M_PI*pow(x,3)) - (shape * pow(x-mean,2) / (2*pow(mean,2)*x));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give_log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else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92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AD0E-ECF9-4134-A450-EF2DC10C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4E09-092A-4EE8-9DBA-9D2B4E7F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second likelihood function (</a:t>
            </a:r>
            <a:r>
              <a:rPr lang="en-US" dirty="0" err="1"/>
              <a:t>dinvgauss</a:t>
            </a:r>
            <a:r>
              <a:rPr lang="en-US" dirty="0"/>
              <a:t>) as an option.</a:t>
            </a:r>
          </a:p>
          <a:p>
            <a:r>
              <a:rPr lang="en-US" dirty="0"/>
              <a:t>Add an input data variable “likelihood” to toggle the likelihood used</a:t>
            </a:r>
          </a:p>
          <a:p>
            <a:r>
              <a:rPr lang="en-US" dirty="0"/>
              <a:t>Call it like this: 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dinvgauss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)), sigma, true)</a:t>
            </a:r>
          </a:p>
          <a:p>
            <a:r>
              <a:rPr lang="en-US" dirty="0"/>
              <a:t>Rerun and compare AIC for both likelihoods</a:t>
            </a:r>
          </a:p>
          <a:p>
            <a:r>
              <a:rPr lang="en-US" dirty="0"/>
              <a:t>Which is better?</a:t>
            </a:r>
          </a:p>
          <a:p>
            <a:r>
              <a:rPr lang="en-US" dirty="0"/>
              <a:t>Plot residuals vs </a:t>
            </a:r>
            <a:r>
              <a:rPr lang="en-US" dirty="0" err="1"/>
              <a:t>lat</a:t>
            </a:r>
            <a:r>
              <a:rPr lang="en-US" dirty="0"/>
              <a:t>/long [(</a:t>
            </a:r>
            <a:r>
              <a:rPr lang="en-US" dirty="0" err="1"/>
              <a:t>pred</a:t>
            </a:r>
            <a:r>
              <a:rPr lang="en-US" dirty="0"/>
              <a:t>-log(y))/sigma]</a:t>
            </a:r>
          </a:p>
        </p:txBody>
      </p:sp>
    </p:spTree>
    <p:extLst>
      <p:ext uri="{BB962C8B-B14F-4D97-AF65-F5344CB8AC3E}">
        <p14:creationId xmlns:p14="http://schemas.microsoft.com/office/powerpoint/2010/main" val="38703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CC0C-54A1-4602-906B-682BFFB7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B7E75-1C8E-4CA7-AD9A-21D68C85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3" y="495308"/>
            <a:ext cx="7886701" cy="5533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AB7DB-5479-4F6C-AAAD-9243DC63F862}"/>
              </a:ext>
            </a:extLst>
          </p:cNvPr>
          <p:cNvSpPr txBox="1"/>
          <p:nvPr/>
        </p:nvSpPr>
        <p:spPr>
          <a:xfrm>
            <a:off x="382773" y="6159436"/>
            <a:ext cx="919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so good: clear spatial autocorrelation. We’ll fix that tomorrow!</a:t>
            </a:r>
          </a:p>
        </p:txBody>
      </p:sp>
    </p:spTree>
    <p:extLst>
      <p:ext uri="{BB962C8B-B14F-4D97-AF65-F5344CB8AC3E}">
        <p14:creationId xmlns:p14="http://schemas.microsoft.com/office/powerpoint/2010/main" val="64982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34EC-0BB5-4171-A7E7-4B93C2F7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 with cross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0E78F-C28A-4E13-97E6-574E54B8661E}"/>
              </a:ext>
            </a:extLst>
          </p:cNvPr>
          <p:cNvSpPr/>
          <p:nvPr/>
        </p:nvSpPr>
        <p:spPr>
          <a:xfrm>
            <a:off x="552894" y="1116948"/>
            <a:ext cx="81339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One way to assess fit is “K-fold cross validation”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800" dirty="0"/>
              <a:t>Divide data set into </a:t>
            </a:r>
            <a:r>
              <a:rPr lang="en-US" sz="2800" i="1" dirty="0"/>
              <a:t>K</a:t>
            </a:r>
            <a:r>
              <a:rPr lang="en-US" sz="2800" dirty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Calculate predictive probability for 1</a:t>
            </a:r>
            <a:r>
              <a:rPr lang="en-US" sz="2800" baseline="30000" dirty="0"/>
              <a:t>st</a:t>
            </a:r>
            <a:r>
              <a:rPr lang="en-US" sz="2800" dirty="0"/>
              <a:t> partition</a:t>
            </a:r>
          </a:p>
          <a:p>
            <a:pPr lvl="2"/>
            <a:r>
              <a:rPr lang="en-US" sz="2800" dirty="0"/>
              <a:t>For each piece K, fit the model to all data except data in that partition</a:t>
            </a:r>
          </a:p>
          <a:p>
            <a:pPr lvl="2"/>
            <a:r>
              <a:rPr lang="en-US" sz="2800" dirty="0"/>
              <a:t>Calculate and save the predictive probability of data in partition K using this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Chose the model with the highest predictive probability (i.e., lowest mean NLL)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80481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973</TotalTime>
  <Words>740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Lab 4: Catch rate standardization with zeroes</vt:lpstr>
      <vt:lpstr>CPUE analysis</vt:lpstr>
      <vt:lpstr>CPUE data</vt:lpstr>
      <vt:lpstr>Exercise 1</vt:lpstr>
      <vt:lpstr>Exercise 1</vt:lpstr>
      <vt:lpstr>PowerPoint Presentation</vt:lpstr>
      <vt:lpstr>Exercise 2</vt:lpstr>
      <vt:lpstr>PowerPoint Presentation</vt:lpstr>
      <vt:lpstr>Assessing fit with cross validation</vt:lpstr>
      <vt:lpstr>Cross validation in TMB</vt:lpstr>
      <vt:lpstr>Exercise: CV in TMB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50</cp:revision>
  <dcterms:created xsi:type="dcterms:W3CDTF">2017-12-04T19:09:31Z</dcterms:created>
  <dcterms:modified xsi:type="dcterms:W3CDTF">2018-01-18T02:31:01Z</dcterms:modified>
</cp:coreProperties>
</file>