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3"/>
  </p:notesMasterIdLst>
  <p:sldIdLst>
    <p:sldId id="256" r:id="rId3"/>
    <p:sldId id="260" r:id="rId4"/>
    <p:sldId id="259" r:id="rId5"/>
    <p:sldId id="263" r:id="rId6"/>
    <p:sldId id="258" r:id="rId7"/>
    <p:sldId id="264" r:id="rId8"/>
    <p:sldId id="271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0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49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739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051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31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9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91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1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1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0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5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2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58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7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0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3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8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kr/adcomp/wiki" TargetMode="External"/><Relationship Id="rId2" Type="http://schemas.openxmlformats.org/officeDocument/2006/relationships/hyperlink" Target="https://groups.google.com/forum/#!forum/tmb-us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mes-Thorson/2016_Spatio-temporal_model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kr/tmbstan" TargetMode="External"/><Relationship Id="rId2" Type="http://schemas.openxmlformats.org/officeDocument/2006/relationships/hyperlink" Target="http://mc-sta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inference in TMB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0D45-4EA7-4604-9EE0-72D8DC17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760D8-33D4-4584-B810-0F8BD4B380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9" y="520995"/>
            <a:ext cx="8061303" cy="5835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60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5E2F-63D3-4E55-B83E-24E98950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tmbstan</a:t>
            </a:r>
            <a:r>
              <a:rPr lang="en-US" dirty="0"/>
              <a:t> to test the 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03BF-6B00-4211-9B92-7134CE6CC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clear differences in some fixed effects</a:t>
            </a:r>
          </a:p>
          <a:p>
            <a:r>
              <a:rPr lang="en-US" dirty="0"/>
              <a:t>Suggests the LA assumptions are not met, and we likely </a:t>
            </a:r>
            <a:r>
              <a:rPr lang="en-US" b="1" dirty="0"/>
              <a:t>have biased inference</a:t>
            </a:r>
            <a:r>
              <a:rPr lang="en-US" dirty="0"/>
              <a:t> </a:t>
            </a:r>
          </a:p>
          <a:p>
            <a:r>
              <a:rPr lang="en-US" dirty="0"/>
              <a:t>Whether this is meaningful to the analysis depends on the goals</a:t>
            </a:r>
          </a:p>
          <a:p>
            <a:r>
              <a:rPr lang="en-US" dirty="0"/>
              <a:t>BUT, this provides a unique opportunity to check our model assumptions (good 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1992C-BB7C-4878-8700-A3021835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535D-A239-46FD-821D-538FA070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18D4-331C-40E2-B453-A016E117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1272"/>
            <a:ext cx="8229600" cy="492965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you need to know:</a:t>
            </a:r>
          </a:p>
          <a:p>
            <a:r>
              <a:rPr lang="en-US" sz="2800" dirty="0"/>
              <a:t>TMB has powerful Bayesian capabilities via Stan and its tool set (e.g., </a:t>
            </a:r>
            <a:r>
              <a:rPr lang="en-US" sz="2800" dirty="0" err="1"/>
              <a:t>ShinyStan</a:t>
            </a:r>
            <a:r>
              <a:rPr lang="en-US" sz="2800" dirty="0"/>
              <a:t>)</a:t>
            </a:r>
          </a:p>
          <a:p>
            <a:r>
              <a:rPr lang="en-US" sz="2800" dirty="0"/>
              <a:t>We have to adapt our template to include priors</a:t>
            </a:r>
          </a:p>
          <a:p>
            <a:r>
              <a:rPr lang="en-US" sz="2800" dirty="0"/>
              <a:t>We can toggle the LA on/off, and use this to test accuracies of the LA</a:t>
            </a:r>
          </a:p>
          <a:p>
            <a:r>
              <a:rPr lang="en-US" sz="2800" dirty="0"/>
              <a:t>Pure Bayesian analyses are also possible</a:t>
            </a:r>
          </a:p>
          <a:p>
            <a:r>
              <a:rPr lang="en-US" sz="2800" dirty="0"/>
              <a:t>Tend to take </a:t>
            </a:r>
            <a:r>
              <a:rPr lang="en-US" sz="2800" b="1" dirty="0"/>
              <a:t>much</a:t>
            </a:r>
            <a:r>
              <a:rPr lang="en-US" sz="2800" dirty="0"/>
              <a:t> longer to run than MLE</a:t>
            </a:r>
          </a:p>
          <a:p>
            <a:r>
              <a:rPr lang="en-US" sz="2800" dirty="0"/>
              <a:t>Learn more in </a:t>
            </a:r>
            <a:r>
              <a:rPr lang="en-US" sz="2000" dirty="0" err="1"/>
              <a:t>Monnahan</a:t>
            </a:r>
            <a:r>
              <a:rPr lang="en-US" sz="2000" dirty="0"/>
              <a:t> and Kristensen (in review)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5B41D-7548-48EA-9989-4338B4D3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0C4A-7E74-439D-947E-88E183C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review: hierarchical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61DC-E847-41E1-9352-38227855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2660"/>
            <a:ext cx="8229600" cy="5028266"/>
          </a:xfrm>
        </p:spPr>
        <p:txBody>
          <a:bodyPr/>
          <a:lstStyle/>
          <a:p>
            <a:r>
              <a:rPr lang="en-US" dirty="0"/>
              <a:t>Hierarchical models occur naturally for many ecological processes</a:t>
            </a:r>
          </a:p>
          <a:p>
            <a:r>
              <a:rPr lang="en-US" dirty="0"/>
              <a:t>It is also a natural way to analyze the data</a:t>
            </a:r>
          </a:p>
          <a:p>
            <a:r>
              <a:rPr lang="en-US" dirty="0"/>
              <a:t>Includes many important model types, from GLMM, spatiotemporal, to fisheries stock assessments</a:t>
            </a:r>
          </a:p>
          <a:p>
            <a:r>
              <a:rPr lang="en-US" dirty="0"/>
              <a:t>Can be conceptually difficult: keep learning!</a:t>
            </a:r>
          </a:p>
          <a:p>
            <a:r>
              <a:rPr lang="en-US" dirty="0"/>
              <a:t>HM are difficult to fit (estimate), because complex integration is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A80CE-9157-4BDF-BFD6-DCB17D87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0C4A-7E74-439D-947E-88E183C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review: TMB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61DC-E847-41E1-9352-38227855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3342"/>
            <a:ext cx="8229600" cy="4947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TMB is an environment for fitting statistical models</a:t>
            </a:r>
          </a:p>
          <a:p>
            <a:r>
              <a:rPr lang="en-US" dirty="0"/>
              <a:t>We build a template C++ file, pass it data and parameters and it returns: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The –log-likelihood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Gradient vector, using automatic differentiation</a:t>
            </a:r>
          </a:p>
          <a:p>
            <a:r>
              <a:rPr lang="en-US" dirty="0"/>
              <a:t>We can integrate random effects easily, and maximize the marginal likelihood</a:t>
            </a:r>
          </a:p>
          <a:p>
            <a:r>
              <a:rPr lang="en-US" dirty="0"/>
              <a:t>It is more flexible, and more powerful than other software programs (R packages)</a:t>
            </a:r>
          </a:p>
          <a:p>
            <a:r>
              <a:rPr lang="en-US" dirty="0"/>
              <a:t>Has state-of-the-art MLE and Bayesian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A80CE-9157-4BDF-BFD6-DCB17D87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9996-E68B-41C2-B705-2051F649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review: TMB downsides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15C5-01B5-4B1A-B379-8B79FF4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4388"/>
            <a:ext cx="8229600" cy="4530725"/>
          </a:xfrm>
        </p:spPr>
        <p:txBody>
          <a:bodyPr/>
          <a:lstStyle/>
          <a:p>
            <a:r>
              <a:rPr lang="en-US" sz="2800" dirty="0"/>
              <a:t>Harder to use: </a:t>
            </a:r>
          </a:p>
          <a:p>
            <a:pPr lvl="1"/>
            <a:r>
              <a:rPr lang="en-US" sz="2400" dirty="0"/>
              <a:t>We must write C++ code instead of a formula in R </a:t>
            </a:r>
          </a:p>
          <a:p>
            <a:pPr lvl="1"/>
            <a:r>
              <a:rPr lang="en-US" sz="2400" dirty="0"/>
              <a:t>Need to recreate R code, e.g., calculating Pearson residuals or AIC (done automatically in packages)</a:t>
            </a:r>
          </a:p>
          <a:p>
            <a:pPr lvl="1"/>
            <a:r>
              <a:rPr lang="en-US" sz="2400" dirty="0"/>
              <a:t>Must compile for model changes</a:t>
            </a:r>
          </a:p>
          <a:p>
            <a:r>
              <a:rPr lang="en-US" sz="2800" dirty="0"/>
              <a:t>Other packages, like lme4 are likely preferable for simpler regressions</a:t>
            </a:r>
          </a:p>
          <a:p>
            <a:r>
              <a:rPr lang="en-US" sz="2800" dirty="0"/>
              <a:t>If you have a GLMM, start there and built up to TMB when necessary</a:t>
            </a:r>
          </a:p>
          <a:p>
            <a:r>
              <a:rPr lang="en-US" sz="2800" dirty="0"/>
              <a:t>Try to match </a:t>
            </a:r>
            <a:r>
              <a:rPr lang="en-US" sz="2800" dirty="0" err="1"/>
              <a:t>glmer</a:t>
            </a:r>
            <a:r>
              <a:rPr lang="en-US" sz="2800" dirty="0"/>
              <a:t> or </a:t>
            </a:r>
            <a:r>
              <a:rPr lang="en-US" sz="2800" dirty="0" err="1"/>
              <a:t>glmmTMB</a:t>
            </a:r>
            <a:r>
              <a:rPr lang="en-US" sz="2800" dirty="0"/>
              <a:t> to TMB models where possible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C340-6F1F-4D56-9006-9E65AE09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1227-8091-4BBB-8E0E-9144C2D1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review: TMB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3012-54FE-4B09-B55B-D0C47F59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5060"/>
            <a:ext cx="8229600" cy="4875866"/>
          </a:xfrm>
        </p:spPr>
        <p:txBody>
          <a:bodyPr/>
          <a:lstStyle/>
          <a:p>
            <a:r>
              <a:rPr lang="en-US" sz="2800" dirty="0"/>
              <a:t>In my opinion, the most powerful and flexible statistical tool available</a:t>
            </a:r>
          </a:p>
          <a:p>
            <a:r>
              <a:rPr lang="en-US" sz="2800" dirty="0"/>
              <a:t>Nothing else does maximum marginal likelihood and Bayesian inference at such a high level</a:t>
            </a:r>
          </a:p>
          <a:p>
            <a:r>
              <a:rPr lang="en-US" sz="2800" dirty="0"/>
              <a:t>If you can write the likelihood, TMB can probably fit it</a:t>
            </a:r>
          </a:p>
          <a:p>
            <a:r>
              <a:rPr lang="en-US" sz="2800" dirty="0"/>
              <a:t>Use the same package for all models (e.g., not switching from INLA to lme4 to Stan)</a:t>
            </a:r>
          </a:p>
          <a:p>
            <a:r>
              <a:rPr lang="en-US" sz="2800" dirty="0"/>
              <a:t>Particularly useful for spatiotemporal models, and fisheries stock assessments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B1602-4995-469E-8023-84CA7535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B35F-C492-41B0-98B5-88AFA6CB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review: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800A-55C0-4F61-A2B3-86337FE5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15" y="1081089"/>
            <a:ext cx="8036885" cy="4486274"/>
          </a:xfrm>
        </p:spPr>
        <p:txBody>
          <a:bodyPr/>
          <a:lstStyle/>
          <a:p>
            <a:r>
              <a:rPr lang="en-US" sz="2600" dirty="0"/>
              <a:t>I hope you are comfortable up through GLMMS:</a:t>
            </a:r>
          </a:p>
          <a:p>
            <a:pPr lvl="1"/>
            <a:r>
              <a:rPr lang="en-US" dirty="0"/>
              <a:t>What TMB is/does &amp; general workflow</a:t>
            </a:r>
          </a:p>
          <a:p>
            <a:pPr lvl="1"/>
            <a:r>
              <a:rPr lang="en-US" dirty="0"/>
              <a:t>How to fit hierarchical models</a:t>
            </a:r>
          </a:p>
          <a:p>
            <a:pPr lvl="1"/>
            <a:r>
              <a:rPr lang="en-US" dirty="0"/>
              <a:t>How to work with output (MLEs &amp; REPORTs)</a:t>
            </a:r>
          </a:p>
          <a:p>
            <a:r>
              <a:rPr lang="en-US" sz="2600" dirty="0"/>
              <a:t>I don’t expect you understand more complex models (spatial models, stock assessments, etc.) </a:t>
            </a:r>
          </a:p>
          <a:p>
            <a:r>
              <a:rPr lang="en-US" sz="2600" dirty="0"/>
              <a:t>BUT, you should be aware of them and that this is where TMB outperforms other options</a:t>
            </a:r>
          </a:p>
          <a:p>
            <a:r>
              <a:rPr lang="en-US" sz="2600" b="1" dirty="0"/>
              <a:t>It may take a year (or more) to build a TMB model!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ED33F-BF47-44FA-9E80-F5032623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B35F-C492-41B0-98B5-88AFA6CB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review: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800A-55C0-4F61-A2B3-86337FE5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9906"/>
            <a:ext cx="8229600" cy="5091019"/>
          </a:xfrm>
        </p:spPr>
        <p:txBody>
          <a:bodyPr/>
          <a:lstStyle/>
          <a:p>
            <a:r>
              <a:rPr lang="en-US" dirty="0"/>
              <a:t>If you want to use TMB for an analysis:</a:t>
            </a:r>
          </a:p>
          <a:p>
            <a:pPr lvl="1"/>
            <a:r>
              <a:rPr lang="en-US" dirty="0"/>
              <a:t>Start with a simple model fitted to your data</a:t>
            </a:r>
          </a:p>
          <a:p>
            <a:pPr lvl="1"/>
            <a:r>
              <a:rPr lang="en-US" dirty="0"/>
              <a:t>Slowly add components + recompile often</a:t>
            </a:r>
          </a:p>
          <a:p>
            <a:pPr lvl="1"/>
            <a:r>
              <a:rPr lang="en-US" u="sng" dirty="0"/>
              <a:t>Use simulated data to verify it’s working right</a:t>
            </a:r>
          </a:p>
          <a:p>
            <a:r>
              <a:rPr lang="en-US" dirty="0"/>
              <a:t>Look to existing models for C++ ideas and tricks (e.g., SAM, LIME, VAST)</a:t>
            </a:r>
          </a:p>
          <a:p>
            <a:r>
              <a:rPr lang="en-US" dirty="0"/>
              <a:t>TMB users group: (</a:t>
            </a:r>
            <a:r>
              <a:rPr lang="en-US" dirty="0">
                <a:hlinkClick r:id="rId2"/>
              </a:rPr>
              <a:t>google group</a:t>
            </a:r>
            <a:r>
              <a:rPr lang="en-US" dirty="0"/>
              <a:t>)</a:t>
            </a:r>
          </a:p>
          <a:p>
            <a:r>
              <a:rPr lang="en-US" dirty="0"/>
              <a:t>Evolving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wiki</a:t>
            </a:r>
            <a:endParaRPr lang="en-US" dirty="0"/>
          </a:p>
          <a:p>
            <a:r>
              <a:rPr lang="en-US" dirty="0"/>
              <a:t>Jim Thorson’s </a:t>
            </a:r>
            <a:r>
              <a:rPr lang="en-US" dirty="0">
                <a:hlinkClick r:id="rId4"/>
              </a:rPr>
              <a:t>Spatiotemporal course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ED33F-BF47-44FA-9E80-F5032623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E1B-1E9D-43E0-8CAA-E96BE1D4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participating!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B93B-9A40-4AB1-9B0F-82190C1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Jim Thorson for sharing TMB and spatiotemporal materials (used here)</a:t>
            </a:r>
          </a:p>
          <a:p>
            <a:r>
              <a:rPr lang="en-US" dirty="0"/>
              <a:t>US Department of State for postdoc funding</a:t>
            </a:r>
          </a:p>
          <a:p>
            <a:r>
              <a:rPr lang="en-US" dirty="0"/>
              <a:t>Billy and </a:t>
            </a:r>
            <a:r>
              <a:rPr lang="en-US" dirty="0" err="1"/>
              <a:t>UdeC</a:t>
            </a:r>
            <a:r>
              <a:rPr lang="en-US" dirty="0"/>
              <a:t> staff for putting on the workshop</a:t>
            </a:r>
          </a:p>
          <a:p>
            <a:r>
              <a:rPr lang="en-US" dirty="0"/>
              <a:t>Kasper for developing TMB!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297C8-A1D5-4498-9382-8897319D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5743-E8D8-44D9-B7D3-53D13B30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models (GAMS)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72D1-F611-4122-B4A1-CF189AF9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TMB includes functionality to fit splines</a:t>
            </a:r>
          </a:p>
          <a:p>
            <a:r>
              <a:rPr lang="en-US" dirty="0"/>
              <a:t>This is an “additive” model, which can be generalized to GAM.</a:t>
            </a:r>
          </a:p>
          <a:p>
            <a:r>
              <a:rPr lang="en-US" dirty="0"/>
              <a:t>Can also use random walk on parameters (as a hierarchical structure) to accomplish similar thing</a:t>
            </a:r>
          </a:p>
          <a:p>
            <a:r>
              <a:rPr lang="en-US" dirty="0"/>
              <a:t>See example: www.nielsensweb.org/bergen/spline.pdf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40162-77A7-4FA7-A3BD-F6A9F239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2C92-7EEB-4121-98E9-DA20F3D2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F8E2-9AE0-495D-9D6A-36FC9EE7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660"/>
            <a:ext cx="7886700" cy="47203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Carpenter, B., Gelman, A., Hoffman, M. D., Lee, D., Goodrich, B., Betancourt, M., . . . Riddell, A. (2017). Stan: A Probabilistic Programming Language. </a:t>
            </a:r>
            <a:r>
              <a:rPr lang="en-US" i="1" dirty="0"/>
              <a:t>Journal of Statistical Software, 76(1), 1-29. </a:t>
            </a:r>
            <a:r>
              <a:rPr lang="en-US" i="1" dirty="0" err="1"/>
              <a:t>doi</a:t>
            </a:r>
            <a:r>
              <a:rPr lang="en-US" i="1" dirty="0"/>
              <a:t>: 10.18637/jss.v076.i01</a:t>
            </a:r>
          </a:p>
          <a:p>
            <a:r>
              <a:rPr lang="en-US" dirty="0"/>
              <a:t>Stan Development Team. (2017). </a:t>
            </a:r>
            <a:r>
              <a:rPr lang="en-US" dirty="0" err="1"/>
              <a:t>shinystan</a:t>
            </a:r>
            <a:r>
              <a:rPr lang="en-US" dirty="0"/>
              <a:t>: Interactive visual and numerical diagnostics and posterior analysis for Bayesian models. (Version R package version 2.3.0). Retrieved from </a:t>
            </a:r>
            <a:r>
              <a:rPr lang="en-US" dirty="0">
                <a:hlinkClick r:id="rId2"/>
              </a:rPr>
              <a:t>http://mc-stan.org/</a:t>
            </a:r>
            <a:endParaRPr lang="en-US" dirty="0"/>
          </a:p>
          <a:p>
            <a:r>
              <a:rPr lang="en-US" dirty="0" err="1"/>
              <a:t>Monnahan</a:t>
            </a:r>
            <a:r>
              <a:rPr lang="en-US" dirty="0"/>
              <a:t>, C. C., Thorson, J. T., &amp; Branch, T. A. (2017). Faster estimation of Bayesian models in ecology using Hamiltonian Monte Carlo. </a:t>
            </a:r>
            <a:r>
              <a:rPr lang="en-US" i="1" dirty="0"/>
              <a:t>Methods in Ecology and Evolution, 8(3), 339-348. </a:t>
            </a:r>
            <a:r>
              <a:rPr lang="en-US" i="1" dirty="0" err="1"/>
              <a:t>doi</a:t>
            </a:r>
            <a:r>
              <a:rPr lang="en-US" i="1" dirty="0"/>
              <a:t>: 10.1111/2041-210X.12681</a:t>
            </a:r>
          </a:p>
          <a:p>
            <a:r>
              <a:rPr lang="en-US" dirty="0" err="1"/>
              <a:t>Monnahan</a:t>
            </a:r>
            <a:r>
              <a:rPr lang="en-US" dirty="0"/>
              <a:t>, C.C and Kristensen K., No-U-turn sampling for fast Bayesian inference in ADMB and TMB: Introducing the </a:t>
            </a:r>
            <a:r>
              <a:rPr lang="en-US" dirty="0" err="1"/>
              <a:t>adnuts</a:t>
            </a:r>
            <a:r>
              <a:rPr lang="en-US" dirty="0"/>
              <a:t> and </a:t>
            </a:r>
            <a:r>
              <a:rPr lang="en-US" dirty="0" err="1"/>
              <a:t>tmbstan</a:t>
            </a:r>
            <a:r>
              <a:rPr lang="en-US" dirty="0"/>
              <a:t> R packages (in review).</a:t>
            </a:r>
          </a:p>
          <a:p>
            <a:r>
              <a:rPr lang="en-US" dirty="0" err="1"/>
              <a:t>tmbstan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https://github.com/kaskr/tmbstan</a:t>
            </a:r>
            <a:r>
              <a:rPr lang="en-US" dirty="0"/>
              <a:t> (available on CRAN too)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41FA6-F1CC-463E-95D1-370E1F48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F49F-B08E-4034-9B7E-6711C71B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0E1D-D989-4B2C-AD88-A849E80F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7470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Bayesian inference is an alternative paradigm for statistical inference,</a:t>
            </a:r>
          </a:p>
          <a:p>
            <a:r>
              <a:rPr lang="en-US" dirty="0"/>
              <a:t>Outputs (e.g., uncertainty) are quantified with probability distributions</a:t>
            </a:r>
          </a:p>
          <a:p>
            <a:r>
              <a:rPr lang="en-US" dirty="0"/>
              <a:t>Typically uses Markov chain Monte Carlo (MCMC)</a:t>
            </a:r>
          </a:p>
          <a:p>
            <a:r>
              <a:rPr lang="en-US" dirty="0"/>
              <a:t>BUGS/JAGS are the most common, and particularly popular for hierarchical models.</a:t>
            </a:r>
          </a:p>
          <a:p>
            <a:r>
              <a:rPr lang="en-US" dirty="0"/>
              <a:t>All parameters are </a:t>
            </a:r>
            <a:r>
              <a:rPr lang="en-US" b="1" dirty="0"/>
              <a:t>integrated</a:t>
            </a:r>
            <a:r>
              <a:rPr lang="en-US" dirty="0"/>
              <a:t>, not just random effects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EBE1-30E2-4743-B2B2-AFF2D9C4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F49F-B08E-4034-9B7E-6711C71B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0E1D-D989-4B2C-AD88-A849E80F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8142"/>
            <a:ext cx="8229600" cy="46427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Maximum likelihood uses only the MLE for inference (i.e., a single point)</a:t>
            </a:r>
          </a:p>
          <a:p>
            <a:r>
              <a:rPr lang="en-US" dirty="0"/>
              <a:t>Bayesian inference comes from a “posterior” probability distribution</a:t>
            </a:r>
          </a:p>
          <a:p>
            <a:r>
              <a:rPr lang="en-US" dirty="0"/>
              <a:t>Outputs are quantified with probability statements</a:t>
            </a:r>
          </a:p>
          <a:p>
            <a:r>
              <a:rPr lang="en-US" dirty="0"/>
              <a:t>We generate samples from the posterior, and use those to approximate probabilities</a:t>
            </a:r>
          </a:p>
          <a:p>
            <a:r>
              <a:rPr lang="en-US" b="1" dirty="0"/>
              <a:t>Bayesian inference is a whole separate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EBE1-30E2-4743-B2B2-AFF2D9C4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F49F-B08E-4034-9B7E-6711C71B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0E1D-D989-4B2C-AD88-A849E80F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>
            <a:normAutofit/>
          </a:bodyPr>
          <a:lstStyle/>
          <a:p>
            <a:r>
              <a:rPr lang="en-US" dirty="0"/>
              <a:t>Today, Stan is state of the art software for Bayesian inference </a:t>
            </a:r>
            <a:r>
              <a:rPr lang="en-US" sz="2000" dirty="0"/>
              <a:t>(Stan Development Team 2018; Carpenter et al. 2017, </a:t>
            </a:r>
            <a:r>
              <a:rPr lang="en-US" sz="2000" dirty="0" err="1"/>
              <a:t>Monnahan</a:t>
            </a:r>
            <a:r>
              <a:rPr lang="en-US" sz="2000" dirty="0"/>
              <a:t> et al. 2017)</a:t>
            </a:r>
            <a:endParaRPr lang="en-US" dirty="0"/>
          </a:p>
          <a:p>
            <a:r>
              <a:rPr lang="en-US" dirty="0"/>
              <a:t>It utilizes Hamiltonian Monte Carlo, a type of MCMC which requires accurate and fast gradients </a:t>
            </a:r>
            <a:r>
              <a:rPr lang="en-US" sz="2400" dirty="0"/>
              <a:t>(Neal 2011; Hoffman and Gelman 2014)</a:t>
            </a:r>
            <a:endParaRPr lang="en-US" dirty="0"/>
          </a:p>
          <a:p>
            <a:r>
              <a:rPr lang="en-US" dirty="0"/>
              <a:t>TMB does this!</a:t>
            </a:r>
          </a:p>
          <a:p>
            <a:r>
              <a:rPr lang="en-US" dirty="0"/>
              <a:t>R package ‘</a:t>
            </a:r>
            <a:r>
              <a:rPr lang="en-US" dirty="0" err="1"/>
              <a:t>tmbstan</a:t>
            </a:r>
            <a:r>
              <a:rPr lang="en-US" dirty="0"/>
              <a:t>’ provides interface into the Stan software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EBE1-30E2-4743-B2B2-AFF2D9C4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A9B0-545B-4B45-8A8D-159EB64C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for swallows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4C81-0F4F-42B3-A32A-355ED586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demonstrate </a:t>
            </a:r>
            <a:r>
              <a:rPr lang="en-US" dirty="0" err="1"/>
              <a:t>tmbstan</a:t>
            </a:r>
            <a:r>
              <a:rPr lang="en-US" dirty="0"/>
              <a:t> on the swallows model from lecture 4 (hierarchical mark-recapture model)</a:t>
            </a:r>
          </a:p>
          <a:p>
            <a:r>
              <a:rPr lang="en-US" dirty="0"/>
              <a:t>To convert a maximum likelihood model to a Bayesian model:</a:t>
            </a:r>
          </a:p>
          <a:p>
            <a:pPr lvl="1"/>
            <a:r>
              <a:rPr lang="en-US" dirty="0"/>
              <a:t>Specify parameter priors</a:t>
            </a:r>
          </a:p>
          <a:p>
            <a:pPr lvl="1"/>
            <a:r>
              <a:rPr lang="en-US" dirty="0"/>
              <a:t>(Add Jacobian adjustments if needed)</a:t>
            </a:r>
          </a:p>
          <a:p>
            <a:r>
              <a:rPr lang="en-US" dirty="0"/>
              <a:t>Then, we simply run it like this: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fit &lt;-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tmbstan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dirty="0"/>
              <a:t>This uses Stan defaults, but we can change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70727-9E6E-42AF-9688-4C3EE81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15E3E-3DB9-4703-9889-F763336DAE4A}"/>
              </a:ext>
            </a:extLst>
          </p:cNvPr>
          <p:cNvSpPr txBox="1"/>
          <p:nvPr/>
        </p:nvSpPr>
        <p:spPr>
          <a:xfrm>
            <a:off x="244549" y="6356351"/>
            <a:ext cx="407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Monnahan</a:t>
            </a:r>
            <a:r>
              <a:rPr lang="en-US" dirty="0"/>
              <a:t> and Kristensen (In review)</a:t>
            </a:r>
          </a:p>
        </p:txBody>
      </p:sp>
    </p:spTree>
    <p:extLst>
      <p:ext uri="{BB962C8B-B14F-4D97-AF65-F5344CB8AC3E}">
        <p14:creationId xmlns:p14="http://schemas.microsoft.com/office/powerpoint/2010/main" val="287661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A763-996C-4F7C-A0CB-40940B54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28B3-ED22-486B-B8B7-F2C3AF78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We can use any of Stan’s tools to assess convergence, make inference, etc.</a:t>
            </a:r>
          </a:p>
          <a:p>
            <a:r>
              <a:rPr lang="en-US" dirty="0"/>
              <a:t>Especially the interactive tool </a:t>
            </a:r>
            <a:r>
              <a:rPr lang="en-US" dirty="0" err="1"/>
              <a:t>ShinyStan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BF55D-6B90-4E69-913D-C45AE31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EB33-FED2-4640-BC65-CFC76727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7" y="3231026"/>
            <a:ext cx="7886700" cy="33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2D39-28CC-45B1-B399-BAFFE3F8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tmbstan</a:t>
            </a:r>
            <a:r>
              <a:rPr lang="en-US" dirty="0"/>
              <a:t> to test the 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12C3-8B40-4947-8F96-8CC93963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 Laplace Approximation is an </a:t>
            </a:r>
            <a:r>
              <a:rPr lang="en-US" u="sng" dirty="0"/>
              <a:t>approximation</a:t>
            </a:r>
          </a:p>
          <a:p>
            <a:r>
              <a:rPr lang="en-US" dirty="0" err="1"/>
              <a:t>tmbstan</a:t>
            </a:r>
            <a:r>
              <a:rPr lang="en-US" dirty="0"/>
              <a:t> provides a method to test the validity of this approximation</a:t>
            </a:r>
          </a:p>
          <a:p>
            <a:r>
              <a:rPr lang="en-US" dirty="0"/>
              <a:t>How? We run MCMC with Stan with the LA turned on, and with it turned off</a:t>
            </a:r>
          </a:p>
          <a:p>
            <a:r>
              <a:rPr lang="en-US" dirty="0"/>
              <a:t>That is, with parameters declared random or not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fit1 &lt;-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tmbstan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laplace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fit2 &lt;-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tmbstan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laplace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E8324-96EA-406E-A7ED-8B71C0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2D39-28CC-45B1-B399-BAFFE3F8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tmbstan</a:t>
            </a:r>
            <a:r>
              <a:rPr lang="en-US" dirty="0"/>
              <a:t> to test the 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12C3-8B40-4947-8F96-8CC93963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fit2, the LA is done at each step of the MCMC – Stan does not know this!</a:t>
            </a:r>
          </a:p>
          <a:p>
            <a:r>
              <a:rPr lang="en-US" dirty="0"/>
              <a:t>We are integrating the random effects in two ways: with MCMC (fit1) or with the LA (fit2)</a:t>
            </a:r>
          </a:p>
          <a:p>
            <a:r>
              <a:rPr lang="en-US" dirty="0"/>
              <a:t>(fit2 takes longer to run)</a:t>
            </a:r>
          </a:p>
          <a:p>
            <a:r>
              <a:rPr lang="en-US" dirty="0"/>
              <a:t>But we can compare distributions of the </a:t>
            </a:r>
            <a:r>
              <a:rPr lang="en-US" b="1" dirty="0"/>
              <a:t>fixed effects</a:t>
            </a:r>
            <a:r>
              <a:rPr lang="en-US" dirty="0"/>
              <a:t> and see if there are differences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E8324-96EA-406E-A7ED-8B71C05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84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872</TotalTime>
  <Words>1348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Bayesian inference in TMB</vt:lpstr>
      <vt:lpstr>Additive models (GAMS) with TMB</vt:lpstr>
      <vt:lpstr>Bayesian inference</vt:lpstr>
      <vt:lpstr>Bayesian inference</vt:lpstr>
      <vt:lpstr>Bayesian inference with TMB</vt:lpstr>
      <vt:lpstr>Bayesian inference for swallows</vt:lpstr>
      <vt:lpstr>Stan output</vt:lpstr>
      <vt:lpstr>Using tmbstan to test the LA</vt:lpstr>
      <vt:lpstr>Using tmbstan to test the LA</vt:lpstr>
      <vt:lpstr>PowerPoint Presentation</vt:lpstr>
      <vt:lpstr>Using tmbstan to test the LA</vt:lpstr>
      <vt:lpstr>Bayesian inference with TMB</vt:lpstr>
      <vt:lpstr>Class review: hierarchical models</vt:lpstr>
      <vt:lpstr>Class review: TMB workflow</vt:lpstr>
      <vt:lpstr>Class review: TMB downsides</vt:lpstr>
      <vt:lpstr>Class review: TMB advantages</vt:lpstr>
      <vt:lpstr>Class review: results</vt:lpstr>
      <vt:lpstr>Class review: next steps</vt:lpstr>
      <vt:lpstr>Thanks for participating!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133</cp:revision>
  <dcterms:created xsi:type="dcterms:W3CDTF">2017-12-04T14:53:12Z</dcterms:created>
  <dcterms:modified xsi:type="dcterms:W3CDTF">2018-01-19T12:19:29Z</dcterms:modified>
</cp:coreProperties>
</file>