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18534bdd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518534bdde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solidFill>
                  <a:schemeClr val="dk1"/>
                </a:solidFill>
              </a:rPr>
              <a:t>Leo: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Hejsan allihopa! Jag och Simon tänkte köra en presentation av vårt exjobb som handlar om komprimeringsalgoritmer för geometrier med stöd för operationer som vi har gjort på AFRY &amp; Apple.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18534bdde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18534bdde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Slutligen är detta vårt format utan stöd för operationer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18534bdd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18534bdd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Simon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18534bdde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518534bdde_0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t>Så vårt försök på ett komprimeringsformat med stöd för operationer kallar vi Floating Point Delta Extended Compression. Iden för formatet är att vi delar upp koordinatföljden som definierar en geometri i block, som vi kallar för chunks. Den första koordinaten i en chunk representeras i fullt format medan resterande i en chunk representeras som deltas. Här på bilden kan vi se hur dessa chunks delar upp en geometri i lokala delar, som vi utnyttjar när vi har skapat våra operationsalgoritmer.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För varje geometri är bitstorleken för deltarna fixt och om en koordinat inte får plats i den definierade bitlängden, så representeras den koordinaten i fullt format och en ny chunk skapas.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Vi har även skapat stöd för entropy encoding i olika varianter, med störst fokus på Huffman encoding. Vi ska inte gå in i detalj på hur exakt det funkar, men konceptet är att på ett statistiskt på ett bra sätt sparar mapningar mellan olika deltan till en ny bitsekvens, där sådana förekommer ofta representeras i färre bitar, medan de som är ovanliga eventuellt sparas med lite fler. Tanken är att Netto så tjänar man på det (FÖRKLARA BILD)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Simon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18534bdd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518534bdde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solidFill>
                  <a:schemeClr val="dk1"/>
                </a:solidFill>
              </a:rPr>
              <a:t>For operations we are currently supporting some simple operations as bounding box, getting the type of a geometry, but the more complex ones are add vertex, predicate intersection and Intersection. All of the more advanced ones take advantage of some random access in the format, which intuitively can be seen as jumping over the chunks until you reach the chunk containing the right index. Then you just decode the deltas until you get the correct coordinate.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Add vertex is similar to random access with the addition that you inserts a number of bits and update some headers whenever you reach the correct insertion point.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For predicate Intersection we locally decompress the chunks in overlap of the two geometries bounding boxes, since that is the only place where intersection can occur as you can see in the image. We can also see in this extreme case, that we only have to decompress a very small fraction of the two geometries.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The idea for intersection is to extract all the intersection points using the same idea as for predicate intersection and then you construct geometries by traversing between different intersections point and merging the edges between.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Simon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18534bdd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18534bdd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
                <a:solidFill>
                  <a:schemeClr val="dk1"/>
                </a:solidFill>
              </a:rPr>
              <a:t>Simon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18534bdd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18534bdd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Så när det gäller intersection har vi skapat en algorithm som endast dekomprimerar troligen relevanta punkter i en geometri. Och kort och gott funkar det genom att endast de chunks som överlappar med någon chunk i den andra geometrin packas upp.</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Freestyle from 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1e5c26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1e5c26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18534bdde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18534bdde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18534bdde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518534bdde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Leo</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Key takeaway</a:t>
            </a:r>
            <a:r>
              <a:rPr lang="sv" sz="1400">
                <a:solidFill>
                  <a:schemeClr val="dk1"/>
                </a:solidFill>
              </a:rPr>
              <a:t>: On average, operations for FPDE is faster than decompressing the geometries entirely.</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18534bdde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518534bdde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Leo</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Key takeaway</a:t>
            </a:r>
            <a:r>
              <a:rPr lang="sv" sz="1400">
                <a:solidFill>
                  <a:schemeClr val="dk1"/>
                </a:solidFill>
              </a:rPr>
              <a:t>: On average, operations for FPDE is faster than decompressing the geometries entirely.</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18534bdd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518534bdd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sv">
                <a:solidFill>
                  <a:schemeClr val="dk1"/>
                </a:solidFill>
              </a:rPr>
              <a:t>Leo: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För att förstå frågeställningen av vårt exjobb behöver man först förstå själva problemet i sig. Syftet med en komprimeringsalgoritm är att minska storleken på data utan att egentligen förlora någon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När man gör detta, så blir datan ofta ett ostrukturerat huller om buller och man förlorar den logiska struktur som gör det möjligt att direkt arbeta med den.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I kontext av geometrier som vårt exjobb handlar om är det möjligheten till vissa operationer på geometrier som försvinner.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Om man skulle vilja utföra operationer på olika komprimerade geometrier, så måste man som det ser ut just nu alltid dekomprimera dem innan det är möjligt, vilket eventuellt är onödig overhead.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Så! Frågeställningarna är: Är det möjligt att utföra effektiva operationer på komprimerade geometri-data utan det just nu nödvändiga de-kompritionssteget, samt om man kan använda domänspecifika attribut för kartdata för att effektivisera komprimering och operationer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Leo</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18534bdd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518534bdde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Simon</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sv" sz="1400">
                <a:solidFill>
                  <a:schemeClr val="dk1"/>
                </a:solidFill>
              </a:rPr>
              <a:t>Key takeaway</a:t>
            </a:r>
            <a:r>
              <a:rPr lang="sv" sz="1400">
                <a:solidFill>
                  <a:schemeClr val="dk1"/>
                </a:solidFill>
              </a:rPr>
              <a:t>: On average, operations for FPDE is faster than decompressing the geometries entirely.</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18534bdde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518534bdde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t>Simon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18534bdde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518534bdde_1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t>Simon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18534bdde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518534bdde_1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18534bdde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518534bdde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18534bdde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518534bdde_1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18534bdd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18534bdd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
                <a:solidFill>
                  <a:schemeClr val="dk1"/>
                </a:solidFill>
              </a:rPr>
              <a:t>Nästa steg för att förstå vårt exjobb är att få en liten kort inblick i hur data är strukturerad i geometrier.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Geometrier definieras som en ordnad koordinat sekvens. I bilden nedan kan vi se lite olika geometri-typer med hur de är definierade till höger, men det viktiga för att förstå vårt arbete är egentligen bara att geometrier består av en ordnad sekvens av koordinater utifrån dess logiska ordning som kan ses i bilderna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Geometrierna vi har arbetat kommer från Open Street map som är en väldigt innehållsrik karta som är open source och väldigt lättillgänglig.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8534bd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18534bdd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t>När det kommer till de operationer vi har valt att fokusera på så finns det två typer av operationer på geometrier: de där man kollar på en enskild geometri och där man kollar på en interaktion mellan två olika.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För det första fallet har vi valt att studera möjligheten att lägga till, ta bort och redigera en enskild koordinatpunkt i en geometri. Sen även att ta ut en geometris bounding box, vilket är en den omslutande rektangulära yta som omsluter geometrin, och till sist att hämta alla koordinatpunkter i en geometri, exklusive dess ordning.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För det andra fallet är det IsIntersection, som innebär en check om  två geometrier  överlappar eller inte och till sist Intersection och är som IsIntersection plus att  man även vill få tillbaka den en ny geometri som representerar själva överlappet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Simon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18534bdd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518534bdde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
                <a:solidFill>
                  <a:schemeClr val="dk1"/>
                </a:solidFill>
              </a:rPr>
              <a:t>Nu ska vi börja gå in lite mer i detalj på hur vårt eget format fungerar och det baserar sig på något som kallas Delta encoding, vilket innebär att man istället för att spara geometrierna som en lång sekvens av koordinater, istället endast sparar koordinat-differensen mellan dem som ofta är ett mycket mindre tal än själva koordinaten i sig. På bitnivå kan dessa mindre tal sparas med färre bitar och vi har uppnått någon form av komprimering.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Simon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18534bdde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518534bdde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sv"/>
              <a:t>Så det finns två metoder för att lyckas med samma princip fast med flyttal. Så det som är högst upp är standarden för hur flyttal representeras i datorer </a:t>
            </a:r>
            <a:r>
              <a:rPr lang="sv">
                <a:solidFill>
                  <a:schemeClr val="dk1"/>
                </a:solidFill>
              </a:rPr>
              <a:t>på bitnivå. Första biten avgör om talet är positivt eller negativt, därefter kommer ett antal bitar som avgör vart  kommatecknet ska placeras i flyttalet och mantissa är den del som kort och gott definierar siffersekvensen.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Det som är värt att ta med från detta är att två intilliggande flyttal har lika samma signbit, samt med största sannolikhet kommer ha kommatecknet på samma plats och samma exponentbitar. Tillägg: Även mantissa cancellas ofta ut. I bilden ovan är ju bara 12 bitar från exponent/sign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Därför om vi subtraherar dessa bitsekvenser som representerar flyttalen med varandra så kommer dessa ta ut varandra och vi har kvar massa redundanta nollor i början av vår differens och vi kan spara flyttalsdifferensen med färre bitar.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sv">
                <a:solidFill>
                  <a:schemeClr val="dk1"/>
                </a:solidFill>
              </a:rPr>
              <a:t>Simon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8534bdde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518534bdde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rPr lang="sv" sz="1200">
                <a:solidFill>
                  <a:schemeClr val="dk1"/>
                </a:solidFill>
              </a:rPr>
              <a:t>The second version for representing floating-point numbers is less general than the previous one and can introduce precision changes if the coordinates have more than 7 decimal places. This variant takes advantage of the fact that coordinates can take floating-point values between -180 to +180. The number of values that can be represented with 7 decimal places is 2 * 180 * 10^7. Since this number is smaller than 2^32 - 1, these combinations fit within a 32-bit integer, allowing us to convert a floating-point number to an integer.</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sv" sz="1200">
                <a:solidFill>
                  <a:schemeClr val="dk1"/>
                </a:solidFill>
              </a:rPr>
              <a:t>The advantage of this approach,</a:t>
            </a:r>
            <a:r>
              <a:rPr lang="sv" sz="1200">
                <a:solidFill>
                  <a:schemeClr val="dk1"/>
                </a:solidFill>
              </a:rPr>
              <a:t> together with some simple modulo math</a:t>
            </a:r>
            <a:r>
              <a:rPr lang="sv" sz="1200">
                <a:solidFill>
                  <a:schemeClr val="dk1"/>
                </a:solidFill>
              </a:rPr>
              <a:t> is that we can easily calculate the delta as we did in the first example using integers</a:t>
            </a:r>
            <a:r>
              <a:rPr lang="sv" sz="1200">
                <a:solidFill>
                  <a:schemeClr val="dk1"/>
                </a:solidFill>
              </a:rPr>
              <a:t>, </a:t>
            </a:r>
            <a:r>
              <a:rPr lang="sv" sz="1200">
                <a:solidFill>
                  <a:schemeClr val="dk1"/>
                </a:solidFill>
              </a:rPr>
              <a:t>and we avoid the more complex previous example. However, as mentioned, this method is not as general as the previous one because it assumes a maximum precision of 7 decimal places for the floating-point numbers. Nevertheless, in some cases, this may be acceptable, especially since the 7th decimal place represents a decimeter level on a map.</a:t>
            </a:r>
            <a:endParaRPr sz="12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sv"/>
              <a:t>Leo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18534bdd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18534bdd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Så vårt komprieringsformat utan stöd för operationer kallas floating point delta och tanken är att man delar upp koordinatsekvensen som definierar geometrier i block som vi kallar för chunks. I varje chunk är första koordinaten sparat i full format och resten är deltakodade. Fördelen med detta är att varje chunk blir en oberoende enhet som vi snart ska visa man kan använda för att skapa snabba operationer. Här till höger kan man se en bild på en geometri som representerar gränsen till ett land, tillsammans med hur dessa chunks delar upp den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8534bdde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18534bdd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leo</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Furthermore, within each geometry compressed, the number of bits that represents the deltas is fixed. Since the number of bits decide how large numbers, and in this case deltas can be represented, some may not fit a specified number of bits. In these case the full coordinate is stored and a new chunk is created.</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The selection of the number of bits is </a:t>
            </a:r>
            <a:r>
              <a:rPr lang="sv"/>
              <a:t>crucial</a:t>
            </a:r>
            <a:r>
              <a:rPr lang="sv"/>
              <a:t> to the compression factor,, where it is a tradeoff of having more deltas than can fit in a longer specified bit length, or fewer, which are represented in a shorter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Utöver det är även antalet bitar för att representera varje delta i en geometri fixt. Eftersom antalet bitar bestämmer hur stora tal som kan representeras, och i detta fallet alla delta, så kommer eventuellt vissa inte få plats i den specificerade bitlängden. Isf sparas en koordinat i fullt format och en ny chunk skapas.</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Som ni kan se i bilden beror komprimeringen mycket på denna faktor, där det är en tradeoff mellan att ha många deltaenkodade coordinater med en längre bit sekvens eller färre med kortare bitsekvenser.</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(CLICK)</a:t>
            </a:r>
            <a:endParaRPr/>
          </a:p>
          <a:p>
            <a:pPr indent="0" lvl="0" marL="0" rtl="0" algn="l">
              <a:spcBef>
                <a:spcPts val="0"/>
              </a:spcBef>
              <a:spcAft>
                <a:spcPts val="0"/>
              </a:spcAft>
              <a:buNone/>
            </a:pPr>
            <a:r>
              <a:rPr lang="sv"/>
              <a:t>So in this case the red bar will be chosen.</a:t>
            </a:r>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32.png"/><Relationship Id="rId6" Type="http://schemas.openxmlformats.org/officeDocument/2006/relationships/image" Target="../media/image18.png"/><Relationship Id="rId7"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2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744575"/>
            <a:ext cx="87423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sv" sz="3754">
                <a:highlight>
                  <a:srgbClr val="FFFFFF"/>
                </a:highlight>
              </a:rPr>
              <a:t>Compression Algorithms</a:t>
            </a:r>
            <a:r>
              <a:rPr lang="sv" sz="3754">
                <a:highlight>
                  <a:srgbClr val="FFFFFF"/>
                </a:highlight>
              </a:rPr>
              <a:t> for Geometries Supporting Operations</a:t>
            </a:r>
            <a:endParaRPr sz="4580"/>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sv" sz="1432"/>
              <a:t>Simon Erlandsson &amp; Leo Westerberg</a:t>
            </a:r>
            <a:endParaRPr sz="14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sv"/>
              <a:t>Baseline: Floating-Point Delta</a:t>
            </a:r>
            <a:endParaRPr/>
          </a:p>
          <a:p>
            <a:pPr indent="0" lvl="0" marL="0" rtl="0" algn="l">
              <a:spcBef>
                <a:spcPts val="0"/>
              </a:spcBef>
              <a:spcAft>
                <a:spcPts val="0"/>
              </a:spcAft>
              <a:buNone/>
            </a:pPr>
            <a:r>
              <a:t/>
            </a:r>
            <a:endParaRPr/>
          </a:p>
        </p:txBody>
      </p:sp>
      <p:pic>
        <p:nvPicPr>
          <p:cNvPr id="180" name="Google Shape;180;p34"/>
          <p:cNvPicPr preferRelativeResize="0"/>
          <p:nvPr/>
        </p:nvPicPr>
        <p:blipFill rotWithShape="1">
          <a:blip r:embed="rId3">
            <a:alphaModFix/>
          </a:blip>
          <a:srcRect b="5584" l="5358" r="1773" t="5066"/>
          <a:stretch/>
        </p:blipFill>
        <p:spPr>
          <a:xfrm>
            <a:off x="7150525" y="673175"/>
            <a:ext cx="1338599" cy="1210725"/>
          </a:xfrm>
          <a:prstGeom prst="rect">
            <a:avLst/>
          </a:prstGeom>
          <a:noFill/>
          <a:ln>
            <a:noFill/>
          </a:ln>
        </p:spPr>
      </p:pic>
      <p:pic>
        <p:nvPicPr>
          <p:cNvPr id="181" name="Google Shape;181;p34"/>
          <p:cNvPicPr preferRelativeResize="0"/>
          <p:nvPr/>
        </p:nvPicPr>
        <p:blipFill>
          <a:blip r:embed="rId4">
            <a:alphaModFix/>
          </a:blip>
          <a:stretch>
            <a:fillRect/>
          </a:stretch>
        </p:blipFill>
        <p:spPr>
          <a:xfrm>
            <a:off x="7032299" y="2042400"/>
            <a:ext cx="1747000" cy="1295897"/>
          </a:xfrm>
          <a:prstGeom prst="rect">
            <a:avLst/>
          </a:prstGeom>
          <a:noFill/>
          <a:ln>
            <a:noFill/>
          </a:ln>
        </p:spPr>
      </p:pic>
      <p:sp>
        <p:nvSpPr>
          <p:cNvPr id="182" name="Google Shape;182;p34"/>
          <p:cNvSpPr/>
          <p:nvPr/>
        </p:nvSpPr>
        <p:spPr>
          <a:xfrm>
            <a:off x="7905741" y="2751216"/>
            <a:ext cx="34200" cy="3789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34"/>
          <p:cNvPicPr preferRelativeResize="0"/>
          <p:nvPr/>
        </p:nvPicPr>
        <p:blipFill rotWithShape="1">
          <a:blip r:embed="rId5">
            <a:alphaModFix/>
          </a:blip>
          <a:srcRect b="3364" l="0" r="0" t="6917"/>
          <a:stretch/>
        </p:blipFill>
        <p:spPr>
          <a:xfrm>
            <a:off x="3721550" y="3997454"/>
            <a:ext cx="5057749" cy="1105821"/>
          </a:xfrm>
          <a:prstGeom prst="rect">
            <a:avLst/>
          </a:prstGeom>
          <a:noFill/>
          <a:ln>
            <a:noFill/>
          </a:ln>
        </p:spPr>
      </p:pic>
      <p:sp>
        <p:nvSpPr>
          <p:cNvPr id="184" name="Google Shape;184;p34"/>
          <p:cNvSpPr txBox="1"/>
          <p:nvPr/>
        </p:nvSpPr>
        <p:spPr>
          <a:xfrm>
            <a:off x="382050" y="4295438"/>
            <a:ext cx="2430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Resulting format:</a:t>
            </a:r>
            <a:endParaRPr/>
          </a:p>
        </p:txBody>
      </p:sp>
      <p:sp>
        <p:nvSpPr>
          <p:cNvPr id="185" name="Google Shape;185;p34"/>
          <p:cNvSpPr txBox="1"/>
          <p:nvPr>
            <p:ph idx="1" type="body"/>
          </p:nvPr>
        </p:nvSpPr>
        <p:spPr>
          <a:xfrm>
            <a:off x="311700" y="1072975"/>
            <a:ext cx="5652600" cy="3135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sv" sz="1400">
                <a:solidFill>
                  <a:schemeClr val="dk1"/>
                </a:solidFill>
              </a:rPr>
              <a:t>Segment the coordinate sequence into </a:t>
            </a:r>
            <a:r>
              <a:rPr b="1" lang="sv" sz="1400" u="sng">
                <a:solidFill>
                  <a:schemeClr val="dk1"/>
                </a:solidFill>
              </a:rPr>
              <a:t>chunks</a:t>
            </a:r>
            <a:r>
              <a:rPr lang="sv" sz="1400">
                <a:solidFill>
                  <a:schemeClr val="dk1"/>
                </a:solidFill>
              </a:rPr>
              <a:t> with the </a:t>
            </a:r>
            <a:r>
              <a:rPr b="1" lang="sv" sz="1400">
                <a:solidFill>
                  <a:schemeClr val="dk1"/>
                </a:solidFill>
              </a:rPr>
              <a:t>first</a:t>
            </a:r>
            <a:r>
              <a:rPr lang="sv" sz="1400">
                <a:solidFill>
                  <a:schemeClr val="dk1"/>
                </a:solidFill>
              </a:rPr>
              <a:t> coordinate </a:t>
            </a:r>
            <a:r>
              <a:rPr b="1" lang="sv" sz="1400">
                <a:solidFill>
                  <a:schemeClr val="dk1"/>
                </a:solidFill>
              </a:rPr>
              <a:t>represented in full </a:t>
            </a:r>
            <a:r>
              <a:rPr lang="sv" sz="1400">
                <a:solidFill>
                  <a:schemeClr val="dk1"/>
                </a:solidFill>
              </a:rPr>
              <a:t>while the rest are </a:t>
            </a:r>
            <a:r>
              <a:rPr b="1" lang="sv" sz="1400">
                <a:solidFill>
                  <a:schemeClr val="dk1"/>
                </a:solidFill>
              </a:rPr>
              <a:t>delta encoded.</a:t>
            </a:r>
            <a:endParaRPr b="1"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sv" sz="1400">
                <a:solidFill>
                  <a:schemeClr val="dk1"/>
                </a:solidFill>
              </a:rPr>
              <a:t>Delta bit-length is </a:t>
            </a:r>
            <a:r>
              <a:rPr b="1" lang="sv" sz="1400">
                <a:solidFill>
                  <a:schemeClr val="dk1"/>
                </a:solidFill>
              </a:rPr>
              <a:t>optimally</a:t>
            </a:r>
            <a:r>
              <a:rPr lang="sv" sz="1400">
                <a:solidFill>
                  <a:schemeClr val="dk1"/>
                </a:solidFill>
              </a:rPr>
              <a:t> selected for each geometry by calculating resulting total length for each setting.</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sv" sz="1400">
                <a:solidFill>
                  <a:schemeClr val="dk1"/>
                </a:solidFill>
                <a:highlight>
                  <a:schemeClr val="lt1"/>
                </a:highlight>
              </a:rPr>
              <a:t>If a delta </a:t>
            </a:r>
            <a:r>
              <a:rPr b="1" lang="sv" sz="1400">
                <a:solidFill>
                  <a:schemeClr val="dk1"/>
                </a:solidFill>
                <a:highlight>
                  <a:schemeClr val="lt1"/>
                </a:highlight>
              </a:rPr>
              <a:t>can not fit</a:t>
            </a:r>
            <a:r>
              <a:rPr lang="sv" sz="1400">
                <a:solidFill>
                  <a:schemeClr val="dk1"/>
                </a:solidFill>
                <a:highlight>
                  <a:schemeClr val="lt1"/>
                </a:highlight>
              </a:rPr>
              <a:t> in the specified size,</a:t>
            </a:r>
            <a:endParaRPr sz="1400">
              <a:solidFill>
                <a:schemeClr val="dk1"/>
              </a:solidFill>
              <a:highlight>
                <a:schemeClr val="lt1"/>
              </a:highlight>
            </a:endParaRPr>
          </a:p>
          <a:p>
            <a:pPr indent="0" lvl="0" marL="914400" rtl="0" algn="l">
              <a:lnSpc>
                <a:spcPct val="100000"/>
              </a:lnSpc>
              <a:spcBef>
                <a:spcPts val="0"/>
              </a:spcBef>
              <a:spcAft>
                <a:spcPts val="0"/>
              </a:spcAft>
              <a:buNone/>
            </a:pPr>
            <a:r>
              <a:rPr lang="sv" sz="1400">
                <a:solidFill>
                  <a:schemeClr val="dk1"/>
                </a:solidFill>
                <a:highlight>
                  <a:schemeClr val="lt1"/>
                </a:highlight>
              </a:rPr>
              <a:t>a </a:t>
            </a:r>
            <a:r>
              <a:rPr b="1" lang="sv" sz="1400">
                <a:solidFill>
                  <a:schemeClr val="dk1"/>
                </a:solidFill>
                <a:highlight>
                  <a:schemeClr val="lt1"/>
                </a:highlight>
              </a:rPr>
              <a:t>new chunk </a:t>
            </a:r>
            <a:r>
              <a:rPr lang="sv" sz="1400">
                <a:solidFill>
                  <a:schemeClr val="dk1"/>
                </a:solidFill>
                <a:highlight>
                  <a:schemeClr val="lt1"/>
                </a:highlight>
              </a:rPr>
              <a:t>is created</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sv" sz="1400">
                <a:solidFill>
                  <a:schemeClr val="dk1"/>
                </a:solidFill>
              </a:rPr>
              <a:t>Tradeoff:</a:t>
            </a:r>
            <a:endParaRPr sz="1400">
              <a:solidFill>
                <a:schemeClr val="dk1"/>
              </a:solidFill>
            </a:endParaRPr>
          </a:p>
          <a:p>
            <a:pPr indent="457200" lvl="0" marL="914400" rtl="0" algn="l">
              <a:lnSpc>
                <a:spcPct val="100000"/>
              </a:lnSpc>
              <a:spcBef>
                <a:spcPts val="0"/>
              </a:spcBef>
              <a:spcAft>
                <a:spcPts val="0"/>
              </a:spcAft>
              <a:buNone/>
            </a:pPr>
            <a:r>
              <a:rPr b="1" lang="sv" sz="1400">
                <a:solidFill>
                  <a:schemeClr val="dk1"/>
                </a:solidFill>
              </a:rPr>
              <a:t>More</a:t>
            </a:r>
            <a:r>
              <a:rPr lang="sv" sz="1400">
                <a:solidFill>
                  <a:schemeClr val="dk1"/>
                </a:solidFill>
              </a:rPr>
              <a:t> deltas, with </a:t>
            </a:r>
            <a:r>
              <a:rPr b="1" lang="sv" sz="1400">
                <a:solidFill>
                  <a:schemeClr val="dk1"/>
                </a:solidFill>
              </a:rPr>
              <a:t>higher</a:t>
            </a:r>
            <a:r>
              <a:rPr lang="sv" sz="1400">
                <a:solidFill>
                  <a:schemeClr val="dk1"/>
                </a:solidFill>
              </a:rPr>
              <a:t> bit-length  </a:t>
            </a:r>
            <a:endParaRPr sz="1400">
              <a:solidFill>
                <a:schemeClr val="dk1"/>
              </a:solidFill>
            </a:endParaRPr>
          </a:p>
          <a:p>
            <a:pPr indent="457200" lvl="0" marL="914400" rtl="0" algn="l">
              <a:lnSpc>
                <a:spcPct val="100000"/>
              </a:lnSpc>
              <a:spcBef>
                <a:spcPts val="0"/>
              </a:spcBef>
              <a:spcAft>
                <a:spcPts val="0"/>
              </a:spcAft>
              <a:buNone/>
            </a:pPr>
            <a:r>
              <a:rPr b="1" lang="sv" sz="1400">
                <a:solidFill>
                  <a:schemeClr val="dk1"/>
                </a:solidFill>
              </a:rPr>
              <a:t>Fewer</a:t>
            </a:r>
            <a:r>
              <a:rPr lang="sv" sz="1400">
                <a:solidFill>
                  <a:schemeClr val="dk1"/>
                </a:solidFill>
              </a:rPr>
              <a:t> deltas, with </a:t>
            </a:r>
            <a:r>
              <a:rPr b="1" lang="sv" sz="1400">
                <a:solidFill>
                  <a:schemeClr val="dk1"/>
                </a:solidFill>
              </a:rPr>
              <a:t>lower</a:t>
            </a:r>
            <a:r>
              <a:rPr lang="sv" sz="1400">
                <a:solidFill>
                  <a:schemeClr val="dk1"/>
                </a:solidFill>
              </a:rPr>
              <a:t> bit-length</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0" lvl="0" marL="457200" rtl="0" algn="l">
              <a:spcBef>
                <a:spcPts val="0"/>
              </a:spcBef>
              <a:spcAft>
                <a:spcPts val="0"/>
              </a:spcAft>
              <a:buNone/>
            </a:pPr>
            <a:r>
              <a:t/>
            </a:r>
            <a:endParaRPr sz="1700">
              <a:solidFill>
                <a:schemeClr val="dk1"/>
              </a:solidFill>
              <a:highlight>
                <a:schemeClr val="lt1"/>
              </a:highlight>
            </a:endParaRPr>
          </a:p>
          <a:p>
            <a:pPr indent="0" lvl="0" marL="914400" rtl="0" algn="l">
              <a:spcBef>
                <a:spcPts val="1200"/>
              </a:spcBef>
              <a:spcAft>
                <a:spcPts val="1200"/>
              </a:spcAft>
              <a:buNone/>
            </a:pPr>
            <a:r>
              <a:t/>
            </a:r>
            <a:endParaRPr sz="10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Floating-Point Delta </a:t>
            </a:r>
            <a:r>
              <a:rPr lang="sv" sz="2920" u="sng"/>
              <a:t>Extended</a:t>
            </a:r>
            <a:r>
              <a:rPr lang="sv" sz="2920"/>
              <a:t> (FPDE)</a:t>
            </a:r>
            <a:endParaRPr sz="2920"/>
          </a:p>
          <a:p>
            <a:pPr indent="0" lvl="0" marL="0" rtl="0" algn="l">
              <a:spcBef>
                <a:spcPts val="0"/>
              </a:spcBef>
              <a:spcAft>
                <a:spcPts val="0"/>
              </a:spcAft>
              <a:buNone/>
            </a:pPr>
            <a:r>
              <a:t/>
            </a:r>
            <a:endParaRPr/>
          </a:p>
        </p:txBody>
      </p:sp>
      <p:pic>
        <p:nvPicPr>
          <p:cNvPr id="191" name="Google Shape;191;p35"/>
          <p:cNvPicPr preferRelativeResize="0"/>
          <p:nvPr/>
        </p:nvPicPr>
        <p:blipFill rotWithShape="1">
          <a:blip r:embed="rId3">
            <a:alphaModFix/>
          </a:blip>
          <a:srcRect b="3364" l="0" r="0" t="6917"/>
          <a:stretch/>
        </p:blipFill>
        <p:spPr>
          <a:xfrm>
            <a:off x="1072308" y="1711625"/>
            <a:ext cx="5882409" cy="1197396"/>
          </a:xfrm>
          <a:prstGeom prst="rect">
            <a:avLst/>
          </a:prstGeom>
          <a:noFill/>
          <a:ln>
            <a:noFill/>
          </a:ln>
        </p:spPr>
      </p:pic>
      <p:sp>
        <p:nvSpPr>
          <p:cNvPr id="192" name="Google Shape;192;p35"/>
          <p:cNvSpPr/>
          <p:nvPr/>
        </p:nvSpPr>
        <p:spPr>
          <a:xfrm>
            <a:off x="4130828" y="3058282"/>
            <a:ext cx="463500" cy="45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35"/>
          <p:cNvPicPr preferRelativeResize="0"/>
          <p:nvPr/>
        </p:nvPicPr>
        <p:blipFill rotWithShape="1">
          <a:blip r:embed="rId4">
            <a:alphaModFix/>
          </a:blip>
          <a:srcRect b="0" l="0" r="7859" t="0"/>
          <a:stretch/>
        </p:blipFill>
        <p:spPr>
          <a:xfrm>
            <a:off x="1020825" y="3289975"/>
            <a:ext cx="7636065" cy="1853525"/>
          </a:xfrm>
          <a:prstGeom prst="rect">
            <a:avLst/>
          </a:prstGeom>
          <a:noFill/>
          <a:ln>
            <a:noFill/>
          </a:ln>
        </p:spPr>
      </p:pic>
      <p:sp>
        <p:nvSpPr>
          <p:cNvPr id="194" name="Google Shape;194;p35"/>
          <p:cNvSpPr txBox="1"/>
          <p:nvPr/>
        </p:nvSpPr>
        <p:spPr>
          <a:xfrm>
            <a:off x="399800" y="1017725"/>
            <a:ext cx="57612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sv" sz="1700"/>
              <a:t>Add </a:t>
            </a:r>
            <a:r>
              <a:rPr lang="sv" sz="1700"/>
              <a:t>integrated</a:t>
            </a:r>
            <a:r>
              <a:rPr lang="sv" sz="1700"/>
              <a:t> operability support.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nvSpPr>
        <p:spPr>
          <a:xfrm>
            <a:off x="306825" y="1072275"/>
            <a:ext cx="4450200" cy="1970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SzPts val="1700"/>
              <a:buChar char="●"/>
            </a:pPr>
            <a:r>
              <a:rPr lang="sv" sz="1700"/>
              <a:t>Reduce size further with </a:t>
            </a:r>
            <a:r>
              <a:rPr b="1" lang="sv" sz="1700">
                <a:solidFill>
                  <a:schemeClr val="dk1"/>
                </a:solidFill>
              </a:rPr>
              <a:t>Huffman, Golomb, etc.</a:t>
            </a:r>
            <a:r>
              <a:rPr b="0" i="0" lang="sv" sz="1700" u="none" cap="none" strike="noStrike">
                <a:solidFill>
                  <a:srgbClr val="000000"/>
                </a:solidFill>
                <a:latin typeface="Arial"/>
                <a:ea typeface="Arial"/>
                <a:cs typeface="Arial"/>
                <a:sym typeface="Arial"/>
              </a:rPr>
              <a:t> encod</a:t>
            </a:r>
            <a:r>
              <a:rPr lang="sv" sz="1700"/>
              <a:t>ing of deltas.</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sv" sz="1700"/>
              <a:t>Encode frequently </a:t>
            </a:r>
            <a:r>
              <a:rPr lang="sv" sz="1700"/>
              <a:t>occurring</a:t>
            </a:r>
            <a:r>
              <a:rPr lang="sv" sz="1700"/>
              <a:t> deltas with fewer bits, and infrequent ones with more.</a:t>
            </a:r>
            <a:endParaRPr sz="17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0" name="Google Shape;200;p36"/>
          <p:cNvPicPr preferRelativeResize="0"/>
          <p:nvPr/>
        </p:nvPicPr>
        <p:blipFill rotWithShape="1">
          <a:blip r:embed="rId3">
            <a:alphaModFix/>
          </a:blip>
          <a:srcRect b="0" l="0" r="1019" t="2676"/>
          <a:stretch/>
        </p:blipFill>
        <p:spPr>
          <a:xfrm>
            <a:off x="254200" y="2933475"/>
            <a:ext cx="5767350" cy="1924550"/>
          </a:xfrm>
          <a:prstGeom prst="rect">
            <a:avLst/>
          </a:prstGeom>
          <a:noFill/>
          <a:ln>
            <a:noFill/>
          </a:ln>
        </p:spPr>
      </p:pic>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Entropy Encoding (FPDE)</a:t>
            </a:r>
            <a:endParaRPr/>
          </a:p>
        </p:txBody>
      </p:sp>
      <p:pic>
        <p:nvPicPr>
          <p:cNvPr id="202" name="Google Shape;202;p36"/>
          <p:cNvPicPr preferRelativeResize="0"/>
          <p:nvPr/>
        </p:nvPicPr>
        <p:blipFill rotWithShape="1">
          <a:blip r:embed="rId4">
            <a:alphaModFix/>
          </a:blip>
          <a:srcRect b="6314" l="0" r="65122" t="0"/>
          <a:stretch/>
        </p:blipFill>
        <p:spPr>
          <a:xfrm>
            <a:off x="6251051" y="176190"/>
            <a:ext cx="2646276" cy="4818650"/>
          </a:xfrm>
          <a:prstGeom prst="rect">
            <a:avLst/>
          </a:prstGeom>
          <a:noFill/>
          <a:ln>
            <a:noFill/>
          </a:ln>
        </p:spPr>
      </p:pic>
      <p:pic>
        <p:nvPicPr>
          <p:cNvPr id="203" name="Google Shape;203;p36"/>
          <p:cNvPicPr preferRelativeResize="0"/>
          <p:nvPr/>
        </p:nvPicPr>
        <p:blipFill rotWithShape="1">
          <a:blip r:embed="rId4">
            <a:alphaModFix/>
          </a:blip>
          <a:srcRect b="95033" l="32153" r="32156" t="0"/>
          <a:stretch/>
        </p:blipFill>
        <p:spPr>
          <a:xfrm>
            <a:off x="6484516" y="226435"/>
            <a:ext cx="2707925" cy="25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217200" y="893050"/>
            <a:ext cx="8926800" cy="4097400"/>
          </a:xfrm>
          <a:prstGeom prst="rect">
            <a:avLst/>
          </a:prstGeom>
          <a:noFill/>
          <a:ln>
            <a:noFill/>
          </a:ln>
        </p:spPr>
        <p:txBody>
          <a:bodyPr anchorCtr="0" anchor="t" bIns="91425" lIns="91425" spcFirstLastPara="1" rIns="91425" wrap="square" tIns="91425">
            <a:normAutofit lnSpcReduction="10000"/>
          </a:bodyPr>
          <a:lstStyle/>
          <a:p>
            <a:pPr indent="0" lvl="0" marL="457200" rtl="0" algn="l">
              <a:spcBef>
                <a:spcPts val="0"/>
              </a:spcBef>
              <a:spcAft>
                <a:spcPts val="0"/>
              </a:spcAft>
              <a:buClr>
                <a:schemeClr val="dk1"/>
              </a:buClr>
              <a:buSzPts val="1100"/>
              <a:buFont typeface="Arial"/>
              <a:buNone/>
            </a:pPr>
            <a:r>
              <a:t/>
            </a:r>
            <a:endParaRPr sz="1400">
              <a:solidFill>
                <a:schemeClr val="dk1"/>
              </a:solidFill>
              <a:highlight>
                <a:schemeClr val="lt1"/>
              </a:highlight>
            </a:endParaRPr>
          </a:p>
          <a:p>
            <a:pPr indent="0" lvl="0" marL="457200" rtl="0" algn="l">
              <a:spcBef>
                <a:spcPts val="0"/>
              </a:spcBef>
              <a:spcAft>
                <a:spcPts val="0"/>
              </a:spcAft>
              <a:buClr>
                <a:schemeClr val="dk1"/>
              </a:buClr>
              <a:buSzPts val="1100"/>
              <a:buFont typeface="Arial"/>
              <a:buNone/>
            </a:pPr>
            <a:r>
              <a:t/>
            </a:r>
            <a:endParaRPr sz="1400">
              <a:solidFill>
                <a:schemeClr val="dk1"/>
              </a:solidFill>
              <a:highlight>
                <a:schemeClr val="lt1"/>
              </a:highlight>
            </a:endParaRPr>
          </a:p>
          <a:p>
            <a:pPr indent="-331229" lvl="0" marL="457200" rtl="0" algn="l">
              <a:spcBef>
                <a:spcPts val="0"/>
              </a:spcBef>
              <a:spcAft>
                <a:spcPts val="0"/>
              </a:spcAft>
              <a:buClr>
                <a:schemeClr val="dk1"/>
              </a:buClr>
              <a:buSzPts val="1616"/>
              <a:buChar char="●"/>
            </a:pPr>
            <a:r>
              <a:rPr b="1" lang="sv" sz="1616">
                <a:solidFill>
                  <a:schemeClr val="dk1"/>
                </a:solidFill>
                <a:highlight>
                  <a:schemeClr val="lt1"/>
                </a:highlight>
              </a:rPr>
              <a:t>Random access</a:t>
            </a:r>
            <a:r>
              <a:rPr lang="sv" sz="1616">
                <a:solidFill>
                  <a:schemeClr val="dk1"/>
                </a:solidFill>
                <a:highlight>
                  <a:schemeClr val="lt1"/>
                </a:highlight>
              </a:rPr>
              <a:t>:</a:t>
            </a:r>
            <a:r>
              <a:rPr b="1" lang="sv" sz="1616">
                <a:solidFill>
                  <a:schemeClr val="dk1"/>
                </a:solidFill>
                <a:highlight>
                  <a:schemeClr val="lt1"/>
                </a:highlight>
              </a:rPr>
              <a:t> </a:t>
            </a:r>
            <a:endParaRPr sz="1400">
              <a:solidFill>
                <a:schemeClr val="dk1"/>
              </a:solidFill>
              <a:highlight>
                <a:schemeClr val="lt1"/>
              </a:highlight>
            </a:endParaRPr>
          </a:p>
          <a:p>
            <a:pPr indent="0" lvl="0" marL="457200" rtl="0" algn="l">
              <a:spcBef>
                <a:spcPts val="0"/>
              </a:spcBef>
              <a:spcAft>
                <a:spcPts val="0"/>
              </a:spcAft>
              <a:buClr>
                <a:schemeClr val="dk1"/>
              </a:buClr>
              <a:buSzPts val="1100"/>
              <a:buFont typeface="Arial"/>
              <a:buNone/>
            </a:pPr>
            <a:r>
              <a:t/>
            </a:r>
            <a:endParaRPr sz="1700">
              <a:solidFill>
                <a:schemeClr val="dk1"/>
              </a:solidFill>
              <a:highlight>
                <a:schemeClr val="lt1"/>
              </a:highlight>
            </a:endParaRPr>
          </a:p>
          <a:p>
            <a:pPr indent="-349250" lvl="0" marL="457200" rtl="0" algn="l">
              <a:spcBef>
                <a:spcPts val="0"/>
              </a:spcBef>
              <a:spcAft>
                <a:spcPts val="0"/>
              </a:spcAft>
              <a:buClr>
                <a:schemeClr val="dk1"/>
              </a:buClr>
              <a:buSzPts val="1900"/>
              <a:buChar char="●"/>
            </a:pPr>
            <a:r>
              <a:rPr b="1" lang="sv" sz="1700">
                <a:solidFill>
                  <a:schemeClr val="dk1"/>
                </a:solidFill>
                <a:highlight>
                  <a:schemeClr val="lt1"/>
                </a:highlight>
              </a:rPr>
              <a:t>Add vertex</a:t>
            </a:r>
            <a:r>
              <a:rPr lang="sv" sz="1700">
                <a:solidFill>
                  <a:schemeClr val="dk1"/>
                </a:solidFill>
                <a:highlight>
                  <a:schemeClr val="lt1"/>
                </a:highlight>
              </a:rPr>
              <a:t>: As random access + altering indexed chunk.</a:t>
            </a:r>
            <a:endParaRPr sz="1700">
              <a:solidFill>
                <a:schemeClr val="dk1"/>
              </a:solidFill>
              <a:highlight>
                <a:schemeClr val="lt1"/>
              </a:highlight>
            </a:endParaRPr>
          </a:p>
          <a:p>
            <a:pPr indent="0" lvl="0" marL="457200" rtl="0" algn="l">
              <a:spcBef>
                <a:spcPts val="0"/>
              </a:spcBef>
              <a:spcAft>
                <a:spcPts val="0"/>
              </a:spcAft>
              <a:buClr>
                <a:schemeClr val="dk1"/>
              </a:buClr>
              <a:buSzPts val="1100"/>
              <a:buFont typeface="Arial"/>
              <a:buNone/>
            </a:pPr>
            <a:r>
              <a:t/>
            </a:r>
            <a:endParaRPr sz="1700">
              <a:solidFill>
                <a:schemeClr val="dk1"/>
              </a:solidFill>
              <a:highlight>
                <a:schemeClr val="lt1"/>
              </a:highlight>
            </a:endParaRPr>
          </a:p>
          <a:p>
            <a:pPr indent="-349250" lvl="0" marL="457200" rtl="0" algn="l">
              <a:spcBef>
                <a:spcPts val="0"/>
              </a:spcBef>
              <a:spcAft>
                <a:spcPts val="0"/>
              </a:spcAft>
              <a:buClr>
                <a:schemeClr val="dk1"/>
              </a:buClr>
              <a:buSzPts val="1900"/>
              <a:buChar char="●"/>
            </a:pPr>
            <a:r>
              <a:rPr b="1" lang="sv" sz="1700">
                <a:solidFill>
                  <a:schemeClr val="dk1"/>
                </a:solidFill>
                <a:highlight>
                  <a:schemeClr val="lt1"/>
                </a:highlight>
              </a:rPr>
              <a:t>IsIntersection</a:t>
            </a:r>
            <a:r>
              <a:rPr lang="sv" sz="1700">
                <a:solidFill>
                  <a:schemeClr val="dk1"/>
                </a:solidFill>
                <a:highlight>
                  <a:schemeClr val="lt1"/>
                </a:highlight>
              </a:rPr>
              <a:t>: Decompress overlapping chunks. Check if any of the segments intersect.</a:t>
            </a:r>
            <a:endParaRPr sz="1700">
              <a:solidFill>
                <a:schemeClr val="dk1"/>
              </a:solidFill>
              <a:highlight>
                <a:schemeClr val="lt1"/>
              </a:highlight>
            </a:endParaRPr>
          </a:p>
          <a:p>
            <a:pPr indent="0" lvl="0" marL="457200" rtl="0" algn="l">
              <a:spcBef>
                <a:spcPts val="0"/>
              </a:spcBef>
              <a:spcAft>
                <a:spcPts val="0"/>
              </a:spcAft>
              <a:buClr>
                <a:schemeClr val="dk1"/>
              </a:buClr>
              <a:buSzPts val="1100"/>
              <a:buFont typeface="Arial"/>
              <a:buNone/>
            </a:pPr>
            <a:r>
              <a:t/>
            </a:r>
            <a:endParaRPr sz="1700">
              <a:solidFill>
                <a:schemeClr val="dk1"/>
              </a:solidFill>
              <a:highlight>
                <a:schemeClr val="lt1"/>
              </a:highlight>
            </a:endParaRPr>
          </a:p>
          <a:p>
            <a:pPr indent="-349250" lvl="0" marL="457200" rtl="0" algn="l">
              <a:spcBef>
                <a:spcPts val="0"/>
              </a:spcBef>
              <a:spcAft>
                <a:spcPts val="0"/>
              </a:spcAft>
              <a:buClr>
                <a:schemeClr val="dk1"/>
              </a:buClr>
              <a:buSzPts val="1900"/>
              <a:buChar char="●"/>
            </a:pPr>
            <a:r>
              <a:rPr b="1" lang="sv" sz="1700">
                <a:solidFill>
                  <a:schemeClr val="dk1"/>
                </a:solidFill>
                <a:highlight>
                  <a:schemeClr val="lt1"/>
                </a:highlight>
              </a:rPr>
              <a:t>Intersection</a:t>
            </a:r>
            <a:r>
              <a:rPr lang="sv" sz="1700">
                <a:solidFill>
                  <a:schemeClr val="dk1"/>
                </a:solidFill>
                <a:highlight>
                  <a:schemeClr val="lt1"/>
                </a:highlight>
              </a:rPr>
              <a:t>: IsIntersection + connect </a:t>
            </a:r>
            <a:r>
              <a:rPr i="1" lang="sv" sz="1700">
                <a:solidFill>
                  <a:schemeClr val="dk1"/>
                </a:solidFill>
                <a:highlight>
                  <a:schemeClr val="lt1"/>
                </a:highlight>
              </a:rPr>
              <a:t>intersection points</a:t>
            </a:r>
            <a:r>
              <a:rPr lang="sv" sz="1700">
                <a:solidFill>
                  <a:schemeClr val="dk1"/>
                </a:solidFill>
                <a:highlight>
                  <a:schemeClr val="lt1"/>
                </a:highlight>
              </a:rPr>
              <a:t> to construct the new geometry.</a:t>
            </a:r>
            <a:endParaRPr sz="17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700">
              <a:solidFill>
                <a:schemeClr val="dk1"/>
              </a:solidFill>
              <a:highlight>
                <a:schemeClr val="lt1"/>
              </a:highlight>
            </a:endParaRPr>
          </a:p>
          <a:p>
            <a:pPr indent="-349250" lvl="0" marL="457200" rtl="0" algn="l">
              <a:spcBef>
                <a:spcPts val="0"/>
              </a:spcBef>
              <a:spcAft>
                <a:spcPts val="0"/>
              </a:spcAft>
              <a:buClr>
                <a:schemeClr val="dk1"/>
              </a:buClr>
              <a:buSzPts val="1900"/>
              <a:buChar char="●"/>
            </a:pPr>
            <a:r>
              <a:rPr b="1" lang="sv" sz="1700">
                <a:solidFill>
                  <a:schemeClr val="dk1"/>
                </a:solidFill>
                <a:highlight>
                  <a:schemeClr val="lt1"/>
                </a:highlight>
              </a:rPr>
              <a:t>Bounding Box</a:t>
            </a:r>
            <a:r>
              <a:rPr lang="sv" sz="1700">
                <a:solidFill>
                  <a:schemeClr val="dk1"/>
                </a:solidFill>
                <a:highlight>
                  <a:schemeClr val="lt1"/>
                </a:highlight>
              </a:rPr>
              <a:t>: Stored separately in </a:t>
            </a:r>
            <a:r>
              <a:rPr i="1" lang="sv" sz="1700">
                <a:solidFill>
                  <a:schemeClr val="dk1"/>
                </a:solidFill>
                <a:highlight>
                  <a:schemeClr val="lt1"/>
                </a:highlight>
              </a:rPr>
              <a:t>Global Header</a:t>
            </a:r>
            <a:r>
              <a:rPr lang="sv" sz="1700">
                <a:solidFill>
                  <a:schemeClr val="dk1"/>
                </a:solidFill>
                <a:highlight>
                  <a:schemeClr val="lt1"/>
                </a:highlight>
              </a:rPr>
              <a:t>.</a:t>
            </a:r>
            <a:endParaRPr b="1" sz="1900">
              <a:solidFill>
                <a:schemeClr val="dk1"/>
              </a:solidFill>
              <a:highlight>
                <a:schemeClr val="lt1"/>
              </a:highlight>
            </a:endParaRPr>
          </a:p>
          <a:p>
            <a:pPr indent="0" lvl="0" marL="0" rtl="0" algn="l">
              <a:lnSpc>
                <a:spcPct val="115000"/>
              </a:lnSpc>
              <a:spcBef>
                <a:spcPts val="0"/>
              </a:spcBef>
              <a:spcAft>
                <a:spcPts val="0"/>
              </a:spcAft>
              <a:buSzPts val="1800"/>
              <a:buNone/>
            </a:pPr>
            <a:r>
              <a:t/>
            </a:r>
            <a:endParaRPr sz="1400">
              <a:solidFill>
                <a:schemeClr val="dk1"/>
              </a:solidFill>
              <a:highlight>
                <a:schemeClr val="lt1"/>
              </a:highlight>
            </a:endParaRPr>
          </a:p>
        </p:txBody>
      </p:sp>
      <p:pic>
        <p:nvPicPr>
          <p:cNvPr id="209" name="Google Shape;209;p37"/>
          <p:cNvPicPr preferRelativeResize="0"/>
          <p:nvPr/>
        </p:nvPicPr>
        <p:blipFill rotWithShape="1">
          <a:blip r:embed="rId3">
            <a:alphaModFix/>
          </a:blip>
          <a:srcRect b="0" l="0" r="0" t="0"/>
          <a:stretch/>
        </p:blipFill>
        <p:spPr>
          <a:xfrm>
            <a:off x="2735675" y="611100"/>
            <a:ext cx="6155024" cy="1523526"/>
          </a:xfrm>
          <a:prstGeom prst="rect">
            <a:avLst/>
          </a:prstGeom>
          <a:noFill/>
          <a:ln>
            <a:noFill/>
          </a:ln>
        </p:spPr>
      </p:pic>
      <p:sp>
        <p:nvSpPr>
          <p:cNvPr id="210" name="Google Shape;210;p37"/>
          <p:cNvSpPr/>
          <p:nvPr/>
        </p:nvSpPr>
        <p:spPr>
          <a:xfrm rot="2260416">
            <a:off x="7893930" y="1260824"/>
            <a:ext cx="269487" cy="267749"/>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1" name="Google Shape;211;p37"/>
          <p:cNvSpPr/>
          <p:nvPr/>
        </p:nvSpPr>
        <p:spPr>
          <a:xfrm>
            <a:off x="2863000" y="687118"/>
            <a:ext cx="1709100" cy="22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2" name="Google Shape;212;p37"/>
          <p:cNvSpPr/>
          <p:nvPr/>
        </p:nvSpPr>
        <p:spPr>
          <a:xfrm>
            <a:off x="2863000" y="713563"/>
            <a:ext cx="2820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p:nvPr/>
        </p:nvSpPr>
        <p:spPr>
          <a:xfrm>
            <a:off x="4636329" y="687125"/>
            <a:ext cx="2428800" cy="22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4" name="Google Shape;214;p37"/>
          <p:cNvSpPr/>
          <p:nvPr/>
        </p:nvSpPr>
        <p:spPr>
          <a:xfrm>
            <a:off x="6997201" y="687125"/>
            <a:ext cx="1709100" cy="22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5" name="Google Shape;215;p37"/>
          <p:cNvSpPr/>
          <p:nvPr/>
        </p:nvSpPr>
        <p:spPr>
          <a:xfrm>
            <a:off x="7408575" y="839525"/>
            <a:ext cx="202800" cy="53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6" name="Google Shape;216;p37"/>
          <p:cNvSpPr/>
          <p:nvPr/>
        </p:nvSpPr>
        <p:spPr>
          <a:xfrm rot="-2074451">
            <a:off x="7764434" y="1230215"/>
            <a:ext cx="269616" cy="26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17" name="Google Shape;217;p37"/>
          <p:cNvSpPr/>
          <p:nvPr/>
        </p:nvSpPr>
        <p:spPr>
          <a:xfrm>
            <a:off x="7987070" y="1293245"/>
            <a:ext cx="592200" cy="463200"/>
          </a:xfrm>
          <a:prstGeom prst="triangle">
            <a:avLst>
              <a:gd fmla="val 50000"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75550" y="1936150"/>
            <a:ext cx="6499200" cy="37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p:nvPr/>
        </p:nvSpPr>
        <p:spPr>
          <a:xfrm>
            <a:off x="406650" y="2451963"/>
            <a:ext cx="8330700" cy="6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321450" y="3372950"/>
            <a:ext cx="8718300" cy="6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280075" y="4293925"/>
            <a:ext cx="8718300" cy="6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ph type="title"/>
          </p:nvPr>
        </p:nvSpPr>
        <p:spPr>
          <a:xfrm>
            <a:off x="378925" y="26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Operation Implementations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18"/>
                                        </p:tgtEl>
                                      </p:cBhvr>
                                    </p:animEffect>
                                    <p:set>
                                      <p:cBhvr>
                                        <p:cTn dur="1" fill="hold">
                                          <p:stCondLst>
                                            <p:cond delay="40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19"/>
                                        </p:tgtEl>
                                      </p:cBhvr>
                                    </p:animEffect>
                                    <p:set>
                                      <p:cBhvr>
                                        <p:cTn dur="1" fill="hold">
                                          <p:stCondLst>
                                            <p:cond delay="4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0"/>
                                        </p:tgtEl>
                                      </p:cBhvr>
                                    </p:animEffect>
                                    <p:set>
                                      <p:cBhvr>
                                        <p:cTn dur="1" fill="hold">
                                          <p:stCondLst>
                                            <p:cond delay="4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1"/>
                                        </p:tgtEl>
                                      </p:cBhvr>
                                    </p:animEffect>
                                    <p:set>
                                      <p:cBhvr>
                                        <p:cTn dur="1" fill="hold">
                                          <p:stCondLst>
                                            <p:cond delay="400"/>
                                          </p:stCondLst>
                                        </p:cTn>
                                        <p:tgtEl>
                                          <p:spTgt spid="2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Add Vertex (</a:t>
            </a:r>
            <a:r>
              <a:rPr i="1" lang="sv"/>
              <a:t>modifying</a:t>
            </a:r>
            <a:r>
              <a:rPr lang="sv"/>
              <a:t>)</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8"/>
          <p:cNvPicPr preferRelativeResize="0"/>
          <p:nvPr/>
        </p:nvPicPr>
        <p:blipFill rotWithShape="1">
          <a:blip r:embed="rId3">
            <a:alphaModFix/>
          </a:blip>
          <a:srcRect b="592" l="0" r="0" t="602"/>
          <a:stretch/>
        </p:blipFill>
        <p:spPr>
          <a:xfrm>
            <a:off x="311700" y="907276"/>
            <a:ext cx="8050749" cy="4196975"/>
          </a:xfrm>
          <a:prstGeom prst="rect">
            <a:avLst/>
          </a:prstGeom>
          <a:noFill/>
          <a:ln>
            <a:noFill/>
          </a:ln>
        </p:spPr>
      </p:pic>
      <p:sp>
        <p:nvSpPr>
          <p:cNvPr id="230" name="Google Shape;230;p38"/>
          <p:cNvSpPr/>
          <p:nvPr/>
        </p:nvSpPr>
        <p:spPr>
          <a:xfrm>
            <a:off x="1821825" y="1766850"/>
            <a:ext cx="2575800" cy="21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p:nvPr/>
        </p:nvSpPr>
        <p:spPr>
          <a:xfrm>
            <a:off x="384775" y="1664775"/>
            <a:ext cx="1660200" cy="31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p:nvPr/>
        </p:nvSpPr>
        <p:spPr>
          <a:xfrm>
            <a:off x="384775" y="1715075"/>
            <a:ext cx="306300" cy="475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p:nvPr/>
        </p:nvSpPr>
        <p:spPr>
          <a:xfrm>
            <a:off x="4997475" y="2531750"/>
            <a:ext cx="216600" cy="15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8"/>
          <p:cNvSpPr/>
          <p:nvPr/>
        </p:nvSpPr>
        <p:spPr>
          <a:xfrm>
            <a:off x="5528275" y="2463400"/>
            <a:ext cx="306300" cy="15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p:nvPr/>
        </p:nvSpPr>
        <p:spPr>
          <a:xfrm>
            <a:off x="5137375" y="907275"/>
            <a:ext cx="948600" cy="98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p:nvPr/>
        </p:nvSpPr>
        <p:spPr>
          <a:xfrm>
            <a:off x="5503250" y="1896975"/>
            <a:ext cx="268500" cy="56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p:nvPr/>
        </p:nvSpPr>
        <p:spPr>
          <a:xfrm>
            <a:off x="345525" y="3863250"/>
            <a:ext cx="3722100" cy="98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
          <p:cNvSpPr/>
          <p:nvPr/>
        </p:nvSpPr>
        <p:spPr>
          <a:xfrm>
            <a:off x="5669625" y="3863300"/>
            <a:ext cx="948600" cy="98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5591075" y="2968300"/>
            <a:ext cx="675300" cy="89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4097700" y="3125375"/>
            <a:ext cx="1572000" cy="176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6618225" y="3863375"/>
            <a:ext cx="1524600" cy="102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a:off x="6132925" y="3089150"/>
            <a:ext cx="809100" cy="3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6384225" y="3390750"/>
            <a:ext cx="851700" cy="3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ph type="title"/>
          </p:nvPr>
        </p:nvSpPr>
        <p:spPr>
          <a:xfrm>
            <a:off x="6085975" y="0"/>
            <a:ext cx="32115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1. Random</a:t>
            </a:r>
            <a:endParaRPr/>
          </a:p>
          <a:p>
            <a:pPr indent="0" lvl="0" marL="0" rtl="0" algn="l">
              <a:spcBef>
                <a:spcPts val="0"/>
              </a:spcBef>
              <a:spcAft>
                <a:spcPts val="0"/>
              </a:spcAft>
              <a:buNone/>
            </a:pPr>
            <a:r>
              <a:rPr lang="sv"/>
              <a:t>access idx 6</a:t>
            </a:r>
            <a:endParaRPr/>
          </a:p>
        </p:txBody>
      </p:sp>
      <p:sp>
        <p:nvSpPr>
          <p:cNvPr id="245" name="Google Shape;245;p38"/>
          <p:cNvSpPr txBox="1"/>
          <p:nvPr>
            <p:ph type="title"/>
          </p:nvPr>
        </p:nvSpPr>
        <p:spPr>
          <a:xfrm>
            <a:off x="6085975" y="0"/>
            <a:ext cx="31629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2. Prior chunks</a:t>
            </a:r>
            <a:endParaRPr/>
          </a:p>
          <a:p>
            <a:pPr indent="0" lvl="0" marL="0" rtl="0" algn="l">
              <a:spcBef>
                <a:spcPts val="0"/>
              </a:spcBef>
              <a:spcAft>
                <a:spcPts val="0"/>
              </a:spcAft>
              <a:buNone/>
            </a:pPr>
            <a:r>
              <a:rPr lang="sv"/>
              <a:t>remain unchanged</a:t>
            </a:r>
            <a:endParaRPr/>
          </a:p>
        </p:txBody>
      </p:sp>
      <p:sp>
        <p:nvSpPr>
          <p:cNvPr id="246" name="Google Shape;246;p38"/>
          <p:cNvSpPr txBox="1"/>
          <p:nvPr>
            <p:ph type="title"/>
          </p:nvPr>
        </p:nvSpPr>
        <p:spPr>
          <a:xfrm>
            <a:off x="6085975" y="0"/>
            <a:ext cx="31152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3</a:t>
            </a:r>
            <a:r>
              <a:rPr lang="sv"/>
              <a:t>. Update delta </a:t>
            </a:r>
            <a:endParaRPr/>
          </a:p>
          <a:p>
            <a:pPr indent="0" lvl="0" marL="0" rtl="0" algn="l">
              <a:spcBef>
                <a:spcPts val="0"/>
              </a:spcBef>
              <a:spcAft>
                <a:spcPts val="0"/>
              </a:spcAft>
              <a:buNone/>
            </a:pPr>
            <a:r>
              <a:rPr lang="sv"/>
              <a:t>count in chunk</a:t>
            </a:r>
            <a:endParaRPr/>
          </a:p>
        </p:txBody>
      </p:sp>
      <p:sp>
        <p:nvSpPr>
          <p:cNvPr id="247" name="Google Shape;247;p38"/>
          <p:cNvSpPr txBox="1"/>
          <p:nvPr>
            <p:ph type="title"/>
          </p:nvPr>
        </p:nvSpPr>
        <p:spPr>
          <a:xfrm>
            <a:off x="6085975" y="0"/>
            <a:ext cx="30222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4. Insert new chunk</a:t>
            </a:r>
            <a:endParaRPr/>
          </a:p>
        </p:txBody>
      </p:sp>
      <p:sp>
        <p:nvSpPr>
          <p:cNvPr id="248" name="Google Shape;248;p38"/>
          <p:cNvSpPr txBox="1"/>
          <p:nvPr>
            <p:ph type="title"/>
          </p:nvPr>
        </p:nvSpPr>
        <p:spPr>
          <a:xfrm>
            <a:off x="6085975" y="0"/>
            <a:ext cx="2896800" cy="11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5. Create new chunk for 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
                                        <p:tgtEl>
                                          <p:spTgt spid="231"/>
                                        </p:tgtEl>
                                      </p:cBhvr>
                                    </p:animEffect>
                                    <p:set>
                                      <p:cBhvr>
                                        <p:cTn dur="1" fill="hold">
                                          <p:stCondLst>
                                            <p:cond delay="1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0"/>
                                        </p:tgtEl>
                                      </p:cBhvr>
                                    </p:animEffect>
                                    <p:set>
                                      <p:cBhvr>
                                        <p:cTn dur="1" fill="hold">
                                          <p:stCondLst>
                                            <p:cond delay="5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33"/>
                                        </p:tgtEl>
                                      </p:cBhvr>
                                    </p:animEffect>
                                    <p:set>
                                      <p:cBhvr>
                                        <p:cTn dur="1" fill="hold">
                                          <p:stCondLst>
                                            <p:cond delay="400"/>
                                          </p:stCondLst>
                                        </p:cTn>
                                        <p:tgtEl>
                                          <p:spTgt spid="2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4"/>
                                        </p:tgtEl>
                                      </p:cBhvr>
                                    </p:animEffect>
                                    <p:set>
                                      <p:cBhvr>
                                        <p:cTn dur="1" fill="hold">
                                          <p:stCondLst>
                                            <p:cond delay="50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35"/>
                                        </p:tgtEl>
                                      </p:cBhvr>
                                    </p:animEffect>
                                    <p:set>
                                      <p:cBhvr>
                                        <p:cTn dur="1" fill="hold">
                                          <p:stCondLst>
                                            <p:cond delay="300"/>
                                          </p:stCondLst>
                                        </p:cTn>
                                        <p:tgtEl>
                                          <p:spTgt spid="235"/>
                                        </p:tgtEl>
                                        <p:attrNameLst>
                                          <p:attrName>style.visibility</p:attrName>
                                        </p:attrNameLst>
                                      </p:cBhvr>
                                      <p:to>
                                        <p:strVal val="hidden"/>
                                      </p:to>
                                    </p:set>
                                  </p:childTnLst>
                                </p:cTn>
                              </p:par>
                            </p:childTnLst>
                          </p:cTn>
                        </p:par>
                        <p:par>
                          <p:cTn fill="hold">
                            <p:stCondLst>
                              <p:cond delay="300"/>
                            </p:stCondLst>
                            <p:childTnLst>
                              <p:par>
                                <p:cTn fill="hold" nodeType="afterEffect" presetClass="exit" presetID="10" presetSubtype="0">
                                  <p:stCondLst>
                                    <p:cond delay="0"/>
                                  </p:stCondLst>
                                  <p:childTnLst>
                                    <p:animEffect filter="fade" transition="out">
                                      <p:cBhvr>
                                        <p:cTn dur="600"/>
                                        <p:tgtEl>
                                          <p:spTgt spid="236"/>
                                        </p:tgtEl>
                                      </p:cBhvr>
                                    </p:animEffect>
                                    <p:set>
                                      <p:cBhvr>
                                        <p:cTn dur="1" fill="hold">
                                          <p:stCondLst>
                                            <p:cond delay="600"/>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237"/>
                                        </p:tgtEl>
                                      </p:cBhvr>
                                    </p:animEffect>
                                    <p:set>
                                      <p:cBhvr>
                                        <p:cTn dur="1" fill="hold">
                                          <p:stCondLst>
                                            <p:cond delay="600"/>
                                          </p:stCondLst>
                                        </p:cTn>
                                        <p:tgtEl>
                                          <p:spTgt spid="2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0"/>
                                        </p:tgtEl>
                                      </p:cBhvr>
                                    </p:animEffect>
                                    <p:set>
                                      <p:cBhvr>
                                        <p:cTn dur="1" fill="hold">
                                          <p:stCondLst>
                                            <p:cond delay="1000"/>
                                          </p:stCondLst>
                                        </p:cTn>
                                        <p:tgtEl>
                                          <p:spTgt spid="2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9"/>
                                        </p:tgtEl>
                                      </p:cBhvr>
                                    </p:animEffect>
                                    <p:set>
                                      <p:cBhvr>
                                        <p:cTn dur="1" fill="hold">
                                          <p:stCondLst>
                                            <p:cond delay="1000"/>
                                          </p:stCondLst>
                                        </p:cTn>
                                        <p:tgtEl>
                                          <p:spTgt spid="2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600"/>
                                        <p:tgtEl>
                                          <p:spTgt spid="238"/>
                                        </p:tgtEl>
                                      </p:cBhvr>
                                    </p:animEffect>
                                    <p:set>
                                      <p:cBhvr>
                                        <p:cTn dur="1" fill="hold">
                                          <p:stCondLst>
                                            <p:cond delay="60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600"/>
                                        <p:tgtEl>
                                          <p:spTgt spid="241"/>
                                        </p:tgtEl>
                                      </p:cBhvr>
                                    </p:animEffect>
                                    <p:set>
                                      <p:cBhvr>
                                        <p:cTn dur="1" fill="hold">
                                          <p:stCondLst>
                                            <p:cond delay="600"/>
                                          </p:stCondLst>
                                        </p:cTn>
                                        <p:tgtEl>
                                          <p:spTgt spid="2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Intersection + IsIntersection (</a:t>
            </a:r>
            <a:r>
              <a:rPr i="1" lang="sv"/>
              <a:t>binary</a:t>
            </a:r>
            <a:r>
              <a:rPr lang="sv"/>
              <a:t>)</a:t>
            </a:r>
            <a:endParaRPr/>
          </a:p>
        </p:txBody>
      </p:sp>
      <p:sp>
        <p:nvSpPr>
          <p:cNvPr id="254" name="Google Shape;254;p39"/>
          <p:cNvSpPr txBox="1"/>
          <p:nvPr>
            <p:ph idx="1" type="body"/>
          </p:nvPr>
        </p:nvSpPr>
        <p:spPr>
          <a:xfrm>
            <a:off x="187600" y="1152475"/>
            <a:ext cx="6129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Decompress chunks which have a bounding box overlapping with any of the other geometries chunk bounding box </a:t>
            </a:r>
            <a:endParaRPr/>
          </a:p>
          <a:p>
            <a:pPr indent="-342900" lvl="0" marL="457200" rtl="0" algn="l">
              <a:spcBef>
                <a:spcPts val="0"/>
              </a:spcBef>
              <a:spcAft>
                <a:spcPts val="0"/>
              </a:spcAft>
              <a:buSzPts val="1800"/>
              <a:buChar char="●"/>
            </a:pPr>
            <a:r>
              <a:rPr b="1" lang="sv"/>
              <a:t>Only</a:t>
            </a:r>
            <a:r>
              <a:rPr lang="sv"/>
              <a:t> chunks where intersection can occur</a:t>
            </a:r>
            <a:endParaRPr/>
          </a:p>
        </p:txBody>
      </p:sp>
      <p:pic>
        <p:nvPicPr>
          <p:cNvPr id="255" name="Google Shape;255;p39"/>
          <p:cNvPicPr preferRelativeResize="0"/>
          <p:nvPr/>
        </p:nvPicPr>
        <p:blipFill rotWithShape="1">
          <a:blip r:embed="rId3">
            <a:alphaModFix/>
          </a:blip>
          <a:srcRect b="0" l="0" r="0" t="0"/>
          <a:stretch/>
        </p:blipFill>
        <p:spPr>
          <a:xfrm rot="7219255">
            <a:off x="6095232" y="299865"/>
            <a:ext cx="3375412" cy="2516220"/>
          </a:xfrm>
          <a:prstGeom prst="rect">
            <a:avLst/>
          </a:prstGeom>
          <a:noFill/>
          <a:ln>
            <a:noFill/>
          </a:ln>
        </p:spPr>
      </p:pic>
      <p:pic>
        <p:nvPicPr>
          <p:cNvPr id="256" name="Google Shape;256;p39"/>
          <p:cNvPicPr preferRelativeResize="0"/>
          <p:nvPr/>
        </p:nvPicPr>
        <p:blipFill>
          <a:blip r:embed="rId4">
            <a:alphaModFix/>
          </a:blip>
          <a:stretch>
            <a:fillRect/>
          </a:stretch>
        </p:blipFill>
        <p:spPr>
          <a:xfrm>
            <a:off x="733699" y="3187250"/>
            <a:ext cx="1272900" cy="961475"/>
          </a:xfrm>
          <a:prstGeom prst="rect">
            <a:avLst/>
          </a:prstGeom>
          <a:noFill/>
          <a:ln>
            <a:noFill/>
          </a:ln>
        </p:spPr>
      </p:pic>
      <p:pic>
        <p:nvPicPr>
          <p:cNvPr id="257" name="Google Shape;257;p39"/>
          <p:cNvPicPr preferRelativeResize="0"/>
          <p:nvPr/>
        </p:nvPicPr>
        <p:blipFill>
          <a:blip r:embed="rId5">
            <a:alphaModFix/>
          </a:blip>
          <a:stretch>
            <a:fillRect/>
          </a:stretch>
        </p:blipFill>
        <p:spPr>
          <a:xfrm>
            <a:off x="2652850" y="3149589"/>
            <a:ext cx="1272901" cy="958638"/>
          </a:xfrm>
          <a:prstGeom prst="rect">
            <a:avLst/>
          </a:prstGeom>
          <a:noFill/>
          <a:ln>
            <a:noFill/>
          </a:ln>
        </p:spPr>
      </p:pic>
      <p:pic>
        <p:nvPicPr>
          <p:cNvPr id="258" name="Google Shape;258;p39"/>
          <p:cNvPicPr preferRelativeResize="0"/>
          <p:nvPr/>
        </p:nvPicPr>
        <p:blipFill>
          <a:blip r:embed="rId6">
            <a:alphaModFix/>
          </a:blip>
          <a:stretch>
            <a:fillRect/>
          </a:stretch>
        </p:blipFill>
        <p:spPr>
          <a:xfrm>
            <a:off x="4572000" y="3188676"/>
            <a:ext cx="1272899" cy="958637"/>
          </a:xfrm>
          <a:prstGeom prst="rect">
            <a:avLst/>
          </a:prstGeom>
          <a:noFill/>
          <a:ln>
            <a:noFill/>
          </a:ln>
        </p:spPr>
      </p:pic>
      <p:sp>
        <p:nvSpPr>
          <p:cNvPr id="259" name="Google Shape;259;p39"/>
          <p:cNvSpPr txBox="1"/>
          <p:nvPr/>
        </p:nvSpPr>
        <p:spPr>
          <a:xfrm>
            <a:off x="193796" y="2651571"/>
            <a:ext cx="6474900" cy="2290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sv" sz="1800">
                <a:solidFill>
                  <a:schemeClr val="dk2"/>
                </a:solidFill>
              </a:rPr>
              <a:t>3 cases of intersection when bounding boxes overlap</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sv" sz="1800">
                <a:solidFill>
                  <a:schemeClr val="dk2"/>
                </a:solidFill>
              </a:rPr>
              <a:t>      	    Disjoint   	 	     Crossing               Contained</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0"/>
          <p:cNvPicPr preferRelativeResize="0"/>
          <p:nvPr/>
        </p:nvPicPr>
        <p:blipFill>
          <a:blip r:embed="rId3">
            <a:alphaModFix/>
          </a:blip>
          <a:stretch>
            <a:fillRect/>
          </a:stretch>
        </p:blipFill>
        <p:spPr>
          <a:xfrm>
            <a:off x="3399125" y="957950"/>
            <a:ext cx="5433175" cy="4082000"/>
          </a:xfrm>
          <a:prstGeom prst="rect">
            <a:avLst/>
          </a:prstGeom>
          <a:noFill/>
          <a:ln>
            <a:noFill/>
          </a:ln>
        </p:spPr>
      </p:pic>
      <p:sp>
        <p:nvSpPr>
          <p:cNvPr id="265" name="Google Shape;26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Intersection Filtering Example</a:t>
            </a:r>
            <a:endParaRPr/>
          </a:p>
        </p:txBody>
      </p:sp>
      <p:sp>
        <p:nvSpPr>
          <p:cNvPr id="266" name="Google Shape;266;p40"/>
          <p:cNvSpPr txBox="1"/>
          <p:nvPr>
            <p:ph idx="1" type="body"/>
          </p:nvPr>
        </p:nvSpPr>
        <p:spPr>
          <a:xfrm>
            <a:off x="311700" y="1152475"/>
            <a:ext cx="289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sv"/>
              <a:t>Get common bbox</a:t>
            </a:r>
            <a:endParaRPr/>
          </a:p>
          <a:p>
            <a:pPr indent="-342900" lvl="0" marL="457200" rtl="0" algn="l">
              <a:spcBef>
                <a:spcPts val="0"/>
              </a:spcBef>
              <a:spcAft>
                <a:spcPts val="0"/>
              </a:spcAft>
              <a:buSzPts val="1800"/>
              <a:buAutoNum type="arabicPeriod"/>
            </a:pPr>
            <a:r>
              <a:rPr lang="sv"/>
              <a:t>Find chunks in common bbox.</a:t>
            </a:r>
            <a:endParaRPr/>
          </a:p>
          <a:p>
            <a:pPr indent="-342900" lvl="0" marL="457200" rtl="0" algn="l">
              <a:spcBef>
                <a:spcPts val="0"/>
              </a:spcBef>
              <a:spcAft>
                <a:spcPts val="0"/>
              </a:spcAft>
              <a:buSzPts val="1800"/>
              <a:buAutoNum type="arabicPeriod"/>
            </a:pPr>
            <a:r>
              <a:rPr lang="sv"/>
              <a:t>Remove non-intersecting chunks.</a:t>
            </a:r>
            <a:endParaRPr/>
          </a:p>
          <a:p>
            <a:pPr indent="-342900" lvl="0" marL="457200" rtl="0" algn="l">
              <a:spcBef>
                <a:spcPts val="0"/>
              </a:spcBef>
              <a:spcAft>
                <a:spcPts val="0"/>
              </a:spcAft>
              <a:buSzPts val="1800"/>
              <a:buAutoNum type="arabicPeriod"/>
            </a:pPr>
            <a:r>
              <a:rPr lang="sv"/>
              <a:t>Decompress remaining chunks.</a:t>
            </a:r>
            <a:endParaRPr/>
          </a:p>
        </p:txBody>
      </p:sp>
      <p:pic>
        <p:nvPicPr>
          <p:cNvPr id="267" name="Google Shape;267;p40"/>
          <p:cNvPicPr preferRelativeResize="0"/>
          <p:nvPr/>
        </p:nvPicPr>
        <p:blipFill>
          <a:blip r:embed="rId4">
            <a:alphaModFix/>
          </a:blip>
          <a:stretch>
            <a:fillRect/>
          </a:stretch>
        </p:blipFill>
        <p:spPr>
          <a:xfrm>
            <a:off x="3399125" y="957963"/>
            <a:ext cx="5433175" cy="4081975"/>
          </a:xfrm>
          <a:prstGeom prst="rect">
            <a:avLst/>
          </a:prstGeom>
          <a:noFill/>
          <a:ln>
            <a:noFill/>
          </a:ln>
        </p:spPr>
      </p:pic>
      <p:pic>
        <p:nvPicPr>
          <p:cNvPr id="268" name="Google Shape;268;p40"/>
          <p:cNvPicPr preferRelativeResize="0"/>
          <p:nvPr/>
        </p:nvPicPr>
        <p:blipFill>
          <a:blip r:embed="rId5">
            <a:alphaModFix/>
          </a:blip>
          <a:stretch>
            <a:fillRect/>
          </a:stretch>
        </p:blipFill>
        <p:spPr>
          <a:xfrm>
            <a:off x="3399125" y="957953"/>
            <a:ext cx="5433175" cy="4081988"/>
          </a:xfrm>
          <a:prstGeom prst="rect">
            <a:avLst/>
          </a:prstGeom>
          <a:noFill/>
          <a:ln>
            <a:noFill/>
          </a:ln>
        </p:spPr>
      </p:pic>
      <p:pic>
        <p:nvPicPr>
          <p:cNvPr id="269" name="Google Shape;269;p40"/>
          <p:cNvPicPr preferRelativeResize="0"/>
          <p:nvPr/>
        </p:nvPicPr>
        <p:blipFill>
          <a:blip r:embed="rId6">
            <a:alphaModFix/>
          </a:blip>
          <a:stretch>
            <a:fillRect/>
          </a:stretch>
        </p:blipFill>
        <p:spPr>
          <a:xfrm>
            <a:off x="3399125" y="957967"/>
            <a:ext cx="5433175" cy="4082015"/>
          </a:xfrm>
          <a:prstGeom prst="rect">
            <a:avLst/>
          </a:prstGeom>
          <a:noFill/>
          <a:ln>
            <a:noFill/>
          </a:ln>
        </p:spPr>
      </p:pic>
      <p:pic>
        <p:nvPicPr>
          <p:cNvPr id="270" name="Google Shape;270;p40"/>
          <p:cNvPicPr preferRelativeResize="0"/>
          <p:nvPr/>
        </p:nvPicPr>
        <p:blipFill rotWithShape="1">
          <a:blip r:embed="rId7">
            <a:alphaModFix/>
          </a:blip>
          <a:srcRect b="0" l="0" r="0" t="0"/>
          <a:stretch/>
        </p:blipFill>
        <p:spPr>
          <a:xfrm>
            <a:off x="3399125" y="957950"/>
            <a:ext cx="5433175" cy="408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64"/>
                                        </p:tgtEl>
                                      </p:cBhvr>
                                    </p:animEffect>
                                    <p:set>
                                      <p:cBhvr>
                                        <p:cTn dur="1" fill="hold">
                                          <p:stCondLst>
                                            <p:cond delay="300"/>
                                          </p:stCondLst>
                                        </p:cTn>
                                        <p:tgtEl>
                                          <p:spTgt spid="2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3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67"/>
                                        </p:tgtEl>
                                      </p:cBhvr>
                                    </p:animEffect>
                                    <p:set>
                                      <p:cBhvr>
                                        <p:cTn dur="1" fill="hold">
                                          <p:stCondLst>
                                            <p:cond delay="300"/>
                                          </p:stCondLst>
                                        </p:cTn>
                                        <p:tgtEl>
                                          <p:spTgt spid="2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3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68"/>
                                        </p:tgtEl>
                                      </p:cBhvr>
                                    </p:animEffect>
                                    <p:set>
                                      <p:cBhvr>
                                        <p:cTn dur="1" fill="hold">
                                          <p:stCondLst>
                                            <p:cond delay="300"/>
                                          </p:stCondLst>
                                        </p:cTn>
                                        <p:tgtEl>
                                          <p:spTgt spid="2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2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69"/>
                                        </p:tgtEl>
                                      </p:cBhvr>
                                    </p:animEffect>
                                    <p:set>
                                      <p:cBhvr>
                                        <p:cTn dur="1" fill="hold">
                                          <p:stCondLst>
                                            <p:cond delay="300"/>
                                          </p:stCondLst>
                                        </p:cTn>
                                        <p:tgtEl>
                                          <p:spTgt spid="2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Intersection Example </a:t>
            </a:r>
            <a:r>
              <a:rPr lang="sv"/>
              <a:t>(Crossing)</a:t>
            </a:r>
            <a:endParaRPr/>
          </a:p>
        </p:txBody>
      </p:sp>
      <p:cxnSp>
        <p:nvCxnSpPr>
          <p:cNvPr id="276" name="Google Shape;276;p41"/>
          <p:cNvCxnSpPr/>
          <p:nvPr/>
        </p:nvCxnSpPr>
        <p:spPr>
          <a:xfrm flipH="1" rot="10800000">
            <a:off x="2339750" y="1779013"/>
            <a:ext cx="1063500" cy="9600"/>
          </a:xfrm>
          <a:prstGeom prst="straightConnector1">
            <a:avLst/>
          </a:prstGeom>
          <a:noFill/>
          <a:ln cap="flat" cmpd="sng" w="38100">
            <a:solidFill>
              <a:schemeClr val="dk2"/>
            </a:solidFill>
            <a:prstDash val="solid"/>
            <a:round/>
            <a:headEnd len="med" w="med" type="none"/>
            <a:tailEnd len="med" w="med" type="triangle"/>
          </a:ln>
        </p:spPr>
      </p:cxnSp>
      <p:sp>
        <p:nvSpPr>
          <p:cNvPr id="277" name="Google Shape;277;p41"/>
          <p:cNvSpPr txBox="1"/>
          <p:nvPr/>
        </p:nvSpPr>
        <p:spPr>
          <a:xfrm>
            <a:off x="1176100" y="1645150"/>
            <a:ext cx="6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Input</a:t>
            </a:r>
            <a:endParaRPr/>
          </a:p>
        </p:txBody>
      </p:sp>
      <p:sp>
        <p:nvSpPr>
          <p:cNvPr id="278" name="Google Shape;278;p41"/>
          <p:cNvSpPr txBox="1"/>
          <p:nvPr/>
        </p:nvSpPr>
        <p:spPr>
          <a:xfrm>
            <a:off x="3803063" y="1583725"/>
            <a:ext cx="17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FPDE processing</a:t>
            </a:r>
            <a:endParaRPr/>
          </a:p>
        </p:txBody>
      </p:sp>
      <p:cxnSp>
        <p:nvCxnSpPr>
          <p:cNvPr id="279" name="Google Shape;279;p41"/>
          <p:cNvCxnSpPr/>
          <p:nvPr/>
        </p:nvCxnSpPr>
        <p:spPr>
          <a:xfrm flipH="1" rot="10800000">
            <a:off x="5663350" y="1779013"/>
            <a:ext cx="1063500" cy="9600"/>
          </a:xfrm>
          <a:prstGeom prst="straightConnector1">
            <a:avLst/>
          </a:prstGeom>
          <a:noFill/>
          <a:ln cap="flat" cmpd="sng" w="38100">
            <a:solidFill>
              <a:schemeClr val="dk2"/>
            </a:solidFill>
            <a:prstDash val="solid"/>
            <a:round/>
            <a:headEnd len="med" w="med" type="none"/>
            <a:tailEnd len="med" w="med" type="triangle"/>
          </a:ln>
        </p:spPr>
      </p:cxnSp>
      <p:sp>
        <p:nvSpPr>
          <p:cNvPr id="280" name="Google Shape;280;p41"/>
          <p:cNvSpPr txBox="1"/>
          <p:nvPr/>
        </p:nvSpPr>
        <p:spPr>
          <a:xfrm>
            <a:off x="7277375" y="1583725"/>
            <a:ext cx="8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Output</a:t>
            </a:r>
            <a:endParaRPr/>
          </a:p>
        </p:txBody>
      </p:sp>
      <p:pic>
        <p:nvPicPr>
          <p:cNvPr id="281" name="Google Shape;281;p41"/>
          <p:cNvPicPr preferRelativeResize="0"/>
          <p:nvPr/>
        </p:nvPicPr>
        <p:blipFill rotWithShape="1">
          <a:blip r:embed="rId3">
            <a:alphaModFix/>
          </a:blip>
          <a:srcRect b="5075" l="6952" r="2163" t="4131"/>
          <a:stretch/>
        </p:blipFill>
        <p:spPr>
          <a:xfrm>
            <a:off x="183675" y="2175762"/>
            <a:ext cx="2870732" cy="2133149"/>
          </a:xfrm>
          <a:prstGeom prst="rect">
            <a:avLst/>
          </a:prstGeom>
          <a:noFill/>
          <a:ln>
            <a:noFill/>
          </a:ln>
        </p:spPr>
      </p:pic>
      <p:pic>
        <p:nvPicPr>
          <p:cNvPr id="282" name="Google Shape;282;p41"/>
          <p:cNvPicPr preferRelativeResize="0"/>
          <p:nvPr/>
        </p:nvPicPr>
        <p:blipFill>
          <a:blip r:embed="rId4">
            <a:alphaModFix/>
          </a:blip>
          <a:stretch>
            <a:fillRect/>
          </a:stretch>
        </p:blipFill>
        <p:spPr>
          <a:xfrm>
            <a:off x="6245700" y="2121975"/>
            <a:ext cx="2913600" cy="2133150"/>
          </a:xfrm>
          <a:prstGeom prst="rect">
            <a:avLst/>
          </a:prstGeom>
          <a:noFill/>
          <a:ln>
            <a:noFill/>
          </a:ln>
        </p:spPr>
      </p:pic>
      <p:pic>
        <p:nvPicPr>
          <p:cNvPr id="283" name="Google Shape;283;p41"/>
          <p:cNvPicPr preferRelativeResize="0"/>
          <p:nvPr/>
        </p:nvPicPr>
        <p:blipFill>
          <a:blip r:embed="rId5">
            <a:alphaModFix/>
          </a:blip>
          <a:stretch>
            <a:fillRect/>
          </a:stretch>
        </p:blipFill>
        <p:spPr>
          <a:xfrm>
            <a:off x="3193251" y="2085424"/>
            <a:ext cx="2913600" cy="2206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Benchmarking - Our Implementation (Speed)</a:t>
            </a:r>
            <a:endParaRPr/>
          </a:p>
          <a:p>
            <a:pPr indent="0" lvl="0" marL="0" rtl="0" algn="l">
              <a:lnSpc>
                <a:spcPct val="100000"/>
              </a:lnSpc>
              <a:spcBef>
                <a:spcPts val="0"/>
              </a:spcBef>
              <a:spcAft>
                <a:spcPts val="0"/>
              </a:spcAft>
              <a:buSzPct val="138614"/>
              <a:buNone/>
            </a:pPr>
            <a:r>
              <a:t/>
            </a:r>
            <a:endParaRPr sz="2244"/>
          </a:p>
        </p:txBody>
      </p:sp>
      <p:sp>
        <p:nvSpPr>
          <p:cNvPr id="289" name="Google Shape;289;p42"/>
          <p:cNvSpPr txBox="1"/>
          <p:nvPr/>
        </p:nvSpPr>
        <p:spPr>
          <a:xfrm>
            <a:off x="311700" y="3666000"/>
            <a:ext cx="4059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2"/>
          <p:cNvSpPr txBox="1"/>
          <p:nvPr/>
        </p:nvSpPr>
        <p:spPr>
          <a:xfrm>
            <a:off x="5736550" y="922325"/>
            <a:ext cx="386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2"/>
          <p:cNvSpPr txBox="1"/>
          <p:nvPr/>
        </p:nvSpPr>
        <p:spPr>
          <a:xfrm>
            <a:off x="306668" y="1146125"/>
            <a:ext cx="6939600" cy="243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The baseline is Floating-Point Delta without optimizations for operations (Decompression + operations on full geometry)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sv"/>
              <a:t>Random pairs for binary operation</a:t>
            </a:r>
            <a:endParaRPr/>
          </a:p>
          <a:p>
            <a:pPr indent="-317500" lvl="0" marL="457200" rtl="0" algn="l">
              <a:spcBef>
                <a:spcPts val="0"/>
              </a:spcBef>
              <a:spcAft>
                <a:spcPts val="0"/>
              </a:spcAft>
              <a:buSzPts val="1400"/>
              <a:buChar char="●"/>
            </a:pPr>
            <a:r>
              <a:rPr lang="sv"/>
              <a:t>FPDE performs operations much faster than baseline for various datasets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
              <a:t>Misleading for (Is) Intersection</a:t>
            </a:r>
            <a:endParaRPr/>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p:txBody>
      </p:sp>
      <p:pic>
        <p:nvPicPr>
          <p:cNvPr id="292" name="Google Shape;292;p42"/>
          <p:cNvPicPr preferRelativeResize="0"/>
          <p:nvPr/>
        </p:nvPicPr>
        <p:blipFill rotWithShape="1">
          <a:blip r:embed="rId3">
            <a:alphaModFix/>
          </a:blip>
          <a:srcRect b="0" l="0" r="3409" t="0"/>
          <a:stretch/>
        </p:blipFill>
        <p:spPr>
          <a:xfrm>
            <a:off x="295409" y="3037375"/>
            <a:ext cx="8553202" cy="2106125"/>
          </a:xfrm>
          <a:prstGeom prst="rect">
            <a:avLst/>
          </a:prstGeom>
          <a:noFill/>
          <a:ln>
            <a:noFill/>
          </a:ln>
        </p:spPr>
      </p:pic>
      <p:pic>
        <p:nvPicPr>
          <p:cNvPr id="293" name="Google Shape;293;p42"/>
          <p:cNvPicPr preferRelativeResize="0"/>
          <p:nvPr/>
        </p:nvPicPr>
        <p:blipFill rotWithShape="1">
          <a:blip r:embed="rId3">
            <a:alphaModFix/>
          </a:blip>
          <a:srcRect b="76823" l="41289" r="22087" t="5732"/>
          <a:stretch/>
        </p:blipFill>
        <p:spPr>
          <a:xfrm>
            <a:off x="720000" y="2767625"/>
            <a:ext cx="3243002" cy="36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Benchmarking</a:t>
            </a:r>
            <a:r>
              <a:rPr lang="sv"/>
              <a:t> - </a:t>
            </a:r>
            <a:r>
              <a:rPr lang="sv"/>
              <a:t>Our Implementation (Intersection)</a:t>
            </a:r>
            <a:endParaRPr/>
          </a:p>
          <a:p>
            <a:pPr indent="0" lvl="0" marL="0" rtl="0" algn="l">
              <a:lnSpc>
                <a:spcPct val="100000"/>
              </a:lnSpc>
              <a:spcBef>
                <a:spcPts val="0"/>
              </a:spcBef>
              <a:spcAft>
                <a:spcPts val="0"/>
              </a:spcAft>
              <a:buSzPct val="138614"/>
              <a:buNone/>
            </a:pPr>
            <a:r>
              <a:t/>
            </a:r>
            <a:endParaRPr sz="2244"/>
          </a:p>
        </p:txBody>
      </p:sp>
      <p:sp>
        <p:nvSpPr>
          <p:cNvPr id="299" name="Google Shape;299;p43"/>
          <p:cNvSpPr txBox="1"/>
          <p:nvPr/>
        </p:nvSpPr>
        <p:spPr>
          <a:xfrm>
            <a:off x="584975" y="1120025"/>
            <a:ext cx="6372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Divide benchmarks for differen</a:t>
            </a:r>
            <a:r>
              <a:rPr lang="sv"/>
              <a:t>t </a:t>
            </a:r>
            <a:r>
              <a:rPr lang="sv"/>
              <a:t>geometry contexts</a:t>
            </a:r>
            <a:endParaRPr/>
          </a:p>
          <a:p>
            <a:pPr indent="-317500" lvl="0" marL="457200" rtl="0" algn="l">
              <a:spcBef>
                <a:spcPts val="0"/>
              </a:spcBef>
              <a:spcAft>
                <a:spcPts val="0"/>
              </a:spcAft>
              <a:buSzPts val="1400"/>
              <a:buChar char="●"/>
            </a:pPr>
            <a:r>
              <a:rPr lang="sv"/>
              <a:t>More effective when including large geometries</a:t>
            </a:r>
            <a:endParaRPr/>
          </a:p>
          <a:p>
            <a:pPr indent="-317500" lvl="0" marL="457200" rtl="0" algn="l">
              <a:spcBef>
                <a:spcPts val="0"/>
              </a:spcBef>
              <a:spcAft>
                <a:spcPts val="0"/>
              </a:spcAft>
              <a:buSzPts val="1400"/>
              <a:buChar char="●"/>
            </a:pPr>
            <a:r>
              <a:rPr lang="sv"/>
              <a:t>S = Small 		M = Mediu</a:t>
            </a:r>
            <a:r>
              <a:rPr lang="sv"/>
              <a:t>m		</a:t>
            </a:r>
            <a:r>
              <a:rPr lang="sv"/>
              <a:t>L = Large</a:t>
            </a:r>
            <a:endParaRPr/>
          </a:p>
          <a:p>
            <a:pPr indent="0" lvl="0" marL="457200" rtl="0" algn="l">
              <a:spcBef>
                <a:spcPts val="0"/>
              </a:spcBef>
              <a:spcAft>
                <a:spcPts val="0"/>
              </a:spcAft>
              <a:buNone/>
            </a:pPr>
            <a:r>
              <a:t/>
            </a:r>
            <a:endParaRPr/>
          </a:p>
        </p:txBody>
      </p:sp>
      <p:pic>
        <p:nvPicPr>
          <p:cNvPr id="300" name="Google Shape;300;p43"/>
          <p:cNvPicPr preferRelativeResize="0"/>
          <p:nvPr/>
        </p:nvPicPr>
        <p:blipFill rotWithShape="1">
          <a:blip r:embed="rId3">
            <a:alphaModFix/>
          </a:blip>
          <a:srcRect b="0" l="0" r="1661" t="5141"/>
          <a:stretch/>
        </p:blipFill>
        <p:spPr>
          <a:xfrm>
            <a:off x="152400" y="2223275"/>
            <a:ext cx="8991598" cy="2282625"/>
          </a:xfrm>
          <a:prstGeom prst="rect">
            <a:avLst/>
          </a:prstGeom>
          <a:noFill/>
          <a:ln>
            <a:noFill/>
          </a:ln>
        </p:spPr>
      </p:pic>
      <p:sp>
        <p:nvSpPr>
          <p:cNvPr id="301" name="Google Shape;301;p43"/>
          <p:cNvSpPr/>
          <p:nvPr/>
        </p:nvSpPr>
        <p:spPr>
          <a:xfrm>
            <a:off x="584975" y="2000250"/>
            <a:ext cx="3840300" cy="34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Problem Formulation</a:t>
            </a:r>
            <a:endParaRPr/>
          </a:p>
        </p:txBody>
      </p:sp>
      <p:sp>
        <p:nvSpPr>
          <p:cNvPr id="106" name="Google Shape;106;p26"/>
          <p:cNvSpPr txBox="1"/>
          <p:nvPr>
            <p:ph idx="1" type="body"/>
          </p:nvPr>
        </p:nvSpPr>
        <p:spPr>
          <a:xfrm>
            <a:off x="311700" y="1152475"/>
            <a:ext cx="6871800" cy="1723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95000"/>
              </a:lnSpc>
              <a:spcBef>
                <a:spcPts val="1200"/>
              </a:spcBef>
              <a:spcAft>
                <a:spcPts val="0"/>
              </a:spcAft>
              <a:buSzPct val="61854"/>
              <a:buNone/>
            </a:pPr>
            <a:r>
              <a:rPr b="1" lang="sv" sz="2473"/>
              <a:t>Problem statement</a:t>
            </a:r>
            <a:r>
              <a:rPr b="1" lang="sv" sz="2473"/>
              <a:t>: </a:t>
            </a:r>
            <a:endParaRPr b="1" sz="2473"/>
          </a:p>
          <a:p>
            <a:pPr indent="-295941" lvl="0" marL="457200" rtl="0" algn="l">
              <a:spcBef>
                <a:spcPts val="1200"/>
              </a:spcBef>
              <a:spcAft>
                <a:spcPts val="0"/>
              </a:spcAft>
              <a:buSzPct val="100000"/>
              <a:buChar char="●"/>
            </a:pPr>
            <a:r>
              <a:rPr lang="sv"/>
              <a:t>To reduce the data size, compression algorithms can be applied to remove redundancies in the data.</a:t>
            </a:r>
            <a:endParaRPr sz="1515"/>
          </a:p>
          <a:p>
            <a:pPr indent="0" lvl="0" marL="457200" rtl="0" algn="l">
              <a:spcBef>
                <a:spcPts val="0"/>
              </a:spcBef>
              <a:spcAft>
                <a:spcPts val="0"/>
              </a:spcAft>
              <a:buNone/>
            </a:pPr>
            <a:r>
              <a:t/>
            </a:r>
            <a:endParaRPr sz="1515"/>
          </a:p>
          <a:p>
            <a:pPr indent="-295941" lvl="0" marL="457200" rtl="0" algn="l">
              <a:spcBef>
                <a:spcPts val="0"/>
              </a:spcBef>
              <a:spcAft>
                <a:spcPts val="0"/>
              </a:spcAft>
              <a:buSzPct val="100000"/>
              <a:buChar char="●"/>
            </a:pPr>
            <a:r>
              <a:rPr lang="sv"/>
              <a:t>If using conventional compression algorithms, the data has to be decompressed before it can be operated on.</a:t>
            </a:r>
            <a:endParaRPr sz="1515"/>
          </a:p>
          <a:p>
            <a:pPr indent="0" lvl="0" marL="457200" rtl="0" algn="l">
              <a:spcBef>
                <a:spcPts val="0"/>
              </a:spcBef>
              <a:spcAft>
                <a:spcPts val="0"/>
              </a:spcAft>
              <a:buNone/>
            </a:pPr>
            <a:r>
              <a:t/>
            </a:r>
            <a:endParaRPr/>
          </a:p>
        </p:txBody>
      </p:sp>
      <p:sp>
        <p:nvSpPr>
          <p:cNvPr id="107" name="Google Shape;107;p26"/>
          <p:cNvSpPr txBox="1"/>
          <p:nvPr/>
        </p:nvSpPr>
        <p:spPr>
          <a:xfrm>
            <a:off x="0" y="4635600"/>
            <a:ext cx="91440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1200"/>
              </a:spcAft>
              <a:buClr>
                <a:schemeClr val="dk1"/>
              </a:buClr>
              <a:buSzPts val="1800"/>
              <a:buFont typeface="Arial"/>
              <a:buNone/>
            </a:pPr>
            <a:r>
              <a:rPr b="1" lang="sv" sz="2100">
                <a:solidFill>
                  <a:schemeClr val="dk2"/>
                </a:solidFill>
              </a:rPr>
              <a:t>Reduce size</a:t>
            </a:r>
            <a:r>
              <a:rPr b="1" i="0" lang="sv" sz="2100" u="none" cap="none" strike="noStrike">
                <a:solidFill>
                  <a:schemeClr val="dk2"/>
                </a:solidFill>
                <a:latin typeface="Arial"/>
                <a:ea typeface="Arial"/>
                <a:cs typeface="Arial"/>
                <a:sym typeface="Arial"/>
              </a:rPr>
              <a:t> </a:t>
            </a:r>
            <a:r>
              <a:rPr b="1" lang="sv" sz="2100">
                <a:solidFill>
                  <a:schemeClr val="dk2"/>
                </a:solidFill>
              </a:rPr>
              <a:t>+ Fast operations</a:t>
            </a:r>
            <a:r>
              <a:rPr b="1" i="0" lang="sv" sz="2100" u="none" cap="none" strike="noStrike">
                <a:solidFill>
                  <a:schemeClr val="dk2"/>
                </a:solidFill>
                <a:latin typeface="Arial"/>
                <a:ea typeface="Arial"/>
                <a:cs typeface="Arial"/>
                <a:sym typeface="Arial"/>
              </a:rPr>
              <a:t>!</a:t>
            </a:r>
            <a:endParaRPr b="1" i="0" sz="1700" u="none" cap="none" strike="noStrike">
              <a:solidFill>
                <a:srgbClr val="000000"/>
              </a:solidFill>
              <a:latin typeface="Arial"/>
              <a:ea typeface="Arial"/>
              <a:cs typeface="Arial"/>
              <a:sym typeface="Arial"/>
            </a:endParaRPr>
          </a:p>
        </p:txBody>
      </p:sp>
      <p:pic>
        <p:nvPicPr>
          <p:cNvPr id="108" name="Google Shape;108;p26"/>
          <p:cNvPicPr preferRelativeResize="0"/>
          <p:nvPr/>
        </p:nvPicPr>
        <p:blipFill>
          <a:blip r:embed="rId3">
            <a:alphaModFix/>
          </a:blip>
          <a:stretch>
            <a:fillRect/>
          </a:stretch>
        </p:blipFill>
        <p:spPr>
          <a:xfrm>
            <a:off x="7342125" y="3268700"/>
            <a:ext cx="1695000" cy="1723719"/>
          </a:xfrm>
          <a:prstGeom prst="rect">
            <a:avLst/>
          </a:prstGeom>
          <a:noFill/>
          <a:ln>
            <a:noFill/>
          </a:ln>
        </p:spPr>
      </p:pic>
      <p:pic>
        <p:nvPicPr>
          <p:cNvPr id="109" name="Google Shape;109;p26"/>
          <p:cNvPicPr preferRelativeResize="0"/>
          <p:nvPr/>
        </p:nvPicPr>
        <p:blipFill rotWithShape="1">
          <a:blip r:embed="rId4">
            <a:alphaModFix/>
          </a:blip>
          <a:srcRect b="37075" l="27495" r="22136" t="36952"/>
          <a:stretch/>
        </p:blipFill>
        <p:spPr>
          <a:xfrm rot="410544">
            <a:off x="7698636" y="2626662"/>
            <a:ext cx="1239126" cy="638975"/>
          </a:xfrm>
          <a:prstGeom prst="rect">
            <a:avLst/>
          </a:prstGeom>
          <a:noFill/>
          <a:ln>
            <a:noFill/>
          </a:ln>
        </p:spPr>
      </p:pic>
      <p:sp>
        <p:nvSpPr>
          <p:cNvPr id="110" name="Google Shape;110;p26"/>
          <p:cNvSpPr txBox="1"/>
          <p:nvPr/>
        </p:nvSpPr>
        <p:spPr>
          <a:xfrm>
            <a:off x="289950" y="2633950"/>
            <a:ext cx="6915300" cy="1710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Clr>
                <a:schemeClr val="dk1"/>
              </a:buClr>
              <a:buSzPts val="1530"/>
              <a:buFont typeface="Arial"/>
              <a:buNone/>
            </a:pPr>
            <a:r>
              <a:rPr b="1" lang="sv" sz="1715">
                <a:solidFill>
                  <a:schemeClr val="dk2"/>
                </a:solidFill>
              </a:rPr>
              <a:t>Research questions:</a:t>
            </a:r>
            <a:endParaRPr sz="1715">
              <a:solidFill>
                <a:schemeClr val="dk2"/>
              </a:solidFill>
            </a:endParaRPr>
          </a:p>
          <a:p>
            <a:pPr indent="-293052" lvl="0" marL="457200" rtl="0" algn="l">
              <a:lnSpc>
                <a:spcPct val="115000"/>
              </a:lnSpc>
              <a:spcBef>
                <a:spcPts val="1200"/>
              </a:spcBef>
              <a:spcAft>
                <a:spcPts val="0"/>
              </a:spcAft>
              <a:buClr>
                <a:schemeClr val="dk2"/>
              </a:buClr>
              <a:buSzPts val="1015"/>
              <a:buChar char="●"/>
            </a:pPr>
            <a:r>
              <a:rPr lang="sv" sz="1300">
                <a:solidFill>
                  <a:schemeClr val="dk2"/>
                </a:solidFill>
              </a:rPr>
              <a:t>Is it possible to perform operations on compressed geometric data without decompressing the entire geometries?</a:t>
            </a:r>
            <a:endParaRPr sz="1300">
              <a:solidFill>
                <a:schemeClr val="dk2"/>
              </a:solidFill>
            </a:endParaRPr>
          </a:p>
          <a:p>
            <a:pPr indent="0" lvl="0" marL="457200" rtl="0" algn="l">
              <a:lnSpc>
                <a:spcPct val="115000"/>
              </a:lnSpc>
              <a:spcBef>
                <a:spcPts val="0"/>
              </a:spcBef>
              <a:spcAft>
                <a:spcPts val="0"/>
              </a:spcAft>
              <a:buClr>
                <a:schemeClr val="dk1"/>
              </a:buClr>
              <a:buSzPts val="1100"/>
              <a:buFont typeface="Arial"/>
              <a:buNone/>
            </a:pPr>
            <a:r>
              <a:t/>
            </a:r>
            <a:endParaRPr sz="1300">
              <a:solidFill>
                <a:schemeClr val="dk2"/>
              </a:solidFill>
            </a:endParaRPr>
          </a:p>
          <a:p>
            <a:pPr indent="-293052" lvl="0" marL="457200" rtl="0" algn="l">
              <a:lnSpc>
                <a:spcPct val="115000"/>
              </a:lnSpc>
              <a:spcBef>
                <a:spcPts val="0"/>
              </a:spcBef>
              <a:spcAft>
                <a:spcPts val="0"/>
              </a:spcAft>
              <a:buClr>
                <a:schemeClr val="dk2"/>
              </a:buClr>
              <a:buSzPts val="1015"/>
              <a:buChar char="●"/>
            </a:pPr>
            <a:r>
              <a:rPr lang="sv" sz="1300">
                <a:solidFill>
                  <a:schemeClr val="dk2"/>
                </a:solidFill>
              </a:rPr>
              <a:t>How can domain-specific constraints and structures, in the context of maps, be exploited to improve the performance of operations and geometry compression?</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400"/>
                                        <p:tgtEl>
                                          <p:spTgt spid="108"/>
                                        </p:tgtEl>
                                        <p:attrNameLst>
                                          <p:attrName>ppt_y</p:attrName>
                                        </p:attrNameLst>
                                      </p:cBhvr>
                                      <p:tavLst>
                                        <p:tav fmla="" tm="0">
                                          <p:val>
                                            <p:strVal val="#ppt_y+1"/>
                                          </p:val>
                                        </p:tav>
                                        <p:tav fmla="" tm="100000">
                                          <p:val>
                                            <p:strVal val="#ppt_y"/>
                                          </p:val>
                                        </p:tav>
                                      </p:tavLst>
                                    </p:anim>
                                  </p:childTnLst>
                                </p:cTn>
                              </p:par>
                            </p:childTnLst>
                          </p:cTn>
                        </p:par>
                        <p:par>
                          <p:cTn fill="hold">
                            <p:stCondLst>
                              <p:cond delay="400"/>
                            </p:stCondLst>
                            <p:childTnLst>
                              <p:par>
                                <p:cTn fill="hold" nodeType="after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2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Benchmarking - Our Implementation </a:t>
            </a:r>
            <a:r>
              <a:rPr lang="sv"/>
              <a:t>(Intersection)</a:t>
            </a:r>
            <a:endParaRPr/>
          </a:p>
          <a:p>
            <a:pPr indent="0" lvl="0" marL="0" rtl="0" algn="l">
              <a:lnSpc>
                <a:spcPct val="100000"/>
              </a:lnSpc>
              <a:spcBef>
                <a:spcPts val="0"/>
              </a:spcBef>
              <a:spcAft>
                <a:spcPts val="0"/>
              </a:spcAft>
              <a:buSzPct val="138614"/>
              <a:buNone/>
            </a:pPr>
            <a:r>
              <a:t/>
            </a:r>
            <a:endParaRPr sz="2244"/>
          </a:p>
        </p:txBody>
      </p:sp>
      <p:sp>
        <p:nvSpPr>
          <p:cNvPr id="307" name="Google Shape;307;p44"/>
          <p:cNvSpPr txBox="1"/>
          <p:nvPr/>
        </p:nvSpPr>
        <p:spPr>
          <a:xfrm>
            <a:off x="5736550" y="922325"/>
            <a:ext cx="386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4"/>
          <p:cNvSpPr txBox="1"/>
          <p:nvPr/>
        </p:nvSpPr>
        <p:spPr>
          <a:xfrm>
            <a:off x="218875" y="1120025"/>
            <a:ext cx="753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Fraction of chunks partially decompressed for each intersection context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309" name="Google Shape;309;p44"/>
          <p:cNvPicPr preferRelativeResize="0"/>
          <p:nvPr/>
        </p:nvPicPr>
        <p:blipFill rotWithShape="1">
          <a:blip r:embed="rId3">
            <a:alphaModFix/>
          </a:blip>
          <a:srcRect b="0" l="0" r="0" t="8466"/>
          <a:stretch/>
        </p:blipFill>
        <p:spPr>
          <a:xfrm>
            <a:off x="418225" y="1665700"/>
            <a:ext cx="8307548" cy="3304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Benchmarking - Our Implementation (Size)</a:t>
            </a:r>
            <a:endParaRPr/>
          </a:p>
        </p:txBody>
      </p:sp>
      <p:sp>
        <p:nvSpPr>
          <p:cNvPr id="315" name="Google Shape;315;p45"/>
          <p:cNvSpPr txBox="1"/>
          <p:nvPr/>
        </p:nvSpPr>
        <p:spPr>
          <a:xfrm>
            <a:off x="399500" y="1198475"/>
            <a:ext cx="80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316" name="Google Shape;316;p45"/>
          <p:cNvSpPr txBox="1"/>
          <p:nvPr/>
        </p:nvSpPr>
        <p:spPr>
          <a:xfrm>
            <a:off x="311700" y="1198500"/>
            <a:ext cx="73002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
                <a:solidFill>
                  <a:schemeClr val="dk1"/>
                </a:solidFill>
                <a:highlight>
                  <a:schemeClr val="lt1"/>
                </a:highlight>
              </a:rPr>
              <a:t>WKB (Well-Known Binary) is a common standard format for representing geometries.</a:t>
            </a:r>
            <a:endParaRPr sz="1600">
              <a:solidFill>
                <a:schemeClr val="dk1"/>
              </a:solidFill>
              <a:highlight>
                <a:schemeClr val="lt1"/>
              </a:highlight>
            </a:endParaRPr>
          </a:p>
        </p:txBody>
      </p:sp>
      <p:pic>
        <p:nvPicPr>
          <p:cNvPr id="317" name="Google Shape;317;p45"/>
          <p:cNvPicPr preferRelativeResize="0"/>
          <p:nvPr/>
        </p:nvPicPr>
        <p:blipFill>
          <a:blip r:embed="rId3">
            <a:alphaModFix/>
          </a:blip>
          <a:stretch>
            <a:fillRect/>
          </a:stretch>
        </p:blipFill>
        <p:spPr>
          <a:xfrm>
            <a:off x="152400" y="1997400"/>
            <a:ext cx="8839201" cy="29884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Conclusion</a:t>
            </a:r>
            <a:endParaRPr/>
          </a:p>
        </p:txBody>
      </p:sp>
      <p:sp>
        <p:nvSpPr>
          <p:cNvPr id="323" name="Google Shape;323;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215" lvl="0" marL="457200" rtl="0" algn="l">
              <a:lnSpc>
                <a:spcPct val="95000"/>
              </a:lnSpc>
              <a:spcBef>
                <a:spcPts val="0"/>
              </a:spcBef>
              <a:spcAft>
                <a:spcPts val="0"/>
              </a:spcAft>
              <a:buClr>
                <a:schemeClr val="dk1"/>
              </a:buClr>
              <a:buSzPts val="1490"/>
              <a:buChar char="●"/>
            </a:pPr>
            <a:r>
              <a:rPr lang="sv" sz="1490">
                <a:solidFill>
                  <a:schemeClr val="dk1"/>
                </a:solidFill>
              </a:rPr>
              <a:t>In</a:t>
            </a:r>
            <a:r>
              <a:rPr lang="sv" sz="1490">
                <a:solidFill>
                  <a:schemeClr val="dk1"/>
                </a:solidFill>
              </a:rPr>
              <a:t> general, our format performs operations faster as compared to </a:t>
            </a:r>
            <a:r>
              <a:rPr i="1" lang="sv" sz="1490">
                <a:solidFill>
                  <a:schemeClr val="dk1"/>
                </a:solidFill>
              </a:rPr>
              <a:t>full decompression </a:t>
            </a:r>
            <a:r>
              <a:rPr lang="sv" sz="1490">
                <a:solidFill>
                  <a:schemeClr val="dk1"/>
                </a:solidFill>
              </a:rPr>
              <a:t>+ library operation.</a:t>
            </a:r>
            <a:endParaRPr sz="1490">
              <a:solidFill>
                <a:schemeClr val="dk1"/>
              </a:solidFill>
            </a:endParaRPr>
          </a:p>
          <a:p>
            <a:pPr indent="0" lvl="0" marL="914400" rtl="0" algn="l">
              <a:lnSpc>
                <a:spcPct val="95000"/>
              </a:lnSpc>
              <a:spcBef>
                <a:spcPts val="1500"/>
              </a:spcBef>
              <a:spcAft>
                <a:spcPts val="0"/>
              </a:spcAft>
              <a:buNone/>
            </a:pPr>
            <a:r>
              <a:t/>
            </a:r>
            <a:endParaRPr sz="1490">
              <a:solidFill>
                <a:schemeClr val="dk1"/>
              </a:solidFill>
            </a:endParaRPr>
          </a:p>
          <a:p>
            <a:pPr indent="-323215" lvl="0" marL="457200" rtl="0" algn="l">
              <a:lnSpc>
                <a:spcPct val="95000"/>
              </a:lnSpc>
              <a:spcBef>
                <a:spcPts val="1500"/>
              </a:spcBef>
              <a:spcAft>
                <a:spcPts val="0"/>
              </a:spcAft>
              <a:buClr>
                <a:schemeClr val="dk1"/>
              </a:buClr>
              <a:buSzPts val="1490"/>
              <a:buChar char="●"/>
            </a:pPr>
            <a:r>
              <a:rPr lang="sv" sz="1490">
                <a:solidFill>
                  <a:schemeClr val="dk1"/>
                </a:solidFill>
              </a:rPr>
              <a:t>Comp. factor and speed </a:t>
            </a:r>
            <a:r>
              <a:rPr i="1" lang="sv" sz="1490">
                <a:solidFill>
                  <a:schemeClr val="dk1"/>
                </a:solidFill>
              </a:rPr>
              <a:t>depends heavily </a:t>
            </a:r>
            <a:r>
              <a:rPr lang="sv" sz="1490">
                <a:solidFill>
                  <a:schemeClr val="dk1"/>
                </a:solidFill>
              </a:rPr>
              <a:t>on the geometries</a:t>
            </a:r>
            <a:r>
              <a:rPr i="1" lang="sv" sz="1490">
                <a:solidFill>
                  <a:schemeClr val="dk1"/>
                </a:solidFill>
              </a:rPr>
              <a:t>. </a:t>
            </a:r>
            <a:r>
              <a:rPr lang="sv" sz="1490">
                <a:solidFill>
                  <a:schemeClr val="dk1"/>
                </a:solidFill>
              </a:rPr>
              <a:t>D</a:t>
            </a:r>
            <a:r>
              <a:rPr lang="sv" sz="1490">
                <a:solidFill>
                  <a:schemeClr val="dk1"/>
                </a:solidFill>
              </a:rPr>
              <a:t>ifferent solutions for different sizes.</a:t>
            </a:r>
            <a:endParaRPr sz="1490">
              <a:solidFill>
                <a:schemeClr val="dk1"/>
              </a:solidFill>
            </a:endParaRPr>
          </a:p>
          <a:p>
            <a:pPr indent="0" lvl="0" marL="914400" rtl="0" algn="l">
              <a:lnSpc>
                <a:spcPct val="95000"/>
              </a:lnSpc>
              <a:spcBef>
                <a:spcPts val="1500"/>
              </a:spcBef>
              <a:spcAft>
                <a:spcPts val="0"/>
              </a:spcAft>
              <a:buNone/>
            </a:pPr>
            <a:r>
              <a:t/>
            </a:r>
            <a:endParaRPr sz="1490">
              <a:solidFill>
                <a:schemeClr val="dk1"/>
              </a:solidFill>
            </a:endParaRPr>
          </a:p>
          <a:p>
            <a:pPr indent="-323215" lvl="0" marL="457200" rtl="0" algn="l">
              <a:lnSpc>
                <a:spcPct val="95000"/>
              </a:lnSpc>
              <a:spcBef>
                <a:spcPts val="1500"/>
              </a:spcBef>
              <a:spcAft>
                <a:spcPts val="0"/>
              </a:spcAft>
              <a:buClr>
                <a:schemeClr val="dk1"/>
              </a:buClr>
              <a:buSzPts val="1490"/>
              <a:buChar char="●"/>
            </a:pPr>
            <a:r>
              <a:rPr lang="sv" sz="1490">
                <a:solidFill>
                  <a:schemeClr val="dk1"/>
                </a:solidFill>
              </a:rPr>
              <a:t>Performance comes at the expense of </a:t>
            </a:r>
            <a:r>
              <a:rPr lang="sv" sz="1490">
                <a:solidFill>
                  <a:schemeClr val="dk1"/>
                </a:solidFill>
              </a:rPr>
              <a:t>compressibility</a:t>
            </a:r>
            <a:r>
              <a:rPr lang="sv" sz="1490">
                <a:solidFill>
                  <a:schemeClr val="dk1"/>
                </a:solidFill>
              </a:rPr>
              <a:t>.</a:t>
            </a:r>
            <a:endParaRPr sz="1490">
              <a:solidFill>
                <a:schemeClr val="dk1"/>
              </a:solidFill>
            </a:endParaRPr>
          </a:p>
          <a:p>
            <a:pPr indent="0" lvl="0" marL="914400" rtl="0" algn="l">
              <a:lnSpc>
                <a:spcPct val="95000"/>
              </a:lnSpc>
              <a:spcBef>
                <a:spcPts val="1500"/>
              </a:spcBef>
              <a:spcAft>
                <a:spcPts val="0"/>
              </a:spcAft>
              <a:buNone/>
            </a:pPr>
            <a:r>
              <a:t/>
            </a:r>
            <a:endParaRPr sz="1490">
              <a:solidFill>
                <a:schemeClr val="dk1"/>
              </a:solidFill>
            </a:endParaRPr>
          </a:p>
          <a:p>
            <a:pPr indent="-323215" lvl="0" marL="457200" rtl="0" algn="l">
              <a:lnSpc>
                <a:spcPct val="95000"/>
              </a:lnSpc>
              <a:spcBef>
                <a:spcPts val="1500"/>
              </a:spcBef>
              <a:spcAft>
                <a:spcPts val="0"/>
              </a:spcAft>
              <a:buClr>
                <a:schemeClr val="dk1"/>
              </a:buClr>
              <a:buSzPts val="1490"/>
              <a:buChar char="●"/>
            </a:pPr>
            <a:r>
              <a:rPr lang="sv" sz="1490">
                <a:solidFill>
                  <a:schemeClr val="dk1"/>
                </a:solidFill>
              </a:rPr>
              <a:t>Maps data compresses well by simple </a:t>
            </a:r>
            <a:r>
              <a:rPr lang="sv" sz="1490">
                <a:solidFill>
                  <a:schemeClr val="dk1"/>
                </a:solidFill>
              </a:rPr>
              <a:t>schemes</a:t>
            </a:r>
            <a:r>
              <a:rPr lang="sv" sz="1490">
                <a:solidFill>
                  <a:schemeClr val="dk1"/>
                </a:solidFill>
              </a:rPr>
              <a:t> (delta encoded integer coordinates) + entropy encoding.</a:t>
            </a:r>
            <a:endParaRPr sz="149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47"/>
          <p:cNvSpPr txBox="1"/>
          <p:nvPr>
            <p:ph type="ctrTitle"/>
          </p:nvPr>
        </p:nvSpPr>
        <p:spPr>
          <a:xfrm>
            <a:off x="311700" y="744575"/>
            <a:ext cx="8520600" cy="3522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4900"/>
              <a:buNone/>
            </a:pPr>
            <a:r>
              <a:t/>
            </a:r>
            <a:endParaRPr sz="4283">
              <a:highlight>
                <a:srgbClr val="FFFFFF"/>
              </a:highlight>
            </a:endParaRPr>
          </a:p>
          <a:p>
            <a:pPr indent="0" lvl="0" marL="0" rtl="0" algn="l">
              <a:lnSpc>
                <a:spcPct val="100000"/>
              </a:lnSpc>
              <a:spcBef>
                <a:spcPts val="0"/>
              </a:spcBef>
              <a:spcAft>
                <a:spcPts val="0"/>
              </a:spcAft>
              <a:buSzPct val="134900"/>
              <a:buNone/>
            </a:pPr>
            <a:r>
              <a:t/>
            </a:r>
            <a:endParaRPr sz="4283">
              <a:highlight>
                <a:srgbClr val="FFFFFF"/>
              </a:highlight>
            </a:endParaRPr>
          </a:p>
          <a:p>
            <a:pPr indent="0" lvl="0" marL="0" rtl="0" algn="l">
              <a:lnSpc>
                <a:spcPct val="100000"/>
              </a:lnSpc>
              <a:spcBef>
                <a:spcPts val="0"/>
              </a:spcBef>
              <a:spcAft>
                <a:spcPts val="0"/>
              </a:spcAft>
              <a:buSzPct val="104950"/>
              <a:buNone/>
            </a:pPr>
            <a:r>
              <a:rPr lang="sv" sz="5505">
                <a:highlight>
                  <a:srgbClr val="FFFFFF"/>
                </a:highlight>
              </a:rPr>
              <a:t>Extra</a:t>
            </a:r>
            <a:r>
              <a:rPr lang="sv" sz="4283">
                <a:highlight>
                  <a:srgbClr val="FFFFFF"/>
                </a:highlight>
              </a:rPr>
              <a:t> big thanks to</a:t>
            </a:r>
            <a:r>
              <a:rPr lang="sv" sz="4283">
                <a:highlight>
                  <a:srgbClr val="FFFFFF"/>
                </a:highlight>
              </a:rPr>
              <a:t>:</a:t>
            </a:r>
            <a:endParaRPr sz="4283">
              <a:highlight>
                <a:srgbClr val="FFFFFF"/>
              </a:highlight>
            </a:endParaRPr>
          </a:p>
          <a:p>
            <a:pPr indent="0" lvl="0" marL="0" rtl="0" algn="l">
              <a:spcBef>
                <a:spcPts val="0"/>
              </a:spcBef>
              <a:spcAft>
                <a:spcPts val="0"/>
              </a:spcAft>
              <a:buSzPct val="182155"/>
              <a:buNone/>
            </a:pPr>
            <a:r>
              <a:rPr lang="sv" sz="3171">
                <a:highlight>
                  <a:schemeClr val="lt1"/>
                </a:highlight>
              </a:rPr>
              <a:t>Björn Pedersen</a:t>
            </a:r>
            <a:endParaRPr sz="3171">
              <a:highlight>
                <a:srgbClr val="FFFFFF"/>
              </a:highlight>
            </a:endParaRPr>
          </a:p>
          <a:p>
            <a:pPr indent="0" lvl="0" marL="0" rtl="0" algn="l">
              <a:lnSpc>
                <a:spcPct val="100000"/>
              </a:lnSpc>
              <a:spcBef>
                <a:spcPts val="0"/>
              </a:spcBef>
              <a:spcAft>
                <a:spcPts val="0"/>
              </a:spcAft>
              <a:buSzPct val="182155"/>
              <a:buNone/>
            </a:pPr>
            <a:r>
              <a:rPr lang="sv" sz="3171">
                <a:highlight>
                  <a:srgbClr val="FFFFFF"/>
                </a:highlight>
              </a:rPr>
              <a:t>Hampus Londögård</a:t>
            </a:r>
            <a:endParaRPr sz="3171">
              <a:highlight>
                <a:srgbClr val="FFFFFF"/>
              </a:highlight>
            </a:endParaRPr>
          </a:p>
          <a:p>
            <a:pPr indent="0" lvl="0" marL="0" rtl="0" algn="l">
              <a:lnSpc>
                <a:spcPct val="100000"/>
              </a:lnSpc>
              <a:spcBef>
                <a:spcPts val="0"/>
              </a:spcBef>
              <a:spcAft>
                <a:spcPts val="0"/>
              </a:spcAft>
              <a:buSzPct val="182155"/>
              <a:buNone/>
            </a:pPr>
            <a:r>
              <a:rPr lang="sv" sz="3171">
                <a:highlight>
                  <a:srgbClr val="FFFFFF"/>
                </a:highlight>
              </a:rPr>
              <a:t>Patrick Cording</a:t>
            </a:r>
            <a:endParaRPr sz="3171">
              <a:highlight>
                <a:srgbClr val="FFFFFF"/>
              </a:highlight>
            </a:endParaRPr>
          </a:p>
          <a:p>
            <a:pPr indent="0" lvl="0" marL="0" rtl="0" algn="l">
              <a:spcBef>
                <a:spcPts val="0"/>
              </a:spcBef>
              <a:spcAft>
                <a:spcPts val="0"/>
              </a:spcAft>
              <a:buSzPct val="182155"/>
              <a:buNone/>
            </a:pPr>
            <a:r>
              <a:rPr lang="sv" sz="3171">
                <a:highlight>
                  <a:schemeClr val="lt1"/>
                </a:highlight>
              </a:rPr>
              <a:t>Per Svensson</a:t>
            </a:r>
            <a:endParaRPr sz="3171">
              <a:highlight>
                <a:srgbClr val="FFFFFF"/>
              </a:highlight>
            </a:endParaRPr>
          </a:p>
          <a:p>
            <a:pPr indent="0" lvl="0" marL="0" rtl="0" algn="l">
              <a:spcBef>
                <a:spcPts val="0"/>
              </a:spcBef>
              <a:spcAft>
                <a:spcPts val="0"/>
              </a:spcAft>
              <a:buClr>
                <a:schemeClr val="dk1"/>
              </a:buClr>
              <a:buSzPct val="182155"/>
              <a:buFont typeface="Arial"/>
              <a:buNone/>
            </a:pPr>
            <a:r>
              <a:rPr lang="sv" sz="3171">
                <a:highlight>
                  <a:schemeClr val="lt1"/>
                </a:highlight>
              </a:rPr>
              <a:t>Martin Lindberg</a:t>
            </a:r>
            <a:endParaRPr sz="3171">
              <a:highlight>
                <a:schemeClr val="lt1"/>
              </a:highlight>
            </a:endParaRPr>
          </a:p>
          <a:p>
            <a:pPr indent="0" lvl="0" marL="0" rtl="0" algn="l">
              <a:lnSpc>
                <a:spcPct val="100000"/>
              </a:lnSpc>
              <a:spcBef>
                <a:spcPts val="0"/>
              </a:spcBef>
              <a:spcAft>
                <a:spcPts val="0"/>
              </a:spcAft>
              <a:buSzPct val="182155"/>
              <a:buNone/>
            </a:pPr>
            <a:r>
              <a:t/>
            </a:r>
            <a:endParaRPr sz="3171">
              <a:highlight>
                <a:srgbClr val="FFFFFF"/>
              </a:highlight>
            </a:endParaRPr>
          </a:p>
        </p:txBody>
      </p:sp>
      <p:sp>
        <p:nvSpPr>
          <p:cNvPr id="329" name="Google Shape;329;p47"/>
          <p:cNvSpPr txBox="1"/>
          <p:nvPr/>
        </p:nvSpPr>
        <p:spPr>
          <a:xfrm>
            <a:off x="5988125" y="4432450"/>
            <a:ext cx="833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778"/>
              <a:buNone/>
            </a:pPr>
            <a:r>
              <a:rPr lang="sv" sz="4283">
                <a:highlight>
                  <a:srgbClr val="FFFFFF"/>
                </a:highlight>
              </a:rPr>
              <a:t>THANK YOU FOR LISTENING</a:t>
            </a:r>
            <a:endParaRPr/>
          </a:p>
        </p:txBody>
      </p:sp>
      <p:sp>
        <p:nvSpPr>
          <p:cNvPr id="335" name="Google Shape;335;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1432"/>
          </a:p>
        </p:txBody>
      </p:sp>
      <p:sp>
        <p:nvSpPr>
          <p:cNvPr id="336" name="Google Shape;336;p48"/>
          <p:cNvSpPr txBox="1"/>
          <p:nvPr/>
        </p:nvSpPr>
        <p:spPr>
          <a:xfrm>
            <a:off x="5988125" y="4432450"/>
            <a:ext cx="833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778"/>
              <a:buNone/>
            </a:pPr>
            <a:r>
              <a:rPr lang="sv" sz="4283">
                <a:highlight>
                  <a:srgbClr val="FFFFFF"/>
                </a:highlight>
              </a:rPr>
              <a:t>QUESTIONS</a:t>
            </a:r>
            <a:r>
              <a:rPr lang="sv" sz="4283">
                <a:highlight>
                  <a:srgbClr val="FFFFFF"/>
                </a:highlight>
              </a:rPr>
              <a:t>?</a:t>
            </a:r>
            <a:endParaRPr/>
          </a:p>
        </p:txBody>
      </p:sp>
      <p:sp>
        <p:nvSpPr>
          <p:cNvPr id="342" name="Google Shape;342;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143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Domain</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sv" sz="1500"/>
              <a:t>Structure of geometries:</a:t>
            </a:r>
            <a:endParaRPr sz="1500"/>
          </a:p>
          <a:p>
            <a:pPr indent="457200" lvl="0" marL="0" rtl="0" algn="l">
              <a:spcBef>
                <a:spcPts val="0"/>
              </a:spcBef>
              <a:spcAft>
                <a:spcPts val="0"/>
              </a:spcAft>
              <a:buNone/>
            </a:pPr>
            <a:r>
              <a:rPr lang="sv" sz="1500"/>
              <a:t>- Consists of an ordered sequence of coordinates (vertices)</a:t>
            </a:r>
            <a:endParaRPr sz="1500"/>
          </a:p>
          <a:p>
            <a:pPr indent="0" lvl="0" marL="457200" rtl="0" algn="l">
              <a:spcBef>
                <a:spcPts val="0"/>
              </a:spcBef>
              <a:spcAft>
                <a:spcPts val="0"/>
              </a:spcAft>
              <a:buNone/>
            </a:pPr>
            <a:r>
              <a:rPr lang="sv" sz="1500"/>
              <a:t>- Can have different types (see image)</a:t>
            </a:r>
            <a:endParaRPr sz="1500"/>
          </a:p>
          <a:p>
            <a:pPr indent="0" lvl="0" marL="457200" rtl="0" algn="l">
              <a:spcBef>
                <a:spcPts val="0"/>
              </a:spcBef>
              <a:spcAft>
                <a:spcPts val="0"/>
              </a:spcAft>
              <a:buNone/>
            </a:pPr>
            <a:r>
              <a:rPr lang="sv" sz="1500"/>
              <a:t>- Additional data for the geometric structure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117" name="Google Shape;117;p27"/>
          <p:cNvPicPr preferRelativeResize="0"/>
          <p:nvPr/>
        </p:nvPicPr>
        <p:blipFill rotWithShape="1">
          <a:blip r:embed="rId3">
            <a:alphaModFix/>
          </a:blip>
          <a:srcRect b="0" l="14886" r="0" t="13111"/>
          <a:stretch/>
        </p:blipFill>
        <p:spPr>
          <a:xfrm>
            <a:off x="842050" y="2318875"/>
            <a:ext cx="3883750" cy="1737325"/>
          </a:xfrm>
          <a:prstGeom prst="rect">
            <a:avLst/>
          </a:prstGeom>
          <a:noFill/>
          <a:ln>
            <a:noFill/>
          </a:ln>
        </p:spPr>
      </p:pic>
      <p:sp>
        <p:nvSpPr>
          <p:cNvPr id="118" name="Google Shape;118;p27"/>
          <p:cNvSpPr txBox="1"/>
          <p:nvPr/>
        </p:nvSpPr>
        <p:spPr>
          <a:xfrm>
            <a:off x="6378850" y="1214325"/>
            <a:ext cx="20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p27"/>
          <p:cNvPicPr preferRelativeResize="0"/>
          <p:nvPr/>
        </p:nvPicPr>
        <p:blipFill>
          <a:blip r:embed="rId4">
            <a:alphaModFix/>
          </a:blip>
          <a:stretch>
            <a:fillRect/>
          </a:stretch>
        </p:blipFill>
        <p:spPr>
          <a:xfrm>
            <a:off x="6044500" y="203700"/>
            <a:ext cx="2368050" cy="2368050"/>
          </a:xfrm>
          <a:prstGeom prst="rect">
            <a:avLst/>
          </a:prstGeom>
          <a:noFill/>
          <a:ln>
            <a:noFill/>
          </a:ln>
        </p:spPr>
      </p:pic>
      <p:pic>
        <p:nvPicPr>
          <p:cNvPr id="120" name="Google Shape;120;p27"/>
          <p:cNvPicPr preferRelativeResize="0"/>
          <p:nvPr/>
        </p:nvPicPr>
        <p:blipFill>
          <a:blip r:embed="rId5">
            <a:alphaModFix/>
          </a:blip>
          <a:stretch>
            <a:fillRect/>
          </a:stretch>
        </p:blipFill>
        <p:spPr>
          <a:xfrm>
            <a:off x="6044500" y="2571750"/>
            <a:ext cx="2368050" cy="2368050"/>
          </a:xfrm>
          <a:prstGeom prst="rect">
            <a:avLst/>
          </a:prstGeom>
          <a:noFill/>
          <a:ln>
            <a:noFill/>
          </a:ln>
        </p:spPr>
      </p:pic>
      <p:sp>
        <p:nvSpPr>
          <p:cNvPr id="121" name="Google Shape;121;p27"/>
          <p:cNvSpPr txBox="1"/>
          <p:nvPr/>
        </p:nvSpPr>
        <p:spPr>
          <a:xfrm>
            <a:off x="360052" y="4360350"/>
            <a:ext cx="36405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Char char="●"/>
            </a:pPr>
            <a:r>
              <a:rPr lang="sv" sz="1500">
                <a:solidFill>
                  <a:schemeClr val="dk2"/>
                </a:solidFill>
              </a:rPr>
              <a:t>Data source</a:t>
            </a:r>
            <a:r>
              <a:rPr lang="sv" sz="1500">
                <a:solidFill>
                  <a:schemeClr val="dk2"/>
                </a:solidFill>
              </a:rPr>
              <a:t>: Open Street 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sv"/>
              <a:t>Operations</a:t>
            </a:r>
            <a:endParaRPr/>
          </a:p>
        </p:txBody>
      </p:sp>
      <p:sp>
        <p:nvSpPr>
          <p:cNvPr id="127" name="Google Shape;127;p28"/>
          <p:cNvSpPr txBox="1"/>
          <p:nvPr>
            <p:ph idx="1" type="body"/>
          </p:nvPr>
        </p:nvSpPr>
        <p:spPr>
          <a:xfrm>
            <a:off x="311700" y="1152475"/>
            <a:ext cx="6784200" cy="3921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sv"/>
              <a:t>Operations for individual geometries: </a:t>
            </a:r>
            <a:endParaRPr b="1"/>
          </a:p>
          <a:p>
            <a:pPr indent="-342900" lvl="0" marL="457200" rtl="0" algn="l">
              <a:lnSpc>
                <a:spcPct val="115000"/>
              </a:lnSpc>
              <a:spcBef>
                <a:spcPts val="0"/>
              </a:spcBef>
              <a:spcAft>
                <a:spcPts val="0"/>
              </a:spcAft>
              <a:buSzPts val="1800"/>
              <a:buChar char="-"/>
            </a:pPr>
            <a:r>
              <a:rPr b="1" lang="sv"/>
              <a:t>Add vertex</a:t>
            </a:r>
            <a:endParaRPr b="1"/>
          </a:p>
          <a:p>
            <a:pPr indent="-342900" lvl="0" marL="457200" rtl="0" algn="l">
              <a:lnSpc>
                <a:spcPct val="115000"/>
              </a:lnSpc>
              <a:spcBef>
                <a:spcPts val="0"/>
              </a:spcBef>
              <a:spcAft>
                <a:spcPts val="0"/>
              </a:spcAft>
              <a:buSzPts val="1800"/>
              <a:buChar char="-"/>
            </a:pPr>
            <a:r>
              <a:rPr b="1" lang="sv"/>
              <a:t>Bounding box</a:t>
            </a:r>
            <a:endParaRPr b="1"/>
          </a:p>
          <a:p>
            <a:pPr indent="-342900" lvl="0" marL="457200" rtl="0" algn="l">
              <a:lnSpc>
                <a:spcPct val="115000"/>
              </a:lnSpc>
              <a:spcBef>
                <a:spcPts val="0"/>
              </a:spcBef>
              <a:spcAft>
                <a:spcPts val="0"/>
              </a:spcAft>
              <a:buSzPts val="1800"/>
              <a:buChar char="-"/>
            </a:pPr>
            <a:r>
              <a:rPr lang="sv"/>
              <a:t>Compress</a:t>
            </a:r>
            <a:endParaRPr/>
          </a:p>
          <a:p>
            <a:pPr indent="-342900" lvl="0" marL="457200" rtl="0" algn="l">
              <a:lnSpc>
                <a:spcPct val="115000"/>
              </a:lnSpc>
              <a:spcBef>
                <a:spcPts val="0"/>
              </a:spcBef>
              <a:spcAft>
                <a:spcPts val="0"/>
              </a:spcAft>
              <a:buSzPts val="1800"/>
              <a:buChar char="-"/>
            </a:pPr>
            <a:r>
              <a:rPr lang="sv"/>
              <a:t>Decompress</a:t>
            </a:r>
            <a:endParaRPr/>
          </a:p>
          <a:p>
            <a:pPr indent="0" lvl="0" marL="0" rtl="0" algn="l">
              <a:lnSpc>
                <a:spcPct val="115000"/>
              </a:lnSpc>
              <a:spcBef>
                <a:spcPts val="1200"/>
              </a:spcBef>
              <a:spcAft>
                <a:spcPts val="0"/>
              </a:spcAft>
              <a:buSzPts val="1800"/>
              <a:buNone/>
            </a:pPr>
            <a:r>
              <a:rPr b="1" lang="sv"/>
              <a:t>Operations between two geometries:</a:t>
            </a:r>
            <a:endParaRPr b="1"/>
          </a:p>
          <a:p>
            <a:pPr indent="-342900" lvl="0" marL="457200" rtl="0" algn="l">
              <a:lnSpc>
                <a:spcPct val="115000"/>
              </a:lnSpc>
              <a:spcBef>
                <a:spcPts val="1200"/>
              </a:spcBef>
              <a:spcAft>
                <a:spcPts val="0"/>
              </a:spcAft>
              <a:buSzPts val="1800"/>
              <a:buChar char="-"/>
            </a:pPr>
            <a:r>
              <a:rPr b="1" lang="sv"/>
              <a:t>Is Intersecting</a:t>
            </a:r>
            <a:r>
              <a:rPr lang="sv"/>
              <a:t>: True/False</a:t>
            </a:r>
            <a:endParaRPr/>
          </a:p>
          <a:p>
            <a:pPr indent="-342900" lvl="0" marL="457200" rtl="0" algn="l">
              <a:lnSpc>
                <a:spcPct val="115000"/>
              </a:lnSpc>
              <a:spcBef>
                <a:spcPts val="0"/>
              </a:spcBef>
              <a:spcAft>
                <a:spcPts val="0"/>
              </a:spcAft>
              <a:buSzPts val="1800"/>
              <a:buChar char="-"/>
            </a:pPr>
            <a:r>
              <a:rPr b="1" lang="sv"/>
              <a:t>Intersection:</a:t>
            </a:r>
            <a:r>
              <a:rPr lang="sv"/>
              <a:t> Overlapping geometry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
              <a:t>Example</a:t>
            </a:r>
            <a:r>
              <a:rPr lang="sv"/>
              <a:t>: Intersection is used to validate data.</a:t>
            </a:r>
            <a:endParaRPr/>
          </a:p>
          <a:p>
            <a:pPr indent="0" lvl="0" marL="0" rtl="0" algn="l">
              <a:lnSpc>
                <a:spcPct val="115000"/>
              </a:lnSpc>
              <a:spcBef>
                <a:spcPts val="1200"/>
              </a:spcBef>
              <a:spcAft>
                <a:spcPts val="1200"/>
              </a:spcAft>
              <a:buSzPts val="1800"/>
              <a:buNone/>
            </a:pPr>
            <a:r>
              <a:t/>
            </a:r>
            <a:endParaRPr/>
          </a:p>
        </p:txBody>
      </p:sp>
      <p:sp>
        <p:nvSpPr>
          <p:cNvPr id="128" name="Google Shape;128;p28"/>
          <p:cNvSpPr txBox="1"/>
          <p:nvPr/>
        </p:nvSpPr>
        <p:spPr>
          <a:xfrm>
            <a:off x="6289425" y="2378500"/>
            <a:ext cx="21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sv"/>
              <a:t>Bounding Box</a:t>
            </a:r>
            <a:endParaRPr/>
          </a:p>
        </p:txBody>
      </p:sp>
      <p:sp>
        <p:nvSpPr>
          <p:cNvPr id="129" name="Google Shape;129;p28"/>
          <p:cNvSpPr txBox="1"/>
          <p:nvPr/>
        </p:nvSpPr>
        <p:spPr>
          <a:xfrm>
            <a:off x="5691837" y="4750150"/>
            <a:ext cx="336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sv"/>
              <a:t>Intersecting Geometries</a:t>
            </a:r>
            <a:endParaRPr/>
          </a:p>
        </p:txBody>
      </p:sp>
      <p:pic>
        <p:nvPicPr>
          <p:cNvPr id="130" name="Google Shape;130;p28"/>
          <p:cNvPicPr preferRelativeResize="0"/>
          <p:nvPr/>
        </p:nvPicPr>
        <p:blipFill>
          <a:blip r:embed="rId3">
            <a:alphaModFix/>
          </a:blip>
          <a:stretch>
            <a:fillRect/>
          </a:stretch>
        </p:blipFill>
        <p:spPr>
          <a:xfrm>
            <a:off x="6032037" y="445024"/>
            <a:ext cx="2680225" cy="2024500"/>
          </a:xfrm>
          <a:prstGeom prst="rect">
            <a:avLst/>
          </a:prstGeom>
          <a:noFill/>
          <a:ln>
            <a:noFill/>
          </a:ln>
        </p:spPr>
      </p:pic>
      <p:pic>
        <p:nvPicPr>
          <p:cNvPr id="131" name="Google Shape;131;p28"/>
          <p:cNvPicPr preferRelativeResize="0"/>
          <p:nvPr/>
        </p:nvPicPr>
        <p:blipFill>
          <a:blip r:embed="rId4">
            <a:alphaModFix/>
          </a:blip>
          <a:stretch>
            <a:fillRect/>
          </a:stretch>
        </p:blipFill>
        <p:spPr>
          <a:xfrm>
            <a:off x="6058750" y="2841225"/>
            <a:ext cx="2626750" cy="197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Compression: Integer </a:t>
            </a:r>
            <a:r>
              <a:rPr lang="sv"/>
              <a:t>Delta Encoding</a:t>
            </a:r>
            <a:endParaRPr/>
          </a:p>
        </p:txBody>
      </p:sp>
      <p:sp>
        <p:nvSpPr>
          <p:cNvPr id="137" name="Google Shape;137;p29"/>
          <p:cNvSpPr txBox="1"/>
          <p:nvPr>
            <p:ph idx="1" type="body"/>
          </p:nvPr>
        </p:nvSpPr>
        <p:spPr>
          <a:xfrm>
            <a:off x="311700" y="1160488"/>
            <a:ext cx="4169700" cy="27642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Avoid storing the</a:t>
            </a:r>
            <a:r>
              <a:rPr lang="sv"/>
              <a:t> X and Y in </a:t>
            </a:r>
            <a:r>
              <a:rPr lang="sv"/>
              <a:t>full.</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sv"/>
              <a:t>Store coordinate difference (delta).</a:t>
            </a:r>
            <a:endParaRPr/>
          </a:p>
          <a:p>
            <a:pPr indent="0" lvl="0" marL="45720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lang="sv"/>
              <a:t>Fewer bits </a:t>
            </a:r>
            <a:r>
              <a:rPr lang="sv"/>
              <a:t>needed</a:t>
            </a:r>
            <a:r>
              <a:rPr lang="sv"/>
              <a:t> for smaller deltas.</a:t>
            </a:r>
            <a:endParaRPr/>
          </a:p>
        </p:txBody>
      </p:sp>
      <p:sp>
        <p:nvSpPr>
          <p:cNvPr id="138" name="Google Shape;138;p29"/>
          <p:cNvSpPr txBox="1"/>
          <p:nvPr/>
        </p:nvSpPr>
        <p:spPr>
          <a:xfrm>
            <a:off x="473700" y="3527450"/>
            <a:ext cx="54690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sv" sz="2100" u="none" cap="none" strike="noStrike">
                <a:solidFill>
                  <a:srgbClr val="FF0000"/>
                </a:solidFill>
                <a:latin typeface="Arial"/>
                <a:ea typeface="Arial"/>
                <a:cs typeface="Arial"/>
                <a:sym typeface="Arial"/>
              </a:rPr>
              <a:t>PROBLEM:</a:t>
            </a:r>
            <a:r>
              <a:rPr b="0" i="0" lang="sv" sz="1800" u="none" cap="none" strike="noStrike">
                <a:solidFill>
                  <a:srgbClr val="FF0000"/>
                </a:solidFill>
                <a:latin typeface="Arial"/>
                <a:ea typeface="Arial"/>
                <a:cs typeface="Arial"/>
                <a:sym typeface="Arial"/>
              </a:rPr>
              <a:t> </a:t>
            </a:r>
            <a:r>
              <a:rPr lang="sv" sz="1800">
                <a:solidFill>
                  <a:schemeClr val="dk1"/>
                </a:solidFill>
              </a:rPr>
              <a:t>Coordinates are in </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sv" sz="1800">
                <a:solidFill>
                  <a:schemeClr val="dk1"/>
                </a:solidFill>
              </a:rPr>
              <a:t>floating-point format!</a:t>
            </a:r>
            <a:endParaRPr b="0" i="0" sz="1800" u="none" cap="none" strike="noStrike">
              <a:solidFill>
                <a:schemeClr val="dk1"/>
              </a:solidFill>
              <a:latin typeface="Arial"/>
              <a:ea typeface="Arial"/>
              <a:cs typeface="Arial"/>
              <a:sym typeface="Arial"/>
            </a:endParaRPr>
          </a:p>
        </p:txBody>
      </p:sp>
      <p:sp>
        <p:nvSpPr>
          <p:cNvPr id="139" name="Google Shape;139;p29"/>
          <p:cNvSpPr txBox="1"/>
          <p:nvPr/>
        </p:nvSpPr>
        <p:spPr>
          <a:xfrm>
            <a:off x="5486800" y="2571738"/>
            <a:ext cx="4116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sz="1700"/>
              <a:t>Example:</a:t>
            </a:r>
            <a:endParaRPr sz="1700"/>
          </a:p>
          <a:p>
            <a:pPr indent="0" lvl="0" marL="0" rtl="0" algn="l">
              <a:spcBef>
                <a:spcPts val="0"/>
              </a:spcBef>
              <a:spcAft>
                <a:spcPts val="0"/>
              </a:spcAft>
              <a:buNone/>
            </a:pPr>
            <a:r>
              <a:rPr lang="sv" sz="1700"/>
              <a:t>77, 82, 72, 72   </a:t>
            </a:r>
            <a:r>
              <a:rPr lang="sv" sz="1700"/>
              <a:t>→   </a:t>
            </a:r>
            <a:r>
              <a:rPr lang="sv" sz="1700"/>
              <a:t>77, 5, -10, 0</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0"/>
          <p:cNvPicPr preferRelativeResize="0"/>
          <p:nvPr/>
        </p:nvPicPr>
        <p:blipFill rotWithShape="1">
          <a:blip r:embed="rId3">
            <a:alphaModFix/>
          </a:blip>
          <a:srcRect b="6358" l="0" r="0" t="0"/>
          <a:stretch/>
        </p:blipFill>
        <p:spPr>
          <a:xfrm>
            <a:off x="532325" y="3606075"/>
            <a:ext cx="8079348" cy="1523925"/>
          </a:xfrm>
          <a:prstGeom prst="rect">
            <a:avLst/>
          </a:prstGeom>
          <a:noFill/>
          <a:ln>
            <a:noFill/>
          </a:ln>
        </p:spPr>
      </p:pic>
      <p:sp>
        <p:nvSpPr>
          <p:cNvPr id="145" name="Google Shape;145;p30"/>
          <p:cNvSpPr txBox="1"/>
          <p:nvPr/>
        </p:nvSpPr>
        <p:spPr>
          <a:xfrm>
            <a:off x="679900" y="1017725"/>
            <a:ext cx="8626200" cy="15489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Arial"/>
              <a:buChar char="●"/>
            </a:pPr>
            <a:r>
              <a:rPr lang="sv" sz="1700"/>
              <a:t>Interpret</a:t>
            </a:r>
            <a:r>
              <a:rPr lang="sv" sz="1700"/>
              <a:t> floating-points as an integer bit sequence</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sv" sz="1700"/>
              <a:t>Example:</a:t>
            </a:r>
            <a:endParaRPr sz="1700"/>
          </a:p>
          <a:p>
            <a:pPr indent="-339725" lvl="0" marL="457200" marR="0" rtl="0" algn="l">
              <a:lnSpc>
                <a:spcPct val="115000"/>
              </a:lnSpc>
              <a:spcBef>
                <a:spcPts val="0"/>
              </a:spcBef>
              <a:spcAft>
                <a:spcPts val="0"/>
              </a:spcAft>
              <a:buClr>
                <a:schemeClr val="dk1"/>
              </a:buClr>
              <a:buSzPts val="1750"/>
              <a:buFont typeface="Arial"/>
              <a:buChar char="●"/>
            </a:pPr>
            <a:r>
              <a:rPr b="0" i="0" lang="sv" sz="1750" u="none" cap="none" strike="noStrike">
                <a:solidFill>
                  <a:schemeClr val="dk1"/>
                </a:solidFill>
                <a:latin typeface="Arial"/>
                <a:ea typeface="Arial"/>
                <a:cs typeface="Arial"/>
                <a:sym typeface="Arial"/>
              </a:rPr>
              <a:t>(x0, x1) = (</a:t>
            </a:r>
            <a:r>
              <a:rPr b="0" i="0" lang="sv" sz="1750" u="none" cap="none" strike="noStrike">
                <a:solidFill>
                  <a:srgbClr val="FF0000"/>
                </a:solidFill>
                <a:latin typeface="Arial"/>
                <a:ea typeface="Arial"/>
                <a:cs typeface="Arial"/>
                <a:sym typeface="Arial"/>
              </a:rPr>
              <a:t>13.202</a:t>
            </a:r>
            <a:r>
              <a:rPr b="0" i="0" lang="sv" sz="1750" u="none" cap="none" strike="noStrike">
                <a:solidFill>
                  <a:schemeClr val="dk1"/>
                </a:solidFill>
                <a:latin typeface="Arial"/>
                <a:ea typeface="Arial"/>
                <a:cs typeface="Arial"/>
                <a:sym typeface="Arial"/>
              </a:rPr>
              <a:t>7968, </a:t>
            </a:r>
            <a:r>
              <a:rPr b="0" i="0" lang="sv" sz="1750" u="none" cap="none" strike="noStrike">
                <a:solidFill>
                  <a:srgbClr val="FF0000"/>
                </a:solidFill>
                <a:latin typeface="Arial"/>
                <a:ea typeface="Arial"/>
                <a:cs typeface="Arial"/>
                <a:sym typeface="Arial"/>
              </a:rPr>
              <a:t>13.202</a:t>
            </a:r>
            <a:r>
              <a:rPr b="0" i="0" lang="sv" sz="1750" u="none" cap="none" strike="noStrike">
                <a:solidFill>
                  <a:schemeClr val="dk1"/>
                </a:solidFill>
                <a:latin typeface="Arial"/>
                <a:ea typeface="Arial"/>
                <a:cs typeface="Arial"/>
                <a:sym typeface="Arial"/>
              </a:rPr>
              <a:t>9830)</a:t>
            </a:r>
            <a:endParaRPr sz="1750">
              <a:solidFill>
                <a:schemeClr val="dk1"/>
              </a:solidFill>
            </a:endParaRPr>
          </a:p>
          <a:p>
            <a:pPr indent="-339725" lvl="0" marL="457200" marR="0" rtl="0" algn="l">
              <a:lnSpc>
                <a:spcPct val="115000"/>
              </a:lnSpc>
              <a:spcBef>
                <a:spcPts val="0"/>
              </a:spcBef>
              <a:spcAft>
                <a:spcPts val="0"/>
              </a:spcAft>
              <a:buClr>
                <a:schemeClr val="dk1"/>
              </a:buClr>
              <a:buSzPts val="1750"/>
              <a:buFont typeface="Arial"/>
              <a:buChar char="●"/>
            </a:pPr>
            <a:r>
              <a:rPr lang="sv" sz="1700">
                <a:solidFill>
                  <a:schemeClr val="dk1"/>
                </a:solidFill>
              </a:rPr>
              <a:t>The </a:t>
            </a:r>
            <a:r>
              <a:rPr lang="sv" sz="1700" u="sng">
                <a:solidFill>
                  <a:schemeClr val="dk1"/>
                </a:solidFill>
              </a:rPr>
              <a:t>exponent</a:t>
            </a:r>
            <a:r>
              <a:rPr lang="sv" sz="1700">
                <a:solidFill>
                  <a:schemeClr val="dk1"/>
                </a:solidFill>
              </a:rPr>
              <a:t>, </a:t>
            </a:r>
            <a:r>
              <a:rPr lang="sv" sz="1700" u="sng">
                <a:solidFill>
                  <a:schemeClr val="dk1"/>
                </a:solidFill>
              </a:rPr>
              <a:t>sign</a:t>
            </a:r>
            <a:r>
              <a:rPr lang="sv" sz="1700">
                <a:solidFill>
                  <a:schemeClr val="dk1"/>
                </a:solidFill>
              </a:rPr>
              <a:t> and prefix of mantissa cancel out.</a:t>
            </a:r>
            <a:endParaRPr sz="2250">
              <a:solidFill>
                <a:schemeClr val="dk1"/>
              </a:solidFill>
            </a:endParaRPr>
          </a:p>
        </p:txBody>
      </p:sp>
      <p:sp>
        <p:nvSpPr>
          <p:cNvPr id="146" name="Google Shape;14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Floating-Point Delta Encoding</a:t>
            </a:r>
            <a:endParaRPr/>
          </a:p>
        </p:txBody>
      </p:sp>
      <p:pic>
        <p:nvPicPr>
          <p:cNvPr id="147" name="Google Shape;147;p30"/>
          <p:cNvPicPr preferRelativeResize="0"/>
          <p:nvPr/>
        </p:nvPicPr>
        <p:blipFill rotWithShape="1">
          <a:blip r:embed="rId4">
            <a:alphaModFix/>
          </a:blip>
          <a:srcRect b="45112" l="0" r="1361" t="4397"/>
          <a:stretch/>
        </p:blipFill>
        <p:spPr>
          <a:xfrm>
            <a:off x="1512000" y="2853800"/>
            <a:ext cx="6984476" cy="820900"/>
          </a:xfrm>
          <a:prstGeom prst="rect">
            <a:avLst/>
          </a:prstGeom>
          <a:noFill/>
          <a:ln>
            <a:noFill/>
          </a:ln>
        </p:spPr>
      </p:pic>
      <p:sp>
        <p:nvSpPr>
          <p:cNvPr id="148" name="Google Shape;148;p30"/>
          <p:cNvSpPr/>
          <p:nvPr/>
        </p:nvSpPr>
        <p:spPr>
          <a:xfrm>
            <a:off x="1620000" y="4320000"/>
            <a:ext cx="2826000" cy="572700"/>
          </a:xfrm>
          <a:prstGeom prst="rect">
            <a:avLst/>
          </a:prstGeom>
          <a:noFill/>
          <a:ln cap="flat" cmpd="sng" w="381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0"/>
          <p:cNvSpPr/>
          <p:nvPr/>
        </p:nvSpPr>
        <p:spPr>
          <a:xfrm>
            <a:off x="1620000" y="4320000"/>
            <a:ext cx="2826000" cy="572700"/>
          </a:xfrm>
          <a:prstGeom prst="flowChartCollat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sv"/>
              <a:t>32-bit Integer Decomposition Representation</a:t>
            </a:r>
            <a:endParaRPr/>
          </a:p>
        </p:txBody>
      </p:sp>
      <p:sp>
        <p:nvSpPr>
          <p:cNvPr id="155" name="Google Shape;155;p31"/>
          <p:cNvSpPr txBox="1"/>
          <p:nvPr/>
        </p:nvSpPr>
        <p:spPr>
          <a:xfrm>
            <a:off x="311700" y="1017725"/>
            <a:ext cx="7413300" cy="1770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sv" sz="1700"/>
              <a:t>For </a:t>
            </a:r>
            <a:r>
              <a:rPr lang="sv" sz="1700" u="sng"/>
              <a:t>coordinates</a:t>
            </a:r>
            <a:r>
              <a:rPr lang="sv" sz="1700"/>
              <a:t> with MAX 7 decimals of precision</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sv" sz="1700"/>
              <a:t>Possible values: </a:t>
            </a:r>
            <a:r>
              <a:rPr lang="sv" sz="1700" u="sng"/>
              <a:t>2 * 180 * 10^7</a:t>
            </a:r>
            <a:r>
              <a:rPr lang="sv" sz="1700"/>
              <a:t>  &lt;</a:t>
            </a:r>
            <a:r>
              <a:rPr lang="sv" sz="1700"/>
              <a:t> </a:t>
            </a:r>
            <a:r>
              <a:rPr lang="sv" sz="1700" u="sng"/>
              <a:t>2^(32) - 1</a:t>
            </a:r>
            <a:endParaRPr sz="1700" u="sng"/>
          </a:p>
          <a:p>
            <a:pPr indent="0" lvl="0" marL="457200" rtl="0" algn="l">
              <a:spcBef>
                <a:spcPts val="0"/>
              </a:spcBef>
              <a:spcAft>
                <a:spcPts val="0"/>
              </a:spcAft>
              <a:buNone/>
            </a:pPr>
            <a:r>
              <a:rPr lang="sv" sz="1700"/>
              <a:t>                    </a:t>
            </a:r>
            <a:endParaRPr sz="1700"/>
          </a:p>
          <a:p>
            <a:pPr indent="-336550" lvl="0" marL="457200" rtl="0" algn="l">
              <a:spcBef>
                <a:spcPts val="0"/>
              </a:spcBef>
              <a:spcAft>
                <a:spcPts val="0"/>
              </a:spcAft>
              <a:buSzPts val="1700"/>
              <a:buChar char="●"/>
            </a:pPr>
            <a:r>
              <a:rPr lang="sv" sz="1700"/>
              <a:t>Fits in a 32-bit integer!</a:t>
            </a:r>
            <a:endParaRPr sz="1800"/>
          </a:p>
          <a:p>
            <a:pPr indent="0" lvl="0" marL="457200" rtl="0" algn="l">
              <a:spcBef>
                <a:spcPts val="0"/>
              </a:spcBef>
              <a:spcAft>
                <a:spcPts val="0"/>
              </a:spcAft>
              <a:buNone/>
            </a:pPr>
            <a:r>
              <a:t/>
            </a:r>
            <a:endParaRPr sz="1800"/>
          </a:p>
        </p:txBody>
      </p:sp>
      <p:pic>
        <p:nvPicPr>
          <p:cNvPr id="156" name="Google Shape;156;p31"/>
          <p:cNvPicPr preferRelativeResize="0"/>
          <p:nvPr/>
        </p:nvPicPr>
        <p:blipFill rotWithShape="1">
          <a:blip r:embed="rId3">
            <a:alphaModFix/>
          </a:blip>
          <a:srcRect b="15695" l="54998" r="3692" t="12341"/>
          <a:stretch/>
        </p:blipFill>
        <p:spPr>
          <a:xfrm>
            <a:off x="6439025" y="2126200"/>
            <a:ext cx="2704975" cy="3017300"/>
          </a:xfrm>
          <a:prstGeom prst="rect">
            <a:avLst/>
          </a:prstGeom>
          <a:noFill/>
          <a:ln>
            <a:noFill/>
          </a:ln>
        </p:spPr>
      </p:pic>
      <p:sp>
        <p:nvSpPr>
          <p:cNvPr id="157" name="Google Shape;157;p31"/>
          <p:cNvSpPr txBox="1"/>
          <p:nvPr/>
        </p:nvSpPr>
        <p:spPr>
          <a:xfrm>
            <a:off x="311700" y="4080400"/>
            <a:ext cx="5884200" cy="1231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sv" sz="1800">
                <a:solidFill>
                  <a:schemeClr val="dk1"/>
                </a:solidFill>
              </a:rPr>
              <a:t>Calculate delta, as previously.</a:t>
            </a:r>
            <a:endParaRPr sz="1800">
              <a:solidFill>
                <a:schemeClr val="dk1"/>
              </a:solidFill>
            </a:endParaRPr>
          </a:p>
          <a:p>
            <a:pPr indent="0" lvl="0" marL="0" rtl="0" algn="l">
              <a:spcBef>
                <a:spcPts val="0"/>
              </a:spcBef>
              <a:spcAft>
                <a:spcPts val="0"/>
              </a:spcAft>
              <a:buNone/>
            </a:pPr>
            <a:r>
              <a:t/>
            </a:r>
            <a:endParaRPr/>
          </a:p>
        </p:txBody>
      </p:sp>
      <p:pic>
        <p:nvPicPr>
          <p:cNvPr id="158" name="Google Shape;158;p31"/>
          <p:cNvPicPr preferRelativeResize="0"/>
          <p:nvPr/>
        </p:nvPicPr>
        <p:blipFill>
          <a:blip r:embed="rId4">
            <a:alphaModFix/>
          </a:blip>
          <a:stretch>
            <a:fillRect/>
          </a:stretch>
        </p:blipFill>
        <p:spPr>
          <a:xfrm>
            <a:off x="311700" y="2947281"/>
            <a:ext cx="5994150" cy="1668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Baseline: </a:t>
            </a:r>
            <a:r>
              <a:rPr lang="sv"/>
              <a:t>Floating-Point Delta</a:t>
            </a:r>
            <a:endParaRPr/>
          </a:p>
        </p:txBody>
      </p:sp>
      <p:sp>
        <p:nvSpPr>
          <p:cNvPr id="164" name="Google Shape;164;p32"/>
          <p:cNvSpPr txBox="1"/>
          <p:nvPr>
            <p:ph idx="1" type="body"/>
          </p:nvPr>
        </p:nvSpPr>
        <p:spPr>
          <a:xfrm>
            <a:off x="311700" y="1072975"/>
            <a:ext cx="5643000" cy="31359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sv" sz="1400">
                <a:solidFill>
                  <a:schemeClr val="dk1"/>
                </a:solidFill>
              </a:rPr>
              <a:t>S</a:t>
            </a:r>
            <a:r>
              <a:rPr lang="sv" sz="1400">
                <a:solidFill>
                  <a:schemeClr val="dk1"/>
                </a:solidFill>
              </a:rPr>
              <a:t>egment</a:t>
            </a:r>
            <a:r>
              <a:rPr lang="sv" sz="1400">
                <a:solidFill>
                  <a:schemeClr val="dk1"/>
                </a:solidFill>
              </a:rPr>
              <a:t> the coordinate sequence </a:t>
            </a:r>
            <a:r>
              <a:rPr lang="sv" sz="1400">
                <a:solidFill>
                  <a:schemeClr val="dk1"/>
                </a:solidFill>
              </a:rPr>
              <a:t>into </a:t>
            </a:r>
            <a:r>
              <a:rPr b="1" lang="sv" sz="1400" u="sng">
                <a:solidFill>
                  <a:schemeClr val="dk1"/>
                </a:solidFill>
              </a:rPr>
              <a:t>chunks</a:t>
            </a:r>
            <a:r>
              <a:rPr lang="sv" sz="1400">
                <a:solidFill>
                  <a:schemeClr val="dk1"/>
                </a:solidFill>
              </a:rPr>
              <a:t> with the </a:t>
            </a:r>
            <a:r>
              <a:rPr b="1" lang="sv" sz="1400">
                <a:solidFill>
                  <a:schemeClr val="dk1"/>
                </a:solidFill>
              </a:rPr>
              <a:t>first</a:t>
            </a:r>
            <a:r>
              <a:rPr lang="sv" sz="1400">
                <a:solidFill>
                  <a:schemeClr val="dk1"/>
                </a:solidFill>
              </a:rPr>
              <a:t> coordinate </a:t>
            </a:r>
            <a:r>
              <a:rPr b="1" lang="sv" sz="1400">
                <a:solidFill>
                  <a:schemeClr val="dk1"/>
                </a:solidFill>
              </a:rPr>
              <a:t>represented in full</a:t>
            </a:r>
            <a:r>
              <a:rPr lang="sv" sz="1400">
                <a:solidFill>
                  <a:schemeClr val="dk1"/>
                </a:solidFill>
              </a:rPr>
              <a:t> while the rest are </a:t>
            </a:r>
            <a:r>
              <a:rPr b="1" lang="sv" sz="1400">
                <a:solidFill>
                  <a:schemeClr val="dk1"/>
                </a:solidFill>
              </a:rPr>
              <a:t>delta encoded.</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0" lvl="0" marL="457200" rtl="0" algn="l">
              <a:spcBef>
                <a:spcPts val="0"/>
              </a:spcBef>
              <a:spcAft>
                <a:spcPts val="0"/>
              </a:spcAft>
              <a:buNone/>
            </a:pPr>
            <a:r>
              <a:t/>
            </a:r>
            <a:endParaRPr sz="1700">
              <a:solidFill>
                <a:schemeClr val="dk1"/>
              </a:solidFill>
              <a:highlight>
                <a:schemeClr val="lt1"/>
              </a:highlight>
            </a:endParaRPr>
          </a:p>
          <a:p>
            <a:pPr indent="0" lvl="0" marL="914400" rtl="0" algn="l">
              <a:spcBef>
                <a:spcPts val="1200"/>
              </a:spcBef>
              <a:spcAft>
                <a:spcPts val="1200"/>
              </a:spcAft>
              <a:buNone/>
            </a:pPr>
            <a:r>
              <a:t/>
            </a:r>
            <a:endParaRPr sz="1000">
              <a:solidFill>
                <a:schemeClr val="dk1"/>
              </a:solidFill>
              <a:highlight>
                <a:schemeClr val="lt1"/>
              </a:highlight>
            </a:endParaRPr>
          </a:p>
        </p:txBody>
      </p:sp>
      <p:pic>
        <p:nvPicPr>
          <p:cNvPr id="165" name="Google Shape;165;p32"/>
          <p:cNvPicPr preferRelativeResize="0"/>
          <p:nvPr/>
        </p:nvPicPr>
        <p:blipFill rotWithShape="1">
          <a:blip r:embed="rId3">
            <a:alphaModFix/>
          </a:blip>
          <a:srcRect b="5584" l="5358" r="1773" t="5066"/>
          <a:stretch/>
        </p:blipFill>
        <p:spPr>
          <a:xfrm>
            <a:off x="5852950" y="952025"/>
            <a:ext cx="3095876" cy="2800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sv"/>
              <a:t>Baseline: Floating-Point Delta</a:t>
            </a:r>
            <a:endParaRPr/>
          </a:p>
          <a:p>
            <a:pPr indent="0" lvl="0" marL="0" rtl="0" algn="l">
              <a:spcBef>
                <a:spcPts val="0"/>
              </a:spcBef>
              <a:spcAft>
                <a:spcPts val="0"/>
              </a:spcAft>
              <a:buNone/>
            </a:pPr>
            <a:r>
              <a:t/>
            </a:r>
            <a:endParaRPr/>
          </a:p>
        </p:txBody>
      </p:sp>
      <p:pic>
        <p:nvPicPr>
          <p:cNvPr id="171" name="Google Shape;171;p33"/>
          <p:cNvPicPr preferRelativeResize="0"/>
          <p:nvPr/>
        </p:nvPicPr>
        <p:blipFill rotWithShape="1">
          <a:blip r:embed="rId3">
            <a:alphaModFix/>
          </a:blip>
          <a:srcRect b="5584" l="5358" r="1773" t="5066"/>
          <a:stretch/>
        </p:blipFill>
        <p:spPr>
          <a:xfrm>
            <a:off x="7150525" y="673175"/>
            <a:ext cx="1338599" cy="1210725"/>
          </a:xfrm>
          <a:prstGeom prst="rect">
            <a:avLst/>
          </a:prstGeom>
          <a:noFill/>
          <a:ln>
            <a:noFill/>
          </a:ln>
        </p:spPr>
      </p:pic>
      <p:pic>
        <p:nvPicPr>
          <p:cNvPr id="172" name="Google Shape;172;p33"/>
          <p:cNvPicPr preferRelativeResize="0"/>
          <p:nvPr/>
        </p:nvPicPr>
        <p:blipFill>
          <a:blip r:embed="rId4">
            <a:alphaModFix/>
          </a:blip>
          <a:stretch>
            <a:fillRect/>
          </a:stretch>
        </p:blipFill>
        <p:spPr>
          <a:xfrm>
            <a:off x="6148038" y="1995500"/>
            <a:ext cx="2884499" cy="2139653"/>
          </a:xfrm>
          <a:prstGeom prst="rect">
            <a:avLst/>
          </a:prstGeom>
          <a:noFill/>
          <a:ln>
            <a:noFill/>
          </a:ln>
        </p:spPr>
      </p:pic>
      <p:sp>
        <p:nvSpPr>
          <p:cNvPr id="173" name="Google Shape;173;p33"/>
          <p:cNvSpPr/>
          <p:nvPr/>
        </p:nvSpPr>
        <p:spPr>
          <a:xfrm>
            <a:off x="7590190" y="3165825"/>
            <a:ext cx="56700" cy="625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3"/>
          <p:cNvSpPr txBox="1"/>
          <p:nvPr>
            <p:ph idx="1" type="body"/>
          </p:nvPr>
        </p:nvSpPr>
        <p:spPr>
          <a:xfrm>
            <a:off x="311700" y="1072975"/>
            <a:ext cx="5652600" cy="3135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sv" sz="1400">
                <a:solidFill>
                  <a:schemeClr val="dk1"/>
                </a:solidFill>
              </a:rPr>
              <a:t>Segment the coordinate sequence into </a:t>
            </a:r>
            <a:r>
              <a:rPr b="1" lang="sv" sz="1400" u="sng">
                <a:solidFill>
                  <a:schemeClr val="dk1"/>
                </a:solidFill>
              </a:rPr>
              <a:t>chunks</a:t>
            </a:r>
            <a:r>
              <a:rPr lang="sv" sz="1400">
                <a:solidFill>
                  <a:schemeClr val="dk1"/>
                </a:solidFill>
              </a:rPr>
              <a:t> with the </a:t>
            </a:r>
            <a:r>
              <a:rPr b="1" lang="sv" sz="1400">
                <a:solidFill>
                  <a:schemeClr val="dk1"/>
                </a:solidFill>
              </a:rPr>
              <a:t>first</a:t>
            </a:r>
            <a:r>
              <a:rPr lang="sv" sz="1400">
                <a:solidFill>
                  <a:schemeClr val="dk1"/>
                </a:solidFill>
              </a:rPr>
              <a:t> coordinate </a:t>
            </a:r>
            <a:r>
              <a:rPr b="1" lang="sv" sz="1400">
                <a:solidFill>
                  <a:schemeClr val="dk1"/>
                </a:solidFill>
              </a:rPr>
              <a:t>represented in full </a:t>
            </a:r>
            <a:r>
              <a:rPr lang="sv" sz="1400">
                <a:solidFill>
                  <a:schemeClr val="dk1"/>
                </a:solidFill>
              </a:rPr>
              <a:t>while the rest are </a:t>
            </a:r>
            <a:r>
              <a:rPr b="1" lang="sv" sz="1400">
                <a:solidFill>
                  <a:schemeClr val="dk1"/>
                </a:solidFill>
              </a:rPr>
              <a:t>delta encoded.</a:t>
            </a:r>
            <a:endParaRPr b="1"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sv" sz="1400">
                <a:solidFill>
                  <a:schemeClr val="dk1"/>
                </a:solidFill>
              </a:rPr>
              <a:t>Delta bit-length is </a:t>
            </a:r>
            <a:r>
              <a:rPr b="1" lang="sv" sz="1400">
                <a:solidFill>
                  <a:schemeClr val="dk1"/>
                </a:solidFill>
              </a:rPr>
              <a:t>optimally</a:t>
            </a:r>
            <a:r>
              <a:rPr lang="sv" sz="1400">
                <a:solidFill>
                  <a:schemeClr val="dk1"/>
                </a:solidFill>
              </a:rPr>
              <a:t> selected for each geometry by calculating resulting total length for each setting.</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sv" sz="1400">
                <a:solidFill>
                  <a:schemeClr val="dk1"/>
                </a:solidFill>
                <a:highlight>
                  <a:schemeClr val="lt1"/>
                </a:highlight>
              </a:rPr>
              <a:t>If a delta </a:t>
            </a:r>
            <a:r>
              <a:rPr b="1" lang="sv" sz="1400">
                <a:solidFill>
                  <a:schemeClr val="dk1"/>
                </a:solidFill>
                <a:highlight>
                  <a:schemeClr val="lt1"/>
                </a:highlight>
              </a:rPr>
              <a:t>can not fit</a:t>
            </a:r>
            <a:r>
              <a:rPr lang="sv" sz="1400">
                <a:solidFill>
                  <a:schemeClr val="dk1"/>
                </a:solidFill>
                <a:highlight>
                  <a:schemeClr val="lt1"/>
                </a:highlight>
              </a:rPr>
              <a:t> in the specified size,</a:t>
            </a:r>
            <a:endParaRPr sz="1400">
              <a:solidFill>
                <a:schemeClr val="dk1"/>
              </a:solidFill>
              <a:highlight>
                <a:schemeClr val="lt1"/>
              </a:highlight>
            </a:endParaRPr>
          </a:p>
          <a:p>
            <a:pPr indent="0" lvl="0" marL="914400" rtl="0" algn="l">
              <a:lnSpc>
                <a:spcPct val="100000"/>
              </a:lnSpc>
              <a:spcBef>
                <a:spcPts val="0"/>
              </a:spcBef>
              <a:spcAft>
                <a:spcPts val="0"/>
              </a:spcAft>
              <a:buNone/>
            </a:pPr>
            <a:r>
              <a:rPr lang="sv" sz="1400">
                <a:solidFill>
                  <a:schemeClr val="dk1"/>
                </a:solidFill>
                <a:highlight>
                  <a:schemeClr val="lt1"/>
                </a:highlight>
              </a:rPr>
              <a:t>a </a:t>
            </a:r>
            <a:r>
              <a:rPr b="1" lang="sv" sz="1400">
                <a:solidFill>
                  <a:schemeClr val="dk1"/>
                </a:solidFill>
                <a:highlight>
                  <a:schemeClr val="lt1"/>
                </a:highlight>
              </a:rPr>
              <a:t>new chunk </a:t>
            </a:r>
            <a:r>
              <a:rPr lang="sv" sz="1400">
                <a:solidFill>
                  <a:schemeClr val="dk1"/>
                </a:solidFill>
                <a:highlight>
                  <a:schemeClr val="lt1"/>
                </a:highlight>
              </a:rPr>
              <a:t>is created</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sv" sz="1400">
                <a:solidFill>
                  <a:schemeClr val="dk1"/>
                </a:solidFill>
              </a:rPr>
              <a:t>Tradeoff:</a:t>
            </a:r>
            <a:endParaRPr sz="1400">
              <a:solidFill>
                <a:schemeClr val="dk1"/>
              </a:solidFill>
            </a:endParaRPr>
          </a:p>
          <a:p>
            <a:pPr indent="457200" lvl="0" marL="914400" rtl="0" algn="l">
              <a:lnSpc>
                <a:spcPct val="100000"/>
              </a:lnSpc>
              <a:spcBef>
                <a:spcPts val="0"/>
              </a:spcBef>
              <a:spcAft>
                <a:spcPts val="0"/>
              </a:spcAft>
              <a:buNone/>
            </a:pPr>
            <a:r>
              <a:rPr b="1" lang="sv" sz="1400">
                <a:solidFill>
                  <a:schemeClr val="dk1"/>
                </a:solidFill>
              </a:rPr>
              <a:t>More</a:t>
            </a:r>
            <a:r>
              <a:rPr lang="sv" sz="1400">
                <a:solidFill>
                  <a:schemeClr val="dk1"/>
                </a:solidFill>
              </a:rPr>
              <a:t> deltas, with </a:t>
            </a:r>
            <a:r>
              <a:rPr b="1" lang="sv" sz="1400">
                <a:solidFill>
                  <a:schemeClr val="dk1"/>
                </a:solidFill>
              </a:rPr>
              <a:t>higher</a:t>
            </a:r>
            <a:r>
              <a:rPr lang="sv" sz="1400">
                <a:solidFill>
                  <a:schemeClr val="dk1"/>
                </a:solidFill>
              </a:rPr>
              <a:t> bit-length  </a:t>
            </a:r>
            <a:endParaRPr sz="1400">
              <a:solidFill>
                <a:schemeClr val="dk1"/>
              </a:solidFill>
            </a:endParaRPr>
          </a:p>
          <a:p>
            <a:pPr indent="457200" lvl="0" marL="914400" rtl="0" algn="l">
              <a:lnSpc>
                <a:spcPct val="100000"/>
              </a:lnSpc>
              <a:spcBef>
                <a:spcPts val="0"/>
              </a:spcBef>
              <a:spcAft>
                <a:spcPts val="0"/>
              </a:spcAft>
              <a:buNone/>
            </a:pPr>
            <a:r>
              <a:rPr b="1" lang="sv" sz="1400">
                <a:solidFill>
                  <a:schemeClr val="dk1"/>
                </a:solidFill>
              </a:rPr>
              <a:t>Fewer</a:t>
            </a:r>
            <a:r>
              <a:rPr lang="sv" sz="1400">
                <a:solidFill>
                  <a:schemeClr val="dk1"/>
                </a:solidFill>
              </a:rPr>
              <a:t> deltas, with </a:t>
            </a:r>
            <a:r>
              <a:rPr b="1" lang="sv" sz="1400">
                <a:solidFill>
                  <a:schemeClr val="dk1"/>
                </a:solidFill>
              </a:rPr>
              <a:t>lower</a:t>
            </a:r>
            <a:r>
              <a:rPr lang="sv" sz="1400">
                <a:solidFill>
                  <a:schemeClr val="dk1"/>
                </a:solidFill>
              </a:rPr>
              <a:t> bit-length</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0" lvl="0" marL="457200" rtl="0" algn="l">
              <a:spcBef>
                <a:spcPts val="0"/>
              </a:spcBef>
              <a:spcAft>
                <a:spcPts val="0"/>
              </a:spcAft>
              <a:buNone/>
            </a:pPr>
            <a:r>
              <a:t/>
            </a:r>
            <a:endParaRPr sz="1700">
              <a:solidFill>
                <a:schemeClr val="dk1"/>
              </a:solidFill>
              <a:highlight>
                <a:schemeClr val="lt1"/>
              </a:highlight>
            </a:endParaRPr>
          </a:p>
          <a:p>
            <a:pPr indent="0" lvl="0" marL="914400" rtl="0" algn="l">
              <a:spcBef>
                <a:spcPts val="1200"/>
              </a:spcBef>
              <a:spcAft>
                <a:spcPts val="1200"/>
              </a:spcAft>
              <a:buNone/>
            </a:pPr>
            <a:r>
              <a:t/>
            </a:r>
            <a:endParaRPr sz="10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