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60DEB2-3706-4EB5-8AAF-34B70B081E60}">
  <a:tblStyle styleId="{E560DEB2-3706-4EB5-8AAF-34B70B081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af24177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af24177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f24177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f24177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f24177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af24177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46465dd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46465dd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bf1ad671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bf1ad671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f1ad671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bf1ad671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f1ad671d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f1ad671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bf1ad671d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bf1ad671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46465dd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46465dd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46465dd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46465dd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ae5cc6b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ae5cc6b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46465dd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46465dd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bf1ad671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bf1ad671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bf1ad671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bf1ad671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46465dd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46465dd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46465dd0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46465dd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46465dd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46465dd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46465dd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46465dd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ae5cc6b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ae5cc6b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46465dd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46465dd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e5cc6b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e5cc6b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e5cc6b5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e5cc6b5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ae5cc6b5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ae5cc6b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e5cc6b5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e5cc6b5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f24177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af24177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1350"/>
            <a:ext cx="8520600" cy="3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Checking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with Spin Model Checker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Song Xie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04.11.2024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</a:t>
            </a:r>
            <a:r>
              <a:rPr lang="en-GB"/>
              <a:t>Verification</a:t>
            </a:r>
            <a:r>
              <a:rPr lang="en-GB"/>
              <a:t> Workflow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01_mutex_flaw.pml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Model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142250" y="179525"/>
            <a:ext cx="4248300" cy="45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// file: </a:t>
            </a:r>
            <a:r>
              <a:rPr lang="en-GB" sz="1100"/>
              <a:t>01_mutex_flaw.pml</a:t>
            </a:r>
            <a:br>
              <a:rPr lang="en-GB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bit   mutex;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byte  counter;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proctype processor(byte id)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mutex !=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mutex 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counter++;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printf("processor (%d) has entered section.\n", id);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counter--;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mutex = 0;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proctype monitor()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assert(counter != 2);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init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atomic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run processor(0);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run processor(1);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run monitor();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714250" y="1152475"/>
            <a:ext cx="41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PROMELA (Process or Protocol Meta Language)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C-like </a:t>
            </a:r>
            <a:r>
              <a:rPr lang="en-GB" sz="1800"/>
              <a:t>syntax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“init” is “main()” in C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“proctype” defines a process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“run” initializes a procedure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“mutex != 1” rather means “wait until “mutex != 1”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“assert” checks condition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What does “atomic” mean?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How does “monitor” help checker to find problem?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It looks like a procedure langage. How does checker run this file?</a:t>
            </a:r>
            <a:endParaRPr sz="1800"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4809500" y="445025"/>
            <a:ext cx="402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into Model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338950" y="4801450"/>
            <a:ext cx="3823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Narrative, example more relevant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Checker Work? (diagrams)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Interleaving semantics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</a:t>
            </a:r>
            <a:r>
              <a:rPr lang="en-GB"/>
              <a:t>deterministic</a:t>
            </a:r>
            <a:r>
              <a:rPr lang="en-GB"/>
              <a:t> scheduling of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Exhaustively</a:t>
            </a:r>
            <a:r>
              <a:rPr lang="en-GB"/>
              <a:t> checks all </a:t>
            </a:r>
            <a:r>
              <a:rPr lang="en-GB"/>
              <a:t>execution </a:t>
            </a:r>
            <a:r>
              <a:rPr lang="en-GB"/>
              <a:t>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find counter example of execution </a:t>
            </a:r>
            <a:r>
              <a:rPr lang="en-GB"/>
              <a:t>path </a:t>
            </a:r>
            <a:r>
              <a:rPr lang="en-GB"/>
              <a:t>violating expected properties (assertion in the previous demo)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Let’s Fix </a:t>
            </a:r>
            <a:r>
              <a:rPr lang="en-GB"/>
              <a:t>the Flow Mutex (?, maybe fix in demo)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“atomic” groups statements executed without interleaving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909900" y="1709850"/>
            <a:ext cx="3847800" cy="86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atomic { </a:t>
            </a:r>
            <a:br>
              <a:rPr lang="en-GB" sz="1100"/>
            </a:br>
            <a:r>
              <a:rPr lang="en-GB" sz="1100"/>
              <a:t>	mutex !=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	mutex 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Recommended Practices of Modeling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FSM from checker’s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</a:t>
            </a:r>
            <a:r>
              <a:rPr lang="en-GB"/>
              <a:t>irst decide which aspects of the design are important and require verification.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Essence of the design itself: behavior and logic correctness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Abstraction: smallest sufficient model required to describe the perspectives you intend to verify.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Powerful Tools for Abstraction: </a:t>
            </a:r>
            <a:r>
              <a:rPr lang="en-GB"/>
              <a:t>Statement </a:t>
            </a:r>
            <a:r>
              <a:rPr lang="en-GB"/>
              <a:t>“if” (?)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50725" y="1435150"/>
            <a:ext cx="4041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filter1 -&gt; stat1.1; stat1.2; stat1.3;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filter2 -&gt; stat2.1; stat2.2; stat2.3;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filter3 -&gt; stat3.1; stat3.2; stat3.3;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fi;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711650" y="11744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6047425" y="18956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6711650" y="18956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7375875" y="18956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7"/>
          <p:cNvCxnSpPr>
            <a:stCxn id="191" idx="4"/>
            <a:endCxn id="193" idx="0"/>
          </p:cNvCxnSpPr>
          <p:nvPr/>
        </p:nvCxnSpPr>
        <p:spPr>
          <a:xfrm>
            <a:off x="6882200" y="1515550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91" idx="3"/>
            <a:endCxn id="192" idx="7"/>
          </p:cNvCxnSpPr>
          <p:nvPr/>
        </p:nvCxnSpPr>
        <p:spPr>
          <a:xfrm flipH="1">
            <a:off x="6338603" y="14655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7"/>
          <p:cNvCxnSpPr>
            <a:stCxn id="191" idx="5"/>
            <a:endCxn id="194" idx="1"/>
          </p:cNvCxnSpPr>
          <p:nvPr/>
        </p:nvCxnSpPr>
        <p:spPr>
          <a:xfrm>
            <a:off x="7002797" y="14655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5498600" y="2571750"/>
            <a:ext cx="3431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Non-</a:t>
            </a:r>
            <a:r>
              <a:rPr lang="en-GB" sz="1800">
                <a:solidFill>
                  <a:schemeClr val="lt2"/>
                </a:solidFill>
              </a:rPr>
              <a:t>deterministic</a:t>
            </a:r>
            <a:r>
              <a:rPr lang="en-GB" sz="1800">
                <a:solidFill>
                  <a:schemeClr val="lt2"/>
                </a:solidFill>
              </a:rPr>
              <a:t> branching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50725" y="2965025"/>
            <a:ext cx="4041600" cy="16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 =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printf("n = %d", n);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817550" y="3057450"/>
            <a:ext cx="185100" cy="25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5498600" y="3486150"/>
            <a:ext cx="3431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Permutation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5747450" y="1314238"/>
            <a:ext cx="2325300" cy="15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🔁</a:t>
            </a:r>
            <a:endParaRPr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Powerful Tools for Abstraction: </a:t>
            </a:r>
            <a:r>
              <a:rPr lang="en-GB"/>
              <a:t>Statement “do”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450725" y="1435150"/>
            <a:ext cx="4041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filter1 -&gt; stat1.1; stat1.2; stat1.3;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filter2 -&gt; stat2.1; stat2.2; stat2.3;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filter3 -&gt; stat3.1; stat3.2; stat3.3;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od;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6739550" y="15350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075325" y="22562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739550" y="22562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7403775" y="22562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8"/>
          <p:cNvCxnSpPr>
            <a:stCxn id="209" idx="4"/>
            <a:endCxn id="211" idx="0"/>
          </p:cNvCxnSpPr>
          <p:nvPr/>
        </p:nvCxnSpPr>
        <p:spPr>
          <a:xfrm>
            <a:off x="6910100" y="1876150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>
            <a:stCxn id="209" idx="3"/>
            <a:endCxn id="210" idx="7"/>
          </p:cNvCxnSpPr>
          <p:nvPr/>
        </p:nvCxnSpPr>
        <p:spPr>
          <a:xfrm flipH="1">
            <a:off x="6366503" y="18261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>
            <a:stCxn id="209" idx="5"/>
            <a:endCxn id="212" idx="1"/>
          </p:cNvCxnSpPr>
          <p:nvPr/>
        </p:nvCxnSpPr>
        <p:spPr>
          <a:xfrm>
            <a:off x="7030697" y="18261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8"/>
          <p:cNvSpPr txBox="1"/>
          <p:nvPr/>
        </p:nvSpPr>
        <p:spPr>
          <a:xfrm>
            <a:off x="5073575" y="2952750"/>
            <a:ext cx="385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Non-deterministic branching + loop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50725" y="2965025"/>
            <a:ext cx="4041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n—;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od;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6817550" y="3438450"/>
            <a:ext cx="185100" cy="25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5498600" y="3867150"/>
            <a:ext cx="3431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Permutation(?)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Detect Dead-lock (to consider)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06_dead_lock.pml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Modeling Inter-process Communication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08_producer_consumer.pml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Blocks of Modeling (x)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11700" y="1152475"/>
            <a:ext cx="85206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Different from diagram-like FSM modeling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There is no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Real Story of Verifying Design in Hard Way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4631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 for primary/secondary failover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Application is stateful, so failover is risky and costly, so only trigger it when have to, i.e. DO NOT trigger when the primary temporarily loses lock or/and critical resources, but still active.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750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Instance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713525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Instance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583850" y="1251825"/>
            <a:ext cx="904950" cy="724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 in DB</a:t>
            </a:r>
            <a:endParaRPr/>
          </a:p>
        </p:txBody>
      </p:sp>
      <p:cxnSp>
        <p:nvCxnSpPr>
          <p:cNvPr id="64" name="Google Shape;64;p14"/>
          <p:cNvCxnSpPr>
            <a:stCxn id="61" idx="0"/>
            <a:endCxn id="63" idx="3"/>
          </p:cNvCxnSpPr>
          <p:nvPr/>
        </p:nvCxnSpPr>
        <p:spPr>
          <a:xfrm flipH="1" rot="10800000">
            <a:off x="5957300" y="1976325"/>
            <a:ext cx="10791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5971775" y="2414700"/>
            <a:ext cx="1125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Keep lock for 20s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66" name="Google Shape;66;p14"/>
          <p:cNvCxnSpPr>
            <a:stCxn id="62" idx="1"/>
            <a:endCxn id="61" idx="3"/>
          </p:cNvCxnSpPr>
          <p:nvPr/>
        </p:nvCxnSpPr>
        <p:spPr>
          <a:xfrm rot="10800000">
            <a:off x="6583725" y="3160425"/>
            <a:ext cx="11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6677025" y="2823213"/>
            <a:ext cx="960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Check liveness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240675" y="4148875"/>
            <a:ext cx="19854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</a:t>
            </a:r>
            <a:r>
              <a:rPr lang="en-GB"/>
              <a:t>Service</a:t>
            </a:r>
            <a:endParaRPr/>
          </a:p>
        </p:txBody>
      </p:sp>
      <p:cxnSp>
        <p:nvCxnSpPr>
          <p:cNvPr id="69" name="Google Shape;69;p14"/>
          <p:cNvCxnSpPr>
            <a:stCxn id="61" idx="2"/>
            <a:endCxn id="68" idx="1"/>
          </p:cNvCxnSpPr>
          <p:nvPr/>
        </p:nvCxnSpPr>
        <p:spPr>
          <a:xfrm>
            <a:off x="5957300" y="3405225"/>
            <a:ext cx="283500" cy="11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5536100" y="3671850"/>
            <a:ext cx="1561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Session-based connection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Abstraction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Redundancy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leader election: 2 processors or 5?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“atomic”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Spare those which doesn’t change system’s behavior, such as source, filter and sink.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Non-progress Cycle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infinite loop should execute at least one “progress”, otherwise report error.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Infinite Transitions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04_do.pml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Live-lock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05_live_lock.pml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Consideration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Properties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30750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Instance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713525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Instance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583850" y="1251825"/>
            <a:ext cx="904950" cy="724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 in DB</a:t>
            </a:r>
            <a:endParaRPr/>
          </a:p>
        </p:txBody>
      </p:sp>
      <p:cxnSp>
        <p:nvCxnSpPr>
          <p:cNvPr id="79" name="Google Shape;79;p15"/>
          <p:cNvCxnSpPr>
            <a:stCxn id="77" idx="0"/>
            <a:endCxn id="78" idx="3"/>
          </p:cNvCxnSpPr>
          <p:nvPr/>
        </p:nvCxnSpPr>
        <p:spPr>
          <a:xfrm rot="10800000">
            <a:off x="7036275" y="1976325"/>
            <a:ext cx="13038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7" idx="1"/>
            <a:endCxn id="76" idx="3"/>
          </p:cNvCxnSpPr>
          <p:nvPr/>
        </p:nvCxnSpPr>
        <p:spPr>
          <a:xfrm rot="10800000">
            <a:off x="6583725" y="3160425"/>
            <a:ext cx="11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6753225" y="2823213"/>
            <a:ext cx="960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1.Detect failure</a:t>
            </a:r>
            <a:br>
              <a:rPr lang="en-GB" sz="900">
                <a:solidFill>
                  <a:schemeClr val="lt2"/>
                </a:solidFill>
              </a:rPr>
            </a:br>
            <a:r>
              <a:rPr lang="en-GB" sz="1800">
                <a:solidFill>
                  <a:schemeClr val="lt2"/>
                </a:solidFill>
              </a:rPr>
              <a:t>❌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522075" y="414887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Service</a:t>
            </a:r>
            <a:endParaRPr/>
          </a:p>
        </p:txBody>
      </p:sp>
      <p:cxnSp>
        <p:nvCxnSpPr>
          <p:cNvPr id="83" name="Google Shape;83;p15"/>
          <p:cNvCxnSpPr>
            <a:stCxn id="77" idx="2"/>
            <a:endCxn id="84" idx="0"/>
          </p:cNvCxnSpPr>
          <p:nvPr/>
        </p:nvCxnSpPr>
        <p:spPr>
          <a:xfrm flipH="1">
            <a:off x="7233375" y="3405225"/>
            <a:ext cx="1106700" cy="7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280150" y="2231150"/>
            <a:ext cx="960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2. Acquire lock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594850" y="3730875"/>
            <a:ext cx="1303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3</a:t>
            </a:r>
            <a:r>
              <a:rPr lang="en-GB" sz="900">
                <a:solidFill>
                  <a:schemeClr val="lt2"/>
                </a:solidFill>
              </a:rPr>
              <a:t>. Initiate session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240675" y="4148875"/>
            <a:ext cx="19854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(session-based connection)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04800" y="1143000"/>
            <a:ext cx="46812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Can you ensure none of the followings occurs eventually?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No leader: deadlock, livelock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Two leaders: underspecification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Dead code: overspecification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What if secondary gets lock initially before primary: assumptions about timing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079800" y="4068075"/>
            <a:ext cx="40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Concurrency + Stateful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Solve with </a:t>
            </a:r>
            <a:r>
              <a:rPr lang="en-GB"/>
              <a:t>Exhaustive</a:t>
            </a:r>
            <a:r>
              <a:rPr lang="en-GB"/>
              <a:t> Analysis and Tests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TODO： add diagram showing </a:t>
            </a:r>
            <a:r>
              <a:rPr lang="en-GB" sz="2800">
                <a:solidFill>
                  <a:schemeClr val="dk1"/>
                </a:solidFill>
              </a:rPr>
              <a:t>difficulty</a:t>
            </a:r>
            <a:r>
              <a:rPr lang="en-GB" sz="2800">
                <a:solidFill>
                  <a:schemeClr val="dk1"/>
                </a:solidFill>
              </a:rPr>
              <a:t> of </a:t>
            </a:r>
            <a:r>
              <a:rPr lang="en-GB" sz="2800">
                <a:solidFill>
                  <a:schemeClr val="dk1"/>
                </a:solidFill>
              </a:rPr>
              <a:t>analysis</a:t>
            </a:r>
            <a:r>
              <a:rPr lang="en-GB" sz="28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Checking Provides Strong Approval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1146375"/>
            <a:ext cx="83022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Those are c</a:t>
            </a:r>
            <a:r>
              <a:rPr lang="en-GB" sz="1800">
                <a:solidFill>
                  <a:schemeClr val="lt2"/>
                </a:solidFill>
              </a:rPr>
              <a:t>ommon design flaws in concurrent,</a:t>
            </a:r>
            <a:r>
              <a:rPr lang="en-GB" sz="1800">
                <a:solidFill>
                  <a:schemeClr val="lt2"/>
                </a:solidFill>
              </a:rPr>
              <a:t> distributed, and parallel systems such as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Request/response system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Event-driven system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Multi-threaded application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(Single-threaded) concurrent application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Protocol (API) design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Model Checking?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22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specific type of formal verification techniques.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</a:t>
            </a:r>
            <a:r>
              <a:rPr lang="en-GB"/>
              <a:t>ormal verification provides strong approval of the correctness of your solution. Alternatives are theorem proving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 is exhaustively explored by examining all possible states.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Abstraction of the system to be verified: </a:t>
            </a:r>
            <a:r>
              <a:rPr lang="en-GB"/>
              <a:t>a finite state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Properties of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Performing an exhaustive search to check if a property holds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383400" y="3929450"/>
            <a:ext cx="7279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How could it benefit our engineering workflow?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 and Costs to Fix Them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915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Engineering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7850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1785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5720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Impl.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9655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3590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Maintenance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434150" y="2539575"/>
            <a:ext cx="580500" cy="275700"/>
          </a:xfrm>
          <a:prstGeom prst="wedgeRectCallout">
            <a:avLst>
              <a:gd fmla="val -61339" name="adj1"/>
              <a:gd fmla="val -1351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POC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196325" y="2539575"/>
            <a:ext cx="2162700" cy="275700"/>
          </a:xfrm>
          <a:prstGeom prst="wedgeRectCallout">
            <a:avLst>
              <a:gd fmla="val 21107" name="adj1"/>
              <a:gd fmla="val -1298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QA, integration tests, …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040425" y="1093925"/>
            <a:ext cx="580500" cy="275700"/>
          </a:xfrm>
          <a:prstGeom prst="wedgeRectCallout">
            <a:avLst>
              <a:gd fmla="val -34996" name="adj1"/>
              <a:gd fmla="val 139862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WP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319025" y="1177450"/>
            <a:ext cx="762000" cy="275700"/>
          </a:xfrm>
          <a:prstGeom prst="wedgeRectCallout">
            <a:avLst>
              <a:gd fmla="val -32498" name="adj1"/>
              <a:gd fmla="val 1098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unittest</a:t>
            </a:r>
            <a:endParaRPr/>
          </a:p>
        </p:txBody>
      </p:sp>
      <p:cxnSp>
        <p:nvCxnSpPr>
          <p:cNvPr id="123" name="Google Shape;123;p19"/>
          <p:cNvCxnSpPr/>
          <p:nvPr/>
        </p:nvCxnSpPr>
        <p:spPr>
          <a:xfrm>
            <a:off x="413125" y="3975950"/>
            <a:ext cx="8186100" cy="754800"/>
          </a:xfrm>
          <a:prstGeom prst="bentConnector3">
            <a:avLst>
              <a:gd fmla="val 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/>
          <p:nvPr/>
        </p:nvSpPr>
        <p:spPr>
          <a:xfrm>
            <a:off x="427700" y="2437425"/>
            <a:ext cx="8011875" cy="2234550"/>
          </a:xfrm>
          <a:custGeom>
            <a:rect b="b" l="l" r="r" t="t"/>
            <a:pathLst>
              <a:path extrusionOk="0" h="89382" w="320475">
                <a:moveTo>
                  <a:pt x="0" y="88608"/>
                </a:moveTo>
                <a:cubicBezTo>
                  <a:pt x="27093" y="88221"/>
                  <a:pt x="116114" y="91765"/>
                  <a:pt x="162560" y="86286"/>
                </a:cubicBezTo>
                <a:cubicBezTo>
                  <a:pt x="209006" y="80807"/>
                  <a:pt x="252355" y="70116"/>
                  <a:pt x="278674" y="55735"/>
                </a:cubicBezTo>
                <a:cubicBezTo>
                  <a:pt x="304993" y="41354"/>
                  <a:pt x="313508" y="9289"/>
                  <a:pt x="32047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19"/>
          <p:cNvSpPr txBox="1"/>
          <p:nvPr/>
        </p:nvSpPr>
        <p:spPr>
          <a:xfrm>
            <a:off x="358825" y="3801775"/>
            <a:ext cx="1001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Costs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568550" y="2591325"/>
            <a:ext cx="1175700" cy="275700"/>
          </a:xfrm>
          <a:prstGeom prst="wedgeRectCallout">
            <a:avLst>
              <a:gd fmla="val 19133" name="adj1"/>
              <a:gd fmla="val -148613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91525" y="2608125"/>
            <a:ext cx="1175700" cy="275700"/>
          </a:xfrm>
          <a:prstGeom prst="wedgeRectCallout">
            <a:avLst>
              <a:gd fmla="val 19133" name="adj1"/>
              <a:gd fmla="val -148613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 vs. Testing (?)</a:t>
            </a:r>
            <a:endParaRPr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549825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{E560DEB2-3706-4EB5-8AAF-34B70B081E60}</a:tableStyleId>
              </a:tblPr>
              <a:tblGrid>
                <a:gridCol w="1392175"/>
                <a:gridCol w="1392175"/>
                <a:gridCol w="1392175"/>
              </a:tblGrid>
              <a:tr h="2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Verification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Testing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Design error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Maybe almost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Impl. error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Almost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5351600" y="1469450"/>
            <a:ext cx="37281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“Almost” due to limited mock env, limitation of </a:t>
            </a:r>
            <a:r>
              <a:rPr lang="en-GB" sz="1800">
                <a:solidFill>
                  <a:schemeClr val="lt2"/>
                </a:solidFill>
              </a:rPr>
              <a:t>controlling</a:t>
            </a:r>
            <a:r>
              <a:rPr lang="en-GB" sz="1800">
                <a:solidFill>
                  <a:schemeClr val="lt2"/>
                </a:solidFill>
              </a:rPr>
              <a:t> event timing。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10425" y="1219925"/>
            <a:ext cx="1933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Coverage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3625" y="3545975"/>
            <a:ext cx="24006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Reliability of Results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Verify Model?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501750" y="1624625"/>
            <a:ext cx="12336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m</a:t>
            </a:r>
            <a:r>
              <a:rPr lang="en-GB"/>
              <a:t>odel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1501750" y="2285388"/>
            <a:ext cx="12336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693888" y="1769775"/>
            <a:ext cx="1756225" cy="725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Checker (Spin)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953363" y="2041738"/>
            <a:ext cx="5226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5668038" y="2041725"/>
            <a:ext cx="5226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683350" y="1900400"/>
            <a:ext cx="1872342" cy="92890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📝</a:t>
            </a:r>
            <a:br>
              <a:rPr lang="en-GB"/>
            </a:br>
            <a:r>
              <a:rPr lang="en-GB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(Counter example)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683350" y="3620350"/>
            <a:ext cx="1756225" cy="725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🚗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Simulator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7510625" y="2861975"/>
            <a:ext cx="203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390650" y="3084825"/>
            <a:ext cx="158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Replay in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