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8EABC1D-B085-4F1E-B3F8-B19BE6113164}">
  <a:tblStyle styleId="{38EABC1D-B085-4F1E-B3F8-B19BE611316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7B3C63E3-199C-430C-AE66-568962CD9F7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17999"/>
              </a:lnSpc>
              <a:spcBef>
                <a:spcPts val="0"/>
              </a:spcBef>
              <a:defRPr/>
            </a:lvl1pPr>
            <a:lvl2pPr indent="228600" marL="0" marR="0" rtl="0" algn="l">
              <a:lnSpc>
                <a:spcPct val="117999"/>
              </a:lnSpc>
              <a:spcBef>
                <a:spcPts val="0"/>
              </a:spcBef>
              <a:defRPr/>
            </a:lvl2pPr>
            <a:lvl3pPr indent="457200" marL="0" marR="0" rtl="0" algn="l">
              <a:lnSpc>
                <a:spcPct val="117999"/>
              </a:lnSpc>
              <a:spcBef>
                <a:spcPts val="0"/>
              </a:spcBef>
              <a:defRPr/>
            </a:lvl3pPr>
            <a:lvl4pPr indent="685800" marL="0" marR="0" rtl="0" algn="l">
              <a:lnSpc>
                <a:spcPct val="117999"/>
              </a:lnSpc>
              <a:spcBef>
                <a:spcPts val="0"/>
              </a:spcBef>
              <a:defRPr/>
            </a:lvl4pPr>
            <a:lvl5pPr indent="914400" marL="0" marR="0" rtl="0" algn="l">
              <a:lnSpc>
                <a:spcPct val="117999"/>
              </a:lnSpc>
              <a:spcBef>
                <a:spcPts val="0"/>
              </a:spcBef>
              <a:defRPr/>
            </a:lvl5pPr>
            <a:lvl6pPr indent="1143000" marL="0" marR="0" rtl="0" algn="l">
              <a:lnSpc>
                <a:spcPct val="117999"/>
              </a:lnSpc>
              <a:spcBef>
                <a:spcPts val="0"/>
              </a:spcBef>
              <a:defRPr/>
            </a:lvl6pPr>
            <a:lvl7pPr indent="1371600" marL="0" marR="0" rtl="0" algn="l">
              <a:lnSpc>
                <a:spcPct val="117999"/>
              </a:lnSpc>
              <a:spcBef>
                <a:spcPts val="0"/>
              </a:spcBef>
              <a:defRPr/>
            </a:lvl7pPr>
            <a:lvl8pPr indent="1600200" marL="0" marR="0" rtl="0" algn="l">
              <a:lnSpc>
                <a:spcPct val="117999"/>
              </a:lnSpc>
              <a:spcBef>
                <a:spcPts val="0"/>
              </a:spcBef>
              <a:defRPr/>
            </a:lvl8pPr>
            <a:lvl9pPr indent="1828800" marL="0" marR="0" rtl="0" algn="l">
              <a:lnSpc>
                <a:spcPct val="117999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GUI for configuration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Have DISTRIBUTE function to distribute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900112"/>
            <a:ext cx="8229600" cy="1068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020218" y="459581"/>
            <a:ext cx="31035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33350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14300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39700" marL="1600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65100" marL="2057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33350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14300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39700" marL="1600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65100" marL="2057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900112"/>
            <a:ext cx="8229600" cy="1068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3022600"/>
            <a:ext cx="8229600" cy="3103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33350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14300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39700" marL="1600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65100" marL="2057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 0">
    <p:bg>
      <p:bgPr>
        <a:gradFill>
          <a:gsLst>
            <a:gs pos="0">
              <a:srgbClr val="A2C3FF"/>
            </a:gs>
            <a:gs pos="35000">
              <a:srgbClr val="BDD4FF"/>
            </a:gs>
            <a:gs pos="100000">
              <a:srgbClr val="E6EEFF"/>
            </a:gs>
          </a:gsLst>
          <a:lin ang="16200000" scaled="0"/>
        </a:gra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85800" y="1844675"/>
            <a:ext cx="7772400" cy="204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371600" y="3886200"/>
            <a:ext cx="6400799" cy="297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900112"/>
            <a:ext cx="8229600" cy="1068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968500"/>
            <a:ext cx="4038599" cy="4157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968500"/>
            <a:ext cx="4038599" cy="4157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900112"/>
            <a:ext cx="8229600" cy="1068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900112"/>
            <a:ext cx="8229600" cy="1068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900112"/>
            <a:ext cx="8229600" cy="1068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3022600"/>
            <a:ext cx="8229600" cy="3103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33350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14300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39700" marL="1600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65100" marL="2057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baseline="0" i="0" lang="en-US" sz="31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31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Comparative Study of HPCC and HADOOP based on PUMA Benchmarks </a:t>
            </a:r>
            <a:br>
              <a:rPr b="1" baseline="0" i="0" lang="en-US" sz="31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CSC 591-007 : Data Intensive Computing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Instructor: Dr. Vincent W. Freeh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1800">
                <a:solidFill>
                  <a:srgbClr val="888888"/>
                </a:solidFill>
              </a:rPr>
              <a:t>Group No.2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t/>
            </a:r>
            <a:endParaRPr b="0" baseline="0" i="0" sz="7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t/>
            </a:r>
            <a:endParaRPr b="0" baseline="0" i="0" sz="7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baseline="0" i="0" lang="en-US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0" baseline="0" i="0" lang="en-US" sz="13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Presentation by:</a:t>
            </a:r>
          </a:p>
          <a:p>
            <a:pPr indent="0" lvl="0" marL="0" marR="0" rtl="0" algn="r">
              <a:lnSpc>
                <a:spcPct val="80000"/>
              </a:lnSpc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baseline="0" i="0" lang="en-US" sz="13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			Haiyu Yao</a:t>
            </a:r>
          </a:p>
          <a:p>
            <a:pPr indent="0" lvl="0" marL="0" marR="0" rtl="0" algn="r">
              <a:lnSpc>
                <a:spcPct val="80000"/>
              </a:lnSpc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baseline="0" i="0" lang="en-US" sz="13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	                 Vishal Mishra</a:t>
            </a:r>
          </a:p>
          <a:p>
            <a:pPr indent="0" lvl="0" marL="0" marR="0" rtl="0" algn="r">
              <a:lnSpc>
                <a:spcPct val="80000"/>
              </a:lnSpc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baseline="0" i="0" lang="en-US" sz="13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Nakul Shukla</a:t>
            </a:r>
          </a:p>
        </p:txBody>
      </p:sp>
      <p:cxnSp>
        <p:nvCxnSpPr>
          <p:cNvPr id="87" name="Shape 87"/>
          <p:cNvCxnSpPr/>
          <p:nvPr/>
        </p:nvCxnSpPr>
        <p:spPr>
          <a:xfrm>
            <a:off x="2508250" y="398460"/>
            <a:ext cx="6635750" cy="1"/>
          </a:xfrm>
          <a:prstGeom prst="straightConnector1">
            <a:avLst/>
          </a:prstGeom>
          <a:noFill/>
          <a:ln cap="flat" cmpd="sng" w="28575">
            <a:solidFill>
              <a:srgbClr val="DA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508250" cy="411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900112"/>
            <a:ext cx="8229600" cy="106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500">
                <a:solidFill>
                  <a:schemeClr val="dk1"/>
                </a:solidFill>
              </a:rPr>
              <a:t>Interesting Facts (Word Count)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582125" y="1862725"/>
            <a:ext cx="8229600" cy="3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53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3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br>
              <a:rPr b="0" baseline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00" y="1968425"/>
            <a:ext cx="7150450" cy="469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900112"/>
            <a:ext cx="8229600" cy="106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500">
                <a:solidFill>
                  <a:schemeClr val="dk1"/>
                </a:solidFill>
              </a:rPr>
              <a:t>Interesting Facts (Histogram)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582125" y="1862725"/>
            <a:ext cx="8229600" cy="3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53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3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br>
              <a:rPr b="0" baseline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450" y="1862725"/>
            <a:ext cx="7344875" cy="472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900112"/>
            <a:ext cx="8229600" cy="1068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Lessons Learned (HPCC)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2204237"/>
            <a:ext cx="8229600" cy="3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80472" lvl="0" marL="18047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Pros</a:t>
            </a: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HPCC is quite fast when less data pre-processing required</a:t>
            </a: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HPCC is easy to deploy </a:t>
            </a: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 well with non- embarrassingly independent tasks</a:t>
            </a:r>
          </a:p>
          <a:p>
            <a:pPr indent="-285750" lvl="1" marL="742950" marR="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Easier to work with different distributions of data</a:t>
            </a:r>
          </a:p>
          <a:p>
            <a:pPr indent="-180472" lvl="0" marL="18047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</a:t>
            </a: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HPCC is not ideal for data pre-processing</a:t>
            </a: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curve of ECL is steep</a:t>
            </a: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ECL is difficult to debug</a:t>
            </a:r>
          </a:p>
          <a:p>
            <a:pPr indent="-153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br>
              <a:rPr b="0" baseline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900112"/>
            <a:ext cx="8229600" cy="1068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Lessons Learned (Hadoop)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2209800"/>
            <a:ext cx="8229600" cy="3916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80472" lvl="0" marL="18047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Pros</a:t>
            </a: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Faster for data pre-processing</a:t>
            </a: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Flexible in dealing with data in different formats</a:t>
            </a:r>
          </a:p>
          <a:p>
            <a:pPr indent="-285750" lvl="1" marL="742950" marR="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community support and documentation</a:t>
            </a:r>
          </a:p>
          <a:p>
            <a:pPr indent="-180472" lvl="0" marL="18047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</a:t>
            </a: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Configuration is complicated</a:t>
            </a: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Sensitive to memory shortage</a:t>
            </a: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>
                <a:solidFill>
                  <a:schemeClr val="dk1"/>
                </a:solidFill>
              </a:rPr>
              <a:t>Requires e</a:t>
            </a: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mbarrassingly independent tasks</a:t>
            </a: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3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br>
              <a:rPr b="0" baseline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276750" y="2439850"/>
            <a:ext cx="8229600" cy="3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1" mar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/>
              <a:t>Q &amp; A</a:t>
            </a:r>
          </a:p>
          <a:p>
            <a:pPr indent="-153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br>
              <a:rPr b="0" baseline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900112"/>
            <a:ext cx="8229600" cy="1068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Introduction 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0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/>
              <a:t>Develop and r</a:t>
            </a:r>
            <a:r>
              <a:rPr b="0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benchmark scripts for HPCC and Hadoop</a:t>
            </a:r>
          </a:p>
          <a:p>
            <a:pPr indent="-285750" lvl="1" marL="742950" marR="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Hadoop, a popular framework for processing large data.</a:t>
            </a:r>
          </a:p>
          <a:p>
            <a:pPr indent="-285750" lvl="1" marL="742950" marR="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HPCC, a computing platform to process and deliver big data solutions.</a:t>
            </a:r>
          </a:p>
          <a:p>
            <a:pPr indent="-285750" lvl="1" marL="742950" marR="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PUMA is a benchmark suite for Hadoop. </a:t>
            </a:r>
          </a:p>
          <a:p>
            <a:pPr indent="-153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11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900112"/>
            <a:ext cx="8229600" cy="1068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Motivation 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2209800"/>
            <a:ext cx="8229600" cy="3916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80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of comparison results based on different types of problems.</a:t>
            </a:r>
          </a:p>
          <a:p>
            <a:pPr indent="-180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Published available comparisons.</a:t>
            </a:r>
          </a:p>
          <a:p>
            <a:pPr indent="457200" lvl="1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TeraSort between HPCC and Hadoop</a:t>
            </a:r>
          </a:p>
          <a:p>
            <a:pPr indent="0" lvl="0" marL="4572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80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 benchmark test on HPCC was performed in 2011 on Terasort.</a:t>
            </a:r>
          </a:p>
          <a:p>
            <a:pPr indent="-153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br>
              <a:rPr b="0" baseline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900112"/>
            <a:ext cx="8229600" cy="1068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Benchmark Scripts Used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2209800"/>
            <a:ext cx="8229600" cy="3916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80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 Count</a:t>
            </a:r>
          </a:p>
          <a:p>
            <a:pPr indent="-180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Inverted Index</a:t>
            </a:r>
          </a:p>
          <a:p>
            <a:pPr indent="-180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Adjacency - List</a:t>
            </a:r>
          </a:p>
          <a:p>
            <a:pPr indent="-180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 - Join</a:t>
            </a:r>
          </a:p>
          <a:p>
            <a:pPr indent="-180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K-means </a:t>
            </a:r>
            <a:r>
              <a:rPr lang="en-US" sz="2000"/>
              <a:t>C</a:t>
            </a:r>
            <a:r>
              <a:rPr b="0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lustering</a:t>
            </a:r>
          </a:p>
          <a:p>
            <a:pPr indent="-180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Histogram - Movies</a:t>
            </a:r>
          </a:p>
          <a:p>
            <a:pPr indent="-153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br>
              <a:rPr b="0" baseline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900112"/>
            <a:ext cx="8229600" cy="1068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Environment 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2209800"/>
            <a:ext cx="8229600" cy="3916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80472" lvl="0" marL="18047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Machine Cluster</a:t>
            </a: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master node</a:t>
            </a:r>
          </a:p>
          <a:p>
            <a:pPr indent="-285750" lvl="1" marL="742950" marR="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slave nodes</a:t>
            </a:r>
          </a:p>
          <a:p>
            <a:pPr indent="-180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Memory: 2 GB per node (usually 1</a:t>
            </a:r>
            <a:r>
              <a:rPr lang="en-US" sz="2000"/>
              <a:t> GB free)</a:t>
            </a:r>
          </a:p>
          <a:p>
            <a:pPr indent="-180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 Cores: 2 per node (Intel(R) Xeon(R) E5645  @ 2.40GHz)</a:t>
            </a:r>
          </a:p>
          <a:p>
            <a:pPr indent="-180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Storage: 30 GB per node</a:t>
            </a:r>
          </a:p>
          <a:p>
            <a:pPr indent="-180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Operating System: Ubuntu Linux 14.04 Base</a:t>
            </a:r>
          </a:p>
          <a:p>
            <a:pPr indent="-153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br>
              <a:rPr b="0" baseline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900112"/>
            <a:ext cx="8229600" cy="1068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Environment (Cont.)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2209800"/>
            <a:ext cx="8229600" cy="3916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80472" lvl="0" marL="18047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Hadoop</a:t>
            </a: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dfs.blocksize: 128 MB (64 MB for Adjacency-List)</a:t>
            </a: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dfs.replication: 1</a:t>
            </a: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mapreduce.map.java.opts: 512 MB</a:t>
            </a: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mapreduce.reduce.java.opts: 768 MB</a:t>
            </a:r>
          </a:p>
          <a:p>
            <a:pPr indent="-285750" lvl="1" marL="742950" marR="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mapreduce.task.io.sort.mb: 256MB</a:t>
            </a:r>
          </a:p>
          <a:p>
            <a:pPr indent="-180472" lvl="0" marL="18047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HPCC</a:t>
            </a: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thor slave processes per node</a:t>
            </a: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>
                <a:solidFill>
                  <a:schemeClr val="dk1"/>
                </a:solidFill>
              </a:rPr>
              <a:t>no roxie</a:t>
            </a: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replication factor: 2 (default configuration)</a:t>
            </a:r>
          </a:p>
          <a:p>
            <a:pPr indent="-53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3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br>
              <a:rPr b="0" baseline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900112"/>
            <a:ext cx="8229600" cy="106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500">
                <a:solidFill>
                  <a:schemeClr val="dk1"/>
                </a:solidFill>
              </a:rPr>
              <a:t>Methods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2209800"/>
            <a:ext cx="8229600" cy="3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80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/>
              <a:t>Same Input/Output</a:t>
            </a:r>
          </a:p>
          <a:p>
            <a:pPr indent="-180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/>
              <a:t>Same cluster environment</a:t>
            </a:r>
          </a:p>
          <a:p>
            <a:pPr indent="-180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/>
              <a:t>Consecutively run same benchmark task for Hadoop and HPCC</a:t>
            </a:r>
          </a:p>
          <a:p>
            <a:pPr indent="-180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/>
              <a:t>Execute each benchmark task at least twice</a:t>
            </a:r>
          </a:p>
          <a:p>
            <a:pPr indent="-180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/>
              <a:t>Test different size of data</a:t>
            </a:r>
          </a:p>
          <a:p>
            <a:pPr indent="-53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3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br>
              <a:rPr b="0" baseline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911312"/>
            <a:ext cx="8229600" cy="106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Results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2209800"/>
            <a:ext cx="8229600" cy="3916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53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3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br>
              <a:rPr b="0" baseline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graphicFrame>
        <p:nvGraphicFramePr>
          <p:cNvPr id="138" name="Shape 138"/>
          <p:cNvGraphicFramePr/>
          <p:nvPr/>
        </p:nvGraphicFramePr>
        <p:xfrm>
          <a:off x="685800" y="1981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{38EABC1D-B085-4F1E-B3F8-B19BE6113164}</a:tableStyleId>
              </a:tblPr>
              <a:tblGrid>
                <a:gridCol w="1524000"/>
                <a:gridCol w="1066800"/>
                <a:gridCol w="1066800"/>
                <a:gridCol w="1295400"/>
                <a:gridCol w="1066800"/>
                <a:gridCol w="1034150"/>
                <a:gridCol w="1175650"/>
              </a:tblGrid>
              <a:tr h="37085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10 GB</a:t>
                      </a:r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20 GB</a:t>
                      </a:r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30 GB</a:t>
                      </a:r>
                    </a:p>
                  </a:txBody>
                  <a:tcPr marT="45725" marB="45725" marR="91450" marL="91450"/>
                </a:tc>
                <a:tc hMerge="1"/>
              </a:tr>
              <a:tr h="3708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Hadoop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HPCC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Hadoop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HPCC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Hadoop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HPCC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Word 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7:42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2:03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21:25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0000FF"/>
                          </a:solidFill>
                        </a:rPr>
                        <a:t>4:05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29:07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29:53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Inverted Index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10:01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6:19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21:49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10:52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27:42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16:22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Adjacency-List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19:46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11:58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44:09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30:20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N/A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51:56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Self-Join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4:58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5:46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11:20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13:52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16:01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21:28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9" name="Shape 139"/>
          <p:cNvGraphicFramePr/>
          <p:nvPr/>
        </p:nvGraphicFramePr>
        <p:xfrm>
          <a:off x="685800" y="4572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{7B3C63E3-199C-430C-AE66-568962CD9F7E}</a:tableStyleId>
              </a:tblPr>
              <a:tblGrid>
                <a:gridCol w="1524000"/>
                <a:gridCol w="1066800"/>
                <a:gridCol w="1066800"/>
                <a:gridCol w="1295400"/>
                <a:gridCol w="1066800"/>
                <a:gridCol w="918975"/>
                <a:gridCol w="1290825"/>
              </a:tblGrid>
              <a:tr h="37085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1 GB</a:t>
                      </a:r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10 GB</a:t>
                      </a:r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30 GB</a:t>
                      </a:r>
                    </a:p>
                  </a:txBody>
                  <a:tcPr marT="45725" marB="45725" marR="91450" marL="91450"/>
                </a:tc>
                <a:tc hMerge="1"/>
              </a:tr>
              <a:tr h="3708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Hadoop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HPCC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Hadoop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HPCC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Hadoop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HPCC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K-Means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00:36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2:14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3:16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13:45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8:17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34:19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Histogram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00:36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19:56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0000FF"/>
                          </a:solidFill>
                        </a:rPr>
                        <a:t>2:59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3:02:57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7:27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9:08:51</a:t>
                      </a:r>
                      <a:r>
                        <a:rPr lang="en-US"/>
                        <a:t>(Est.)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0" name="Shape 140"/>
          <p:cNvSpPr txBox="1"/>
          <p:nvPr/>
        </p:nvSpPr>
        <p:spPr>
          <a:xfrm>
            <a:off x="7538250" y="1624250"/>
            <a:ext cx="1318799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Unit: Minute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900112"/>
            <a:ext cx="8229600" cy="106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500">
                <a:solidFill>
                  <a:schemeClr val="dk1"/>
                </a:solidFill>
              </a:rPr>
              <a:t>Interesting Facts (Adjacency-List)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582125" y="1862725"/>
            <a:ext cx="8229600" cy="3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53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3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472" lvl="0" marL="18047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br>
              <a:rPr b="0" baseline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025" y="1968422"/>
            <a:ext cx="7118073" cy="4687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ncsu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